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9" r:id="rId3"/>
    <p:sldId id="355" r:id="rId4"/>
    <p:sldId id="353" r:id="rId5"/>
    <p:sldId id="354" r:id="rId6"/>
    <p:sldId id="335" r:id="rId7"/>
    <p:sldId id="356" r:id="rId8"/>
    <p:sldId id="357" r:id="rId9"/>
    <p:sldId id="350" r:id="rId10"/>
    <p:sldId id="351" r:id="rId11"/>
    <p:sldId id="306" r:id="rId12"/>
    <p:sldId id="35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7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3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8325D-B330-0F40-8A9D-406F399DC7E5}" type="datetimeFigureOut">
              <a:rPr lang="en-US" smtClean="0"/>
              <a:t>5/27/15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CD378-4988-A849-9119-50D9023E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27,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pr.org/2014/05/28/316728748/maya-angelou-reads-still-i-rise" TargetMode="Externa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9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your analysis skills…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Using the text from “Still I Rise,” practice your analysis skills in your group.</a:t>
            </a:r>
          </a:p>
          <a:p>
            <a:pPr marL="68580" indent="0">
              <a:buNone/>
            </a:pPr>
            <a:r>
              <a:rPr lang="en-US" dirty="0" smtClean="0"/>
              <a:t>Refer to the essay prompt if you need help getting started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Ask yourself: What effect is created in the reader by the poem? How does she create this effect?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5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analysis </a:t>
            </a: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80841" cy="4051748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b="1" dirty="0"/>
              <a:t>Literary Analysis Workshop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Does the summary </a:t>
            </a:r>
            <a:r>
              <a:rPr lang="en-US" i="1" dirty="0"/>
              <a:t>introduce</a:t>
            </a:r>
            <a:r>
              <a:rPr lang="en-US" dirty="0"/>
              <a:t> the work?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Does the summary fully </a:t>
            </a:r>
            <a:r>
              <a:rPr lang="en-US" i="1" dirty="0"/>
              <a:t>summarize</a:t>
            </a:r>
            <a:r>
              <a:rPr lang="en-US" dirty="0"/>
              <a:t> the work?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Is the writing overall engaging?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Does the paper overall avoid plagiarism?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b="1" dirty="0"/>
              <a:t>Focus:</a:t>
            </a:r>
            <a:r>
              <a:rPr lang="en-US" dirty="0"/>
              <a:t> Does the analysis meet all the criteria for the assignment? Are the ideas clear? Does the author stay focused on the individual topic in each paragraph and throughout?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b="1" dirty="0"/>
              <a:t>Support:</a:t>
            </a:r>
            <a:r>
              <a:rPr lang="en-US" dirty="0"/>
              <a:t> Are examples appropriate and do they clearly illustrate the point the author is trying to make? Does the author make persuasive use of outside analysis?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b="1" dirty="0"/>
              <a:t>Organization:</a:t>
            </a:r>
            <a:r>
              <a:rPr lang="en-US" dirty="0"/>
              <a:t> Were points are made in a logical order? Do paragraphs have topic sentences?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b="1" dirty="0"/>
              <a:t>Mechanics:</a:t>
            </a:r>
            <a:r>
              <a:rPr lang="en-US" dirty="0"/>
              <a:t> Are there mistakes in any of the grammar areas we’ve covered to date?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b="1" dirty="0"/>
              <a:t>APA:</a:t>
            </a:r>
            <a:r>
              <a:rPr lang="en-US" dirty="0"/>
              <a:t> Is everything cited correctly? 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b="1" dirty="0"/>
              <a:t>Do you believe this analysis based on the material provided?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Final </a:t>
            </a:r>
            <a:r>
              <a:rPr lang="en-US" dirty="0" smtClean="0"/>
              <a:t>draft due Sunday, May 31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smtClean="0"/>
              <a:t>Canvas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Don’t be late! Don’t rush the job!</a:t>
            </a:r>
            <a:r>
              <a:rPr lang="en-US" dirty="0"/>
              <a:t> </a:t>
            </a:r>
            <a:r>
              <a:rPr lang="en-US" dirty="0" smtClean="0"/>
              <a:t>Don’t wait until Saturday to ask me questions!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 look forward to reading your work. </a:t>
            </a:r>
          </a:p>
        </p:txBody>
      </p:sp>
    </p:spTree>
    <p:extLst>
      <p:ext uri="{BB962C8B-B14F-4D97-AF65-F5344CB8AC3E}">
        <p14:creationId xmlns:p14="http://schemas.microsoft.com/office/powerpoint/2010/main" val="29501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60708" cy="3508977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Final draft with References page in doc due on Canvas Sunday night. Don’t leave it ‘til the last minute!</a:t>
            </a:r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Please read the feedback I give you – especially on your essays.* I write it to help you get better. If you have questions, let’s meet.</a:t>
            </a:r>
            <a:endParaRPr lang="en-US" sz="2000" dirty="0" smtClean="0"/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Now that you know APA style and most – if not all – of the rules around citations, it is even more important that </a:t>
            </a:r>
            <a:r>
              <a:rPr lang="en-US" sz="2000" dirty="0" smtClean="0"/>
              <a:t>you</a:t>
            </a:r>
            <a:r>
              <a:rPr lang="en-US" sz="2000" b="1" dirty="0" smtClean="0"/>
              <a:t> </a:t>
            </a:r>
            <a:r>
              <a:rPr lang="en-US" sz="2000" b="1" dirty="0" smtClean="0"/>
              <a:t>NOT PLAGIARIZE</a:t>
            </a:r>
            <a:r>
              <a:rPr lang="en-US" sz="2000" b="1" dirty="0" smtClean="0"/>
              <a:t>!</a:t>
            </a:r>
          </a:p>
          <a:p>
            <a:pPr marL="68580" indent="0">
              <a:buNone/>
            </a:pPr>
            <a:endParaRPr lang="en-US" sz="2000" b="1" dirty="0"/>
          </a:p>
          <a:p>
            <a:r>
              <a:rPr lang="en-US" sz="2000" dirty="0" smtClean="0"/>
              <a:t>Plagiarism on the analysis will result in an F </a:t>
            </a:r>
            <a:r>
              <a:rPr lang="en-US" sz="2000" b="1" i="1" dirty="0" smtClean="0"/>
              <a:t>for the term*</a:t>
            </a:r>
            <a:endParaRPr lang="en-US" sz="20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23985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27664"/>
            <a:ext cx="7831666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 your work the attention it deserves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67074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dirty="0" smtClean="0"/>
              <a:t>Please – please! – do yourself the favor of </a:t>
            </a:r>
            <a:r>
              <a:rPr lang="en-US" sz="1800" b="1" u="sng" dirty="0" smtClean="0"/>
              <a:t>reading critically</a:t>
            </a:r>
            <a:r>
              <a:rPr lang="en-US" sz="1800" dirty="0" smtClean="0"/>
              <a:t> when you look at homework assignments for your classes.</a:t>
            </a:r>
          </a:p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The more closely you align the product you produce with the terms laid out in the assignment, the better chance you have at succeeding. Let that sink in…</a:t>
            </a:r>
          </a:p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So many people are phoning it in. It doesn’t cut it in English 101, and it doesn’t cut it in the workplace, either. </a:t>
            </a:r>
          </a:p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In English 101 as in life, you get out of it what you put in. Start this habit now and it will help you in everything you do.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060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Mini grammar lesson</a:t>
            </a:r>
          </a:p>
          <a:p>
            <a:pPr marL="68580" indent="0">
              <a:buNone/>
            </a:pPr>
            <a:r>
              <a:rPr lang="en-US" dirty="0" smtClean="0"/>
              <a:t>Review literary analysis</a:t>
            </a:r>
          </a:p>
          <a:p>
            <a:pPr marL="68580" indent="0">
              <a:buNone/>
            </a:pPr>
            <a:r>
              <a:rPr lang="en-US" dirty="0" smtClean="0"/>
              <a:t>Discuss the group work</a:t>
            </a:r>
          </a:p>
          <a:p>
            <a:pPr marL="68580" indent="0">
              <a:buNone/>
            </a:pPr>
            <a:r>
              <a:rPr lang="en-US" dirty="0" smtClean="0"/>
              <a:t>Run the analysis workshop</a:t>
            </a:r>
          </a:p>
          <a:p>
            <a:pPr marL="68580" indent="0">
              <a:buNone/>
            </a:pPr>
            <a:r>
              <a:rPr lang="en-US" dirty="0" smtClean="0"/>
              <a:t>(Meet with 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9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Grammar: Affect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Affect: [uh</a:t>
            </a:r>
            <a:r>
              <a:rPr lang="en-US" dirty="0"/>
              <a:t>-</a:t>
            </a:r>
            <a:r>
              <a:rPr lang="en-US" dirty="0" err="1" smtClean="0"/>
              <a:t>fekt</a:t>
            </a:r>
            <a:r>
              <a:rPr lang="en-US" dirty="0"/>
              <a:t>]</a:t>
            </a:r>
            <a:r>
              <a:rPr lang="en-US" dirty="0" smtClean="0"/>
              <a:t> </a:t>
            </a:r>
            <a:r>
              <a:rPr lang="en-US" i="1" dirty="0" smtClean="0"/>
              <a:t>Usually a verb. Fury Road </a:t>
            </a:r>
            <a:r>
              <a:rPr lang="en-US" dirty="0" smtClean="0"/>
              <a:t>really affected me. I drove my Yaris home like a road warrior after I saw the film.</a:t>
            </a:r>
          </a:p>
          <a:p>
            <a:r>
              <a:rPr lang="en-US" dirty="0" smtClean="0"/>
              <a:t>Effect: </a:t>
            </a:r>
            <a:r>
              <a:rPr lang="en-US" dirty="0"/>
              <a:t>[</a:t>
            </a:r>
            <a:r>
              <a:rPr lang="en-US" dirty="0" err="1"/>
              <a:t>ih-fekt</a:t>
            </a:r>
            <a:r>
              <a:rPr lang="en-US" dirty="0"/>
              <a:t>] </a:t>
            </a:r>
            <a:r>
              <a:rPr lang="en-US" i="1" dirty="0" smtClean="0"/>
              <a:t>Usually a noun.* </a:t>
            </a:r>
            <a:r>
              <a:rPr lang="en-US" dirty="0" smtClean="0"/>
              <a:t>The effects of caffeine are both negative and positive.</a:t>
            </a:r>
          </a:p>
          <a:p>
            <a:endParaRPr lang="en-US" i="1" dirty="0"/>
          </a:p>
          <a:p>
            <a:pPr marL="68580" indent="0">
              <a:buNone/>
            </a:pPr>
            <a:r>
              <a:rPr lang="en-US" i="1" dirty="0" smtClean="0"/>
              <a:t>Quiz: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Do you believe video games ______ children negatively?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 asked my mother not to be so bossy, but it had no _______ on her behavior.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87708" cy="3508977"/>
          </a:xfrm>
        </p:spPr>
        <p:txBody>
          <a:bodyPr>
            <a:normAutofit lnSpcReduction="10000"/>
          </a:bodyPr>
          <a:lstStyle/>
          <a:p>
            <a:pPr marL="525780" indent="-4572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mama of Dee and Maggie faces a struggle of dealing with her two daughters different issues. 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/>
              <a:t>The short story “Everyday Use” by Alice Walker begins with a mother awaiting a visit from her older daughter, Dee, from college</a:t>
            </a:r>
            <a:r>
              <a:rPr lang="en-US" dirty="0" smtClean="0"/>
              <a:t>.</a:t>
            </a:r>
          </a:p>
          <a:p>
            <a:pPr marL="525780" indent="-457200">
              <a:buAutoNum type="arabicPeriod"/>
            </a:pPr>
            <a:r>
              <a:rPr lang="en-US" dirty="0"/>
              <a:t>Alice Walker’s 1973 short story “Everyday Use” takes place in the main character Mama’s home. </a:t>
            </a:r>
          </a:p>
        </p:txBody>
      </p:sp>
    </p:spTree>
    <p:extLst>
      <p:ext uri="{BB962C8B-B14F-4D97-AF65-F5344CB8AC3E}">
        <p14:creationId xmlns:p14="http://schemas.microsoft.com/office/powerpoint/2010/main" val="194258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/>
              <a:t> The title speaks to the irony of the relationship of the quilts. For one daughter, Dee they represent a token of how far she has come from her ancestors and wants to show them off. 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When informed that she is changing her name from </a:t>
            </a:r>
            <a:r>
              <a:rPr lang="en-US" dirty="0" err="1"/>
              <a:t>Dicie</a:t>
            </a:r>
            <a:r>
              <a:rPr lang="en-US" dirty="0"/>
              <a:t>--a family name--to </a:t>
            </a:r>
            <a:r>
              <a:rPr lang="en-US" dirty="0" err="1"/>
              <a:t>Wangero</a:t>
            </a:r>
            <a:r>
              <a:rPr lang="en-US" dirty="0"/>
              <a:t> in honors of her heritage, Mama gets the first hint that Dee isn’t interested in her family’s heritage as much as the trends of her culture.  After the odd “</a:t>
            </a:r>
            <a:r>
              <a:rPr lang="en-US" dirty="0" err="1"/>
              <a:t>Asalamalakim</a:t>
            </a:r>
            <a:r>
              <a:rPr lang="en-US" dirty="0"/>
              <a:t>” greeting from Dee’s friend, Mama refers to him as his greeting as </a:t>
            </a:r>
            <a:r>
              <a:rPr lang="en-US" dirty="0" smtClean="0"/>
              <a:t>well </a:t>
            </a:r>
            <a:r>
              <a:rPr lang="en-US" dirty="0"/>
              <a:t>as “the </a:t>
            </a:r>
            <a:r>
              <a:rPr lang="en-US" dirty="0" smtClean="0"/>
              <a:t>barber</a:t>
            </a:r>
            <a:r>
              <a:rPr lang="en-US" dirty="0"/>
              <a:t>” internally </a:t>
            </a:r>
            <a:r>
              <a:rPr lang="en-US" i="1" dirty="0" smtClean="0"/>
              <a:t>as if to distract herself with dry humor from seeing Dee slowly fall from the pedestal Mama placed her on. 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9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/>
              <a:t>She chose to go by </a:t>
            </a:r>
            <a:r>
              <a:rPr lang="en-US" dirty="0" err="1"/>
              <a:t>Wangero</a:t>
            </a:r>
            <a:r>
              <a:rPr lang="en-US" dirty="0"/>
              <a:t> because Dee belonged to “the people who oppress me”</a:t>
            </a:r>
            <a:r>
              <a:rPr lang="en-US" dirty="0" smtClean="0"/>
              <a:t>(pp</a:t>
            </a:r>
            <a:r>
              <a:rPr lang="en-US" dirty="0"/>
              <a:t>.318). With the name change she voluntarily forsook a piece of her family history. 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In the end showing the Mother/Daughter bond equally for both her daughters.</a:t>
            </a:r>
          </a:p>
        </p:txBody>
      </p:sp>
    </p:spTree>
    <p:extLst>
      <p:ext uri="{BB962C8B-B14F-4D97-AF65-F5344CB8AC3E}">
        <p14:creationId xmlns:p14="http://schemas.microsoft.com/office/powerpoint/2010/main" val="295286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48264"/>
            <a:ext cx="7024744" cy="1143000"/>
          </a:xfrm>
        </p:spPr>
        <p:txBody>
          <a:bodyPr/>
          <a:lstStyle/>
          <a:p>
            <a:r>
              <a:rPr lang="en-US" dirty="0" smtClean="0"/>
              <a:t>Still I Rise by Maya Angelou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18852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://www.npr.org/2014/05/28/316728748/maya-angelou-reads-still-i-</a:t>
            </a:r>
            <a:r>
              <a:rPr lang="en-US" sz="1800" dirty="0" smtClean="0">
                <a:hlinkClick r:id="rId2"/>
              </a:rPr>
              <a:t>rise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2000" dirty="0" smtClean="0"/>
              <a:t>(Refer to the handout to follow along with the text as she reads)</a:t>
            </a:r>
            <a:endParaRPr lang="en-US" sz="2000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Maya-Angelo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808" y="3439583"/>
            <a:ext cx="6950965" cy="276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5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3393</TotalTime>
  <Words>682</Words>
  <Application>Microsoft Macintosh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English 101</vt:lpstr>
      <vt:lpstr>Wednesday announcements</vt:lpstr>
      <vt:lpstr>Give your work the attention it deserves</vt:lpstr>
      <vt:lpstr>Agenda</vt:lpstr>
      <vt:lpstr>Grammar: Affect and Effect</vt:lpstr>
      <vt:lpstr>Review: summary</vt:lpstr>
      <vt:lpstr>Review: Analysis</vt:lpstr>
      <vt:lpstr>Analysis, continued</vt:lpstr>
      <vt:lpstr>Still I Rise by Maya Angelou</vt:lpstr>
      <vt:lpstr>Practice your analysis skills…</vt:lpstr>
      <vt:lpstr>Literary analysis workshop</vt:lpstr>
      <vt:lpstr>Homework</vt:lpstr>
    </vt:vector>
  </TitlesOfParts>
  <Company>Done Write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101</dc:title>
  <dc:creator>Jhana Bach</dc:creator>
  <cp:lastModifiedBy>Jhana Bach</cp:lastModifiedBy>
  <cp:revision>190</cp:revision>
  <dcterms:created xsi:type="dcterms:W3CDTF">2015-04-07T23:25:54Z</dcterms:created>
  <dcterms:modified xsi:type="dcterms:W3CDTF">2015-05-27T18:49:36Z</dcterms:modified>
</cp:coreProperties>
</file>