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Override1.xml" ContentType="application/vnd.openxmlformats-officedocument.themeOverrid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658" r:id="rId2"/>
    <p:sldMasterId id="2147483764" r:id="rId3"/>
  </p:sldMasterIdLst>
  <p:notesMasterIdLst>
    <p:notesMasterId r:id="rId77"/>
  </p:notesMasterIdLst>
  <p:handoutMasterIdLst>
    <p:handoutMasterId r:id="rId78"/>
  </p:handoutMasterIdLst>
  <p:sldIdLst>
    <p:sldId id="419" r:id="rId4"/>
    <p:sldId id="369" r:id="rId5"/>
    <p:sldId id="422" r:id="rId6"/>
    <p:sldId id="423" r:id="rId7"/>
    <p:sldId id="409" r:id="rId8"/>
    <p:sldId id="411" r:id="rId9"/>
    <p:sldId id="410" r:id="rId10"/>
    <p:sldId id="408" r:id="rId11"/>
    <p:sldId id="386" r:id="rId12"/>
    <p:sldId id="394" r:id="rId13"/>
    <p:sldId id="395" r:id="rId14"/>
    <p:sldId id="412" r:id="rId15"/>
    <p:sldId id="376" r:id="rId16"/>
    <p:sldId id="417" r:id="rId17"/>
    <p:sldId id="396" r:id="rId18"/>
    <p:sldId id="406" r:id="rId19"/>
    <p:sldId id="413" r:id="rId20"/>
    <p:sldId id="414" r:id="rId21"/>
    <p:sldId id="385" r:id="rId22"/>
    <p:sldId id="400" r:id="rId23"/>
    <p:sldId id="399" r:id="rId24"/>
    <p:sldId id="391" r:id="rId25"/>
    <p:sldId id="415" r:id="rId26"/>
    <p:sldId id="425" r:id="rId27"/>
    <p:sldId id="397" r:id="rId28"/>
    <p:sldId id="382" r:id="rId29"/>
    <p:sldId id="256" r:id="rId30"/>
    <p:sldId id="420" r:id="rId31"/>
    <p:sldId id="326" r:id="rId32"/>
    <p:sldId id="324" r:id="rId33"/>
    <p:sldId id="329" r:id="rId34"/>
    <p:sldId id="330" r:id="rId35"/>
    <p:sldId id="338" r:id="rId36"/>
    <p:sldId id="339" r:id="rId37"/>
    <p:sldId id="341" r:id="rId38"/>
    <p:sldId id="426" r:id="rId39"/>
    <p:sldId id="424" r:id="rId40"/>
    <p:sldId id="429" r:id="rId41"/>
    <p:sldId id="325" r:id="rId42"/>
    <p:sldId id="343" r:id="rId43"/>
    <p:sldId id="340" r:id="rId44"/>
    <p:sldId id="342" r:id="rId45"/>
    <p:sldId id="346" r:id="rId46"/>
    <p:sldId id="427" r:id="rId47"/>
    <p:sldId id="428" r:id="rId48"/>
    <p:sldId id="430" r:id="rId49"/>
    <p:sldId id="432" r:id="rId50"/>
    <p:sldId id="331" r:id="rId51"/>
    <p:sldId id="350" r:id="rId52"/>
    <p:sldId id="433" r:id="rId53"/>
    <p:sldId id="355" r:id="rId54"/>
    <p:sldId id="436" r:id="rId55"/>
    <p:sldId id="421" r:id="rId56"/>
    <p:sldId id="352" r:id="rId57"/>
    <p:sldId id="437" r:id="rId58"/>
    <p:sldId id="357" r:id="rId59"/>
    <p:sldId id="358" r:id="rId60"/>
    <p:sldId id="359" r:id="rId61"/>
    <p:sldId id="407" r:id="rId62"/>
    <p:sldId id="360" r:id="rId63"/>
    <p:sldId id="362" r:id="rId64"/>
    <p:sldId id="361" r:id="rId65"/>
    <p:sldId id="332" r:id="rId66"/>
    <p:sldId id="363" r:id="rId67"/>
    <p:sldId id="364" r:id="rId68"/>
    <p:sldId id="354" r:id="rId69"/>
    <p:sldId id="366" r:id="rId70"/>
    <p:sldId id="367" r:id="rId71"/>
    <p:sldId id="334" r:id="rId72"/>
    <p:sldId id="368" r:id="rId73"/>
    <p:sldId id="323" r:id="rId74"/>
    <p:sldId id="264" r:id="rId75"/>
    <p:sldId id="320" r:id="rId76"/>
  </p:sldIdLst>
  <p:sldSz cx="9144000" cy="6858000" type="screen4x3"/>
  <p:notesSz cx="7010400" cy="9296400"/>
  <p:custDataLst>
    <p:tags r:id="rId79"/>
  </p:custDataLst>
  <p:defaultTextStyle>
    <a:defPPr>
      <a:defRPr lang="en-US"/>
    </a:defPPr>
    <a:lvl1pPr algn="ctr" rtl="0" fontAlgn="base">
      <a:spcBef>
        <a:spcPct val="0"/>
      </a:spcBef>
      <a:spcAft>
        <a:spcPct val="0"/>
      </a:spcAft>
      <a:defRPr kumimoji="1" sz="2000" b="1" kern="1200">
        <a:solidFill>
          <a:schemeClr val="tx1"/>
        </a:solidFill>
        <a:latin typeface="Arial" charset="0"/>
        <a:ea typeface="+mn-ea"/>
        <a:cs typeface="+mn-cs"/>
      </a:defRPr>
    </a:lvl1pPr>
    <a:lvl2pPr marL="457200" algn="ctr" rtl="0" fontAlgn="base">
      <a:spcBef>
        <a:spcPct val="0"/>
      </a:spcBef>
      <a:spcAft>
        <a:spcPct val="0"/>
      </a:spcAft>
      <a:defRPr kumimoji="1" sz="2000" b="1" kern="1200">
        <a:solidFill>
          <a:schemeClr val="tx1"/>
        </a:solidFill>
        <a:latin typeface="Arial" charset="0"/>
        <a:ea typeface="+mn-ea"/>
        <a:cs typeface="+mn-cs"/>
      </a:defRPr>
    </a:lvl2pPr>
    <a:lvl3pPr marL="914400" algn="ctr" rtl="0" fontAlgn="base">
      <a:spcBef>
        <a:spcPct val="0"/>
      </a:spcBef>
      <a:spcAft>
        <a:spcPct val="0"/>
      </a:spcAft>
      <a:defRPr kumimoji="1" sz="2000" b="1" kern="1200">
        <a:solidFill>
          <a:schemeClr val="tx1"/>
        </a:solidFill>
        <a:latin typeface="Arial" charset="0"/>
        <a:ea typeface="+mn-ea"/>
        <a:cs typeface="+mn-cs"/>
      </a:defRPr>
    </a:lvl3pPr>
    <a:lvl4pPr marL="1371600" algn="ctr" rtl="0" fontAlgn="base">
      <a:spcBef>
        <a:spcPct val="0"/>
      </a:spcBef>
      <a:spcAft>
        <a:spcPct val="0"/>
      </a:spcAft>
      <a:defRPr kumimoji="1" sz="2000" b="1" kern="1200">
        <a:solidFill>
          <a:schemeClr val="tx1"/>
        </a:solidFill>
        <a:latin typeface="Arial" charset="0"/>
        <a:ea typeface="+mn-ea"/>
        <a:cs typeface="+mn-cs"/>
      </a:defRPr>
    </a:lvl4pPr>
    <a:lvl5pPr marL="1828800" algn="ctr" rtl="0" fontAlgn="base">
      <a:spcBef>
        <a:spcPct val="0"/>
      </a:spcBef>
      <a:spcAft>
        <a:spcPct val="0"/>
      </a:spcAft>
      <a:defRPr kumimoji="1" sz="2000" b="1" kern="1200">
        <a:solidFill>
          <a:schemeClr val="tx1"/>
        </a:solidFill>
        <a:latin typeface="Arial" charset="0"/>
        <a:ea typeface="+mn-ea"/>
        <a:cs typeface="+mn-cs"/>
      </a:defRPr>
    </a:lvl5pPr>
    <a:lvl6pPr marL="2286000" algn="l" defTabSz="914400" rtl="0" eaLnBrk="1" latinLnBrk="0" hangingPunct="1">
      <a:defRPr kumimoji="1" sz="2000" b="1" kern="1200">
        <a:solidFill>
          <a:schemeClr val="tx1"/>
        </a:solidFill>
        <a:latin typeface="Arial" charset="0"/>
        <a:ea typeface="+mn-ea"/>
        <a:cs typeface="+mn-cs"/>
      </a:defRPr>
    </a:lvl6pPr>
    <a:lvl7pPr marL="2743200" algn="l" defTabSz="914400" rtl="0" eaLnBrk="1" latinLnBrk="0" hangingPunct="1">
      <a:defRPr kumimoji="1" sz="2000" b="1" kern="1200">
        <a:solidFill>
          <a:schemeClr val="tx1"/>
        </a:solidFill>
        <a:latin typeface="Arial" charset="0"/>
        <a:ea typeface="+mn-ea"/>
        <a:cs typeface="+mn-cs"/>
      </a:defRPr>
    </a:lvl7pPr>
    <a:lvl8pPr marL="3200400" algn="l" defTabSz="914400" rtl="0" eaLnBrk="1" latinLnBrk="0" hangingPunct="1">
      <a:defRPr kumimoji="1" sz="2000" b="1" kern="1200">
        <a:solidFill>
          <a:schemeClr val="tx1"/>
        </a:solidFill>
        <a:latin typeface="Arial" charset="0"/>
        <a:ea typeface="+mn-ea"/>
        <a:cs typeface="+mn-cs"/>
      </a:defRPr>
    </a:lvl8pPr>
    <a:lvl9pPr marL="3657600" algn="l" defTabSz="914400" rtl="0" eaLnBrk="1" latinLnBrk="0" hangingPunct="1">
      <a:defRPr kumimoji="1" sz="2000"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544">
          <p15:clr>
            <a:srgbClr val="A4A3A4"/>
          </p15:clr>
        </p15:guide>
        <p15:guide id="2" pos="3792">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CC0000"/>
    <a:srgbClr val="FF3300"/>
    <a:srgbClr val="FF7C5D"/>
    <a:srgbClr val="646432"/>
    <a:srgbClr val="6F6C00"/>
    <a:srgbClr val="AC0000"/>
    <a:srgbClr val="361B0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5662" autoAdjust="0"/>
    <p:restoredTop sz="95179" autoAdjust="0"/>
  </p:normalViewPr>
  <p:slideViewPr>
    <p:cSldViewPr snapToGrid="0">
      <p:cViewPr varScale="1">
        <p:scale>
          <a:sx n="86" d="100"/>
          <a:sy n="86" d="100"/>
        </p:scale>
        <p:origin x="1452" y="84"/>
      </p:cViewPr>
      <p:guideLst>
        <p:guide orient="horz" pos="2544"/>
        <p:guide pos="37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662"/>
    </p:cViewPr>
  </p:sorterViewPr>
  <p:notesViewPr>
    <p:cSldViewPr snapToGrid="0">
      <p:cViewPr>
        <p:scale>
          <a:sx n="100" d="100"/>
          <a:sy n="100" d="100"/>
        </p:scale>
        <p:origin x="-1584" y="13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tags" Target="tags/tag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handoutMaster" Target="handoutMasters/handoutMaster1.xml"/><Relationship Id="rId8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l">
              <a:defRPr kumimoji="0" sz="1200" b="0">
                <a:latin typeface="Times New Roman" pitchFamily="18" charset="0"/>
              </a:defRPr>
            </a:lvl1pPr>
          </a:lstStyle>
          <a:p>
            <a:r>
              <a:rPr lang="en-US"/>
              <a:t>Grape Growing &amp; Wine Making</a:t>
            </a:r>
          </a:p>
        </p:txBody>
      </p:sp>
      <p:sp>
        <p:nvSpPr>
          <p:cNvPr id="38915" name="Rectangle 3"/>
          <p:cNvSpPr>
            <a:spLocks noGrp="1" noChangeArrowheads="1"/>
          </p:cNvSpPr>
          <p:nvPr>
            <p:ph type="dt" sz="quarter" idx="1"/>
          </p:nvPr>
        </p:nvSpPr>
        <p:spPr bwMode="auto">
          <a:xfrm>
            <a:off x="397256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kumimoji="0" sz="1200" b="0">
                <a:latin typeface="Times New Roman" pitchFamily="18" charset="0"/>
              </a:defRPr>
            </a:lvl1pPr>
          </a:lstStyle>
          <a:p>
            <a:fld id="{6A253CA2-72FC-4E0F-B6D8-BB87A09DADDE}" type="datetime1">
              <a:rPr lang="en-US"/>
              <a:pPr/>
              <a:t>12/20/2015</a:t>
            </a:fld>
            <a:endParaRPr lang="en-US"/>
          </a:p>
        </p:txBody>
      </p:sp>
      <p:sp>
        <p:nvSpPr>
          <p:cNvPr id="38916" name="Rectangle 4"/>
          <p:cNvSpPr>
            <a:spLocks noGrp="1" noChangeArrowheads="1"/>
          </p:cNvSpPr>
          <p:nvPr>
            <p:ph type="ftr" sz="quarter" idx="2"/>
          </p:nvPr>
        </p:nvSpPr>
        <p:spPr bwMode="auto">
          <a:xfrm>
            <a:off x="0" y="8831580"/>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l">
              <a:defRPr kumimoji="0" sz="1200" b="0">
                <a:latin typeface="Times New Roman" pitchFamily="18" charset="0"/>
              </a:defRPr>
            </a:lvl1pPr>
          </a:lstStyle>
          <a:p>
            <a:endParaRPr lang="en-US"/>
          </a:p>
        </p:txBody>
      </p:sp>
      <p:sp>
        <p:nvSpPr>
          <p:cNvPr id="38917" name="Rectangle 5"/>
          <p:cNvSpPr>
            <a:spLocks noGrp="1" noChangeArrowheads="1"/>
          </p:cNvSpPr>
          <p:nvPr>
            <p:ph type="sldNum" sz="quarter" idx="3"/>
          </p:nvPr>
        </p:nvSpPr>
        <p:spPr bwMode="auto">
          <a:xfrm>
            <a:off x="3972560" y="8831580"/>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kumimoji="0" sz="1200" b="0">
                <a:latin typeface="Times New Roman" pitchFamily="18" charset="0"/>
              </a:defRPr>
            </a:lvl1pPr>
          </a:lstStyle>
          <a:p>
            <a:fld id="{EEEB9117-52A5-48D4-AC52-97E811D03A63}" type="slidenum">
              <a:rPr lang="en-US"/>
              <a:pPr/>
              <a:t>‹#›</a:t>
            </a:fld>
            <a:endParaRPr lang="en-US"/>
          </a:p>
        </p:txBody>
      </p:sp>
    </p:spTree>
    <p:extLst>
      <p:ext uri="{BB962C8B-B14F-4D97-AF65-F5344CB8AC3E}">
        <p14:creationId xmlns:p14="http://schemas.microsoft.com/office/powerpoint/2010/main" val="10735235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ctr" anchorCtr="0" compatLnSpc="1">
            <a:prstTxWarp prst="textNoShape">
              <a:avLst/>
            </a:prstTxWarp>
          </a:bodyPr>
          <a:lstStyle>
            <a:lvl1pPr algn="l" eaLnBrk="0" hangingPunct="0">
              <a:defRPr kumimoji="0" sz="1200" b="0">
                <a:latin typeface="Times New Roman" pitchFamily="18" charset="0"/>
              </a:defRPr>
            </a:lvl1pPr>
          </a:lstStyle>
          <a:p>
            <a:r>
              <a:rPr lang="en-US"/>
              <a:t>Grape Growing &amp; Wine Making</a:t>
            </a:r>
          </a:p>
        </p:txBody>
      </p:sp>
      <p:sp>
        <p:nvSpPr>
          <p:cNvPr id="1027" name="Rectangle 3"/>
          <p:cNvSpPr>
            <a:spLocks noGrp="1" noChangeArrowheads="1"/>
          </p:cNvSpPr>
          <p:nvPr>
            <p:ph type="dt" idx="1"/>
          </p:nvPr>
        </p:nvSpPr>
        <p:spPr bwMode="auto">
          <a:xfrm>
            <a:off x="3972560" y="0"/>
            <a:ext cx="3037840" cy="464820"/>
          </a:xfrm>
          <a:prstGeom prst="rect">
            <a:avLst/>
          </a:prstGeom>
          <a:noFill/>
          <a:ln w="9525">
            <a:noFill/>
            <a:miter lim="800000"/>
            <a:headEnd/>
            <a:tailEnd/>
          </a:ln>
          <a:effectLst/>
        </p:spPr>
        <p:txBody>
          <a:bodyPr vert="horz" wrap="none" lIns="93177" tIns="46589" rIns="93177" bIns="46589" numCol="1" anchor="ctr" anchorCtr="0" compatLnSpc="1">
            <a:prstTxWarp prst="textNoShape">
              <a:avLst/>
            </a:prstTxWarp>
          </a:bodyPr>
          <a:lstStyle>
            <a:lvl1pPr algn="r" eaLnBrk="0" hangingPunct="0">
              <a:defRPr kumimoji="0" sz="1200" b="0">
                <a:latin typeface="Times New Roman" pitchFamily="18" charset="0"/>
              </a:defRPr>
            </a:lvl1pPr>
          </a:lstStyle>
          <a:p>
            <a:fld id="{25D9FDEF-9465-47E5-BA5D-DB000AB0683E}" type="datetime1">
              <a:rPr lang="en-US"/>
              <a:pPr/>
              <a:t>12/20/2015</a:t>
            </a:fld>
            <a:endParaRPr lang="en-US"/>
          </a:p>
        </p:txBody>
      </p:sp>
      <p:sp>
        <p:nvSpPr>
          <p:cNvPr id="1028"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p:spPr>
      </p:sp>
      <p:sp>
        <p:nvSpPr>
          <p:cNvPr id="1029" name="Rectangle 5"/>
          <p:cNvSpPr>
            <a:spLocks noGrp="1" noChangeArrowheads="1"/>
          </p:cNvSpPr>
          <p:nvPr>
            <p:ph type="body" sz="quarter" idx="3"/>
          </p:nvPr>
        </p:nvSpPr>
        <p:spPr bwMode="auto">
          <a:xfrm>
            <a:off x="934720" y="4415790"/>
            <a:ext cx="5140960" cy="4183380"/>
          </a:xfrm>
          <a:prstGeom prst="rect">
            <a:avLst/>
          </a:prstGeom>
          <a:noFill/>
          <a:ln w="9525">
            <a:noFill/>
            <a:miter lim="800000"/>
            <a:headEnd/>
            <a:tailEnd/>
          </a:ln>
          <a:effectLst/>
        </p:spPr>
        <p:txBody>
          <a:bodyPr vert="horz" wrap="none" lIns="93177" tIns="46589" rIns="93177" bIns="46589" numCol="1" anchor="ctr"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0" name="Rectangle 6"/>
          <p:cNvSpPr>
            <a:spLocks noGrp="1" noChangeArrowheads="1"/>
          </p:cNvSpPr>
          <p:nvPr>
            <p:ph type="ftr" sz="quarter" idx="4"/>
          </p:nvPr>
        </p:nvSpPr>
        <p:spPr bwMode="auto">
          <a:xfrm>
            <a:off x="0" y="8831580"/>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l" eaLnBrk="0" hangingPunct="0">
              <a:defRPr kumimoji="0" sz="1200" b="0">
                <a:latin typeface="Times New Roman" pitchFamily="18" charset="0"/>
              </a:defRPr>
            </a:lvl1pPr>
          </a:lstStyle>
          <a:p>
            <a:endParaRPr lang="en-US"/>
          </a:p>
        </p:txBody>
      </p:sp>
      <p:sp>
        <p:nvSpPr>
          <p:cNvPr id="1031" name="Rectangle 7"/>
          <p:cNvSpPr>
            <a:spLocks noGrp="1" noChangeArrowheads="1"/>
          </p:cNvSpPr>
          <p:nvPr>
            <p:ph type="sldNum" sz="quarter" idx="5"/>
          </p:nvPr>
        </p:nvSpPr>
        <p:spPr bwMode="auto">
          <a:xfrm>
            <a:off x="3972560" y="8831580"/>
            <a:ext cx="3037840" cy="464820"/>
          </a:xfrm>
          <a:prstGeom prst="rect">
            <a:avLst/>
          </a:prstGeom>
          <a:noFill/>
          <a:ln w="9525">
            <a:noFill/>
            <a:miter lim="800000"/>
            <a:headEnd/>
            <a:tailEnd/>
          </a:ln>
          <a:effectLst/>
        </p:spPr>
        <p:txBody>
          <a:bodyPr vert="horz" wrap="none" lIns="93177" tIns="46589" rIns="93177" bIns="46589" numCol="1" anchor="b" anchorCtr="0" compatLnSpc="1">
            <a:prstTxWarp prst="textNoShape">
              <a:avLst/>
            </a:prstTxWarp>
          </a:bodyPr>
          <a:lstStyle>
            <a:lvl1pPr algn="r" eaLnBrk="0" hangingPunct="0">
              <a:defRPr kumimoji="0" sz="1200" b="0">
                <a:latin typeface="Times New Roman" pitchFamily="18" charset="0"/>
              </a:defRPr>
            </a:lvl1pPr>
          </a:lstStyle>
          <a:p>
            <a:fld id="{E8393D46-03BA-47FC-9B48-6F1ADCBAA21F}" type="slidenum">
              <a:rPr lang="en-US"/>
              <a:pPr/>
              <a:t>‹#›</a:t>
            </a:fld>
            <a:endParaRPr lang="en-US"/>
          </a:p>
        </p:txBody>
      </p:sp>
    </p:spTree>
    <p:extLst>
      <p:ext uri="{BB962C8B-B14F-4D97-AF65-F5344CB8AC3E}">
        <p14:creationId xmlns:p14="http://schemas.microsoft.com/office/powerpoint/2010/main" val="1221214500"/>
      </p:ext>
    </p:extLst>
  </p:cSld>
  <p:clrMap bg1="lt1" tx1="dk1" bg2="lt2" tx2="dk2" accent1="accent1" accent2="accent2" accent3="accent3" accent4="accent4" accent5="accent5" accent6="accent6" hlink="hlink" folHlink="folHlink"/>
  <p:hf ft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Grape Growing &amp; Wine Making</a:t>
            </a:r>
          </a:p>
        </p:txBody>
      </p:sp>
      <p:sp>
        <p:nvSpPr>
          <p:cNvPr id="5" name="Rectangle 3"/>
          <p:cNvSpPr>
            <a:spLocks noGrp="1" noChangeArrowheads="1"/>
          </p:cNvSpPr>
          <p:nvPr>
            <p:ph type="dt" idx="1"/>
          </p:nvPr>
        </p:nvSpPr>
        <p:spPr>
          <a:ln/>
        </p:spPr>
        <p:txBody>
          <a:bodyPr/>
          <a:lstStyle/>
          <a:p>
            <a:fld id="{CFDEFD49-DF50-4560-B0A0-E0F23C7986DA}" type="datetime1">
              <a:rPr lang="en-US"/>
              <a:pPr/>
              <a:t>12/20/2015</a:t>
            </a:fld>
            <a:endParaRPr lang="en-US"/>
          </a:p>
        </p:txBody>
      </p:sp>
      <p:sp>
        <p:nvSpPr>
          <p:cNvPr id="6" name="Rectangle 7"/>
          <p:cNvSpPr>
            <a:spLocks noGrp="1" noChangeArrowheads="1"/>
          </p:cNvSpPr>
          <p:nvPr>
            <p:ph type="sldNum" sz="quarter" idx="5"/>
          </p:nvPr>
        </p:nvSpPr>
        <p:spPr>
          <a:ln/>
        </p:spPr>
        <p:txBody>
          <a:bodyPr/>
          <a:lstStyle/>
          <a:p>
            <a:fld id="{004296B9-C02A-4122-9FDC-B68807FF0142}" type="slidenum">
              <a:rPr lang="en-US"/>
              <a:pPr/>
              <a:t>1</a:t>
            </a:fld>
            <a:endParaRPr lang="en-US"/>
          </a:p>
        </p:txBody>
      </p:sp>
      <p:sp>
        <p:nvSpPr>
          <p:cNvPr id="451586" name="Rectangle 2"/>
          <p:cNvSpPr>
            <a:spLocks noGrp="1" noRot="1" noChangeAspect="1" noChangeArrowheads="1" noTextEdit="1"/>
          </p:cNvSpPr>
          <p:nvPr>
            <p:ph type="sldImg"/>
          </p:nvPr>
        </p:nvSpPr>
        <p:spPr>
          <a:ln/>
        </p:spPr>
      </p:sp>
      <p:sp>
        <p:nvSpPr>
          <p:cNvPr id="451587" name="Rectangle 3"/>
          <p:cNvSpPr>
            <a:spLocks noGrp="1" noChangeArrowheads="1"/>
          </p:cNvSpPr>
          <p:nvPr>
            <p:ph type="body" idx="1"/>
          </p:nvPr>
        </p:nvSpPr>
        <p:spPr/>
        <p:txBody>
          <a:bodyPr/>
          <a:lstStyle/>
          <a:p>
            <a:r>
              <a:rPr lang="en-US" dirty="0"/>
              <a:t>Assess wine knowledge of class</a:t>
            </a:r>
          </a:p>
          <a:p>
            <a:r>
              <a:rPr lang="en-US" dirty="0"/>
              <a:t>Who I am </a:t>
            </a:r>
          </a:p>
          <a:p>
            <a:endParaRPr lang="en-US" dirty="0"/>
          </a:p>
          <a:p>
            <a:r>
              <a:rPr lang="en-US" dirty="0"/>
              <a:t>Why wine as part of curriculum?</a:t>
            </a:r>
          </a:p>
          <a:p>
            <a:r>
              <a:rPr lang="en-US" dirty="0"/>
              <a:t>Provide understanding for the importance of wine as part of </a:t>
            </a:r>
          </a:p>
          <a:p>
            <a:r>
              <a:rPr lang="en-US" dirty="0"/>
              <a:t>curriculum and culinary career.  </a:t>
            </a:r>
          </a:p>
          <a:p>
            <a:r>
              <a:rPr lang="en-US" dirty="0"/>
              <a:t>	Enhance Image</a:t>
            </a:r>
          </a:p>
          <a:p>
            <a:r>
              <a:rPr lang="en-US" dirty="0"/>
              <a:t>	Enhance Food</a:t>
            </a:r>
          </a:p>
          <a:p>
            <a:r>
              <a:rPr lang="en-US" dirty="0"/>
              <a:t>	Profit center </a:t>
            </a:r>
          </a:p>
          <a:p>
            <a:r>
              <a:rPr lang="en-US" dirty="0"/>
              <a:t>Start with Grape Growing &amp; Winemaking.   Knowledge will</a:t>
            </a:r>
          </a:p>
          <a:p>
            <a:r>
              <a:rPr lang="en-US" dirty="0"/>
              <a:t> provide the foundation for understanding why wines look, smell and taste</a:t>
            </a:r>
          </a:p>
          <a:p>
            <a:r>
              <a:rPr lang="en-US" dirty="0"/>
              <a:t>the way they do.  So when you ask for a barrel fermented Chardonnay </a:t>
            </a:r>
          </a:p>
          <a:p>
            <a:r>
              <a:rPr lang="en-US" dirty="0"/>
              <a:t>From Ca, you’re going to be pretty sure …describe taste.</a:t>
            </a:r>
          </a:p>
          <a:p>
            <a:endParaRPr lang="en-US" dirty="0"/>
          </a:p>
          <a:p>
            <a:r>
              <a:rPr lang="en-US" dirty="0"/>
              <a:t> </a:t>
            </a:r>
          </a:p>
        </p:txBody>
      </p:sp>
    </p:spTree>
    <p:extLst>
      <p:ext uri="{BB962C8B-B14F-4D97-AF65-F5344CB8AC3E}">
        <p14:creationId xmlns:p14="http://schemas.microsoft.com/office/powerpoint/2010/main" val="13100573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Grape Growing &amp; Wine Making</a:t>
            </a:r>
          </a:p>
        </p:txBody>
      </p:sp>
      <p:sp>
        <p:nvSpPr>
          <p:cNvPr id="5" name="Rectangle 3"/>
          <p:cNvSpPr>
            <a:spLocks noGrp="1" noChangeArrowheads="1"/>
          </p:cNvSpPr>
          <p:nvPr>
            <p:ph type="dt" idx="1"/>
          </p:nvPr>
        </p:nvSpPr>
        <p:spPr>
          <a:ln/>
        </p:spPr>
        <p:txBody>
          <a:bodyPr/>
          <a:lstStyle/>
          <a:p>
            <a:fld id="{F621A174-CC18-4376-8913-EB47D58D0FFB}" type="datetime1">
              <a:rPr lang="en-US"/>
              <a:pPr/>
              <a:t>12/20/2015</a:t>
            </a:fld>
            <a:endParaRPr lang="en-US"/>
          </a:p>
        </p:txBody>
      </p:sp>
      <p:sp>
        <p:nvSpPr>
          <p:cNvPr id="6" name="Rectangle 7"/>
          <p:cNvSpPr>
            <a:spLocks noGrp="1" noChangeArrowheads="1"/>
          </p:cNvSpPr>
          <p:nvPr>
            <p:ph type="sldNum" sz="quarter" idx="5"/>
          </p:nvPr>
        </p:nvSpPr>
        <p:spPr>
          <a:ln/>
        </p:spPr>
        <p:txBody>
          <a:bodyPr/>
          <a:lstStyle/>
          <a:p>
            <a:fld id="{67D63F9B-B1AA-4257-8E46-79E61D6274DF}" type="slidenum">
              <a:rPr lang="en-US"/>
              <a:pPr/>
              <a:t>10</a:t>
            </a:fld>
            <a:endParaRPr lang="en-US"/>
          </a:p>
        </p:txBody>
      </p:sp>
      <p:sp>
        <p:nvSpPr>
          <p:cNvPr id="377858" name="Rectangle 2"/>
          <p:cNvSpPr>
            <a:spLocks noGrp="1" noRot="1" noChangeAspect="1" noChangeArrowheads="1" noTextEdit="1"/>
          </p:cNvSpPr>
          <p:nvPr>
            <p:ph type="sldImg"/>
          </p:nvPr>
        </p:nvSpPr>
        <p:spPr>
          <a:ln/>
        </p:spPr>
      </p:sp>
      <p:sp>
        <p:nvSpPr>
          <p:cNvPr id="3778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11123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Grape Growing &amp; Wine Making</a:t>
            </a:r>
          </a:p>
        </p:txBody>
      </p:sp>
      <p:sp>
        <p:nvSpPr>
          <p:cNvPr id="5" name="Rectangle 3"/>
          <p:cNvSpPr>
            <a:spLocks noGrp="1" noChangeArrowheads="1"/>
          </p:cNvSpPr>
          <p:nvPr>
            <p:ph type="dt" idx="1"/>
          </p:nvPr>
        </p:nvSpPr>
        <p:spPr>
          <a:ln/>
        </p:spPr>
        <p:txBody>
          <a:bodyPr/>
          <a:lstStyle/>
          <a:p>
            <a:fld id="{31155AC3-4D38-42B8-9921-E313A2C4DB13}" type="datetime1">
              <a:rPr lang="en-US"/>
              <a:pPr/>
              <a:t>12/20/2015</a:t>
            </a:fld>
            <a:endParaRPr lang="en-US"/>
          </a:p>
        </p:txBody>
      </p:sp>
      <p:sp>
        <p:nvSpPr>
          <p:cNvPr id="6" name="Rectangle 7"/>
          <p:cNvSpPr>
            <a:spLocks noGrp="1" noChangeArrowheads="1"/>
          </p:cNvSpPr>
          <p:nvPr>
            <p:ph type="sldNum" sz="quarter" idx="5"/>
          </p:nvPr>
        </p:nvSpPr>
        <p:spPr>
          <a:ln/>
        </p:spPr>
        <p:txBody>
          <a:bodyPr/>
          <a:lstStyle/>
          <a:p>
            <a:fld id="{73763B28-ED84-4532-B9D6-CF8CE8AC1F81}" type="slidenum">
              <a:rPr lang="en-US"/>
              <a:pPr/>
              <a:t>11</a:t>
            </a:fld>
            <a:endParaRPr lang="en-US"/>
          </a:p>
        </p:txBody>
      </p:sp>
      <p:sp>
        <p:nvSpPr>
          <p:cNvPr id="378882" name="Rectangle 2"/>
          <p:cNvSpPr>
            <a:spLocks noGrp="1" noRot="1" noChangeAspect="1" noChangeArrowheads="1" noTextEdit="1"/>
          </p:cNvSpPr>
          <p:nvPr>
            <p:ph type="sldImg"/>
          </p:nvPr>
        </p:nvSpPr>
        <p:spPr>
          <a:ln/>
        </p:spPr>
      </p:sp>
      <p:sp>
        <p:nvSpPr>
          <p:cNvPr id="378883" name="Rectangle 3"/>
          <p:cNvSpPr>
            <a:spLocks noGrp="1" noChangeArrowheads="1"/>
          </p:cNvSpPr>
          <p:nvPr>
            <p:ph type="body" idx="1"/>
          </p:nvPr>
        </p:nvSpPr>
        <p:spPr/>
        <p:txBody>
          <a:bodyPr/>
          <a:lstStyle/>
          <a:p>
            <a:r>
              <a:rPr lang="en-US"/>
              <a:t>Shoot positioning activities</a:t>
            </a:r>
          </a:p>
        </p:txBody>
      </p:sp>
    </p:spTree>
    <p:extLst>
      <p:ext uri="{BB962C8B-B14F-4D97-AF65-F5344CB8AC3E}">
        <p14:creationId xmlns:p14="http://schemas.microsoft.com/office/powerpoint/2010/main" val="3983089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Grape Growing &amp; Wine Making</a:t>
            </a:r>
          </a:p>
        </p:txBody>
      </p:sp>
      <p:sp>
        <p:nvSpPr>
          <p:cNvPr id="5" name="Rectangle 3"/>
          <p:cNvSpPr>
            <a:spLocks noGrp="1" noChangeArrowheads="1"/>
          </p:cNvSpPr>
          <p:nvPr>
            <p:ph type="dt" idx="1"/>
          </p:nvPr>
        </p:nvSpPr>
        <p:spPr>
          <a:ln/>
        </p:spPr>
        <p:txBody>
          <a:bodyPr/>
          <a:lstStyle/>
          <a:p>
            <a:fld id="{C44BF61D-ABF5-4377-AD5D-0AEE819CA66E}" type="datetime1">
              <a:rPr lang="en-US"/>
              <a:pPr/>
              <a:t>12/20/2015</a:t>
            </a:fld>
            <a:endParaRPr lang="en-US"/>
          </a:p>
        </p:txBody>
      </p:sp>
      <p:sp>
        <p:nvSpPr>
          <p:cNvPr id="6" name="Rectangle 7"/>
          <p:cNvSpPr>
            <a:spLocks noGrp="1" noChangeArrowheads="1"/>
          </p:cNvSpPr>
          <p:nvPr>
            <p:ph type="sldNum" sz="quarter" idx="5"/>
          </p:nvPr>
        </p:nvSpPr>
        <p:spPr>
          <a:ln/>
        </p:spPr>
        <p:txBody>
          <a:bodyPr/>
          <a:lstStyle/>
          <a:p>
            <a:fld id="{CB5BA85B-BEFD-43B6-B202-7AEAA7760A98}" type="slidenum">
              <a:rPr lang="en-US"/>
              <a:pPr/>
              <a:t>12</a:t>
            </a:fld>
            <a:endParaRPr lang="en-US"/>
          </a:p>
        </p:txBody>
      </p:sp>
      <p:sp>
        <p:nvSpPr>
          <p:cNvPr id="413698" name="Rectangle 2"/>
          <p:cNvSpPr>
            <a:spLocks noGrp="1" noRot="1" noChangeAspect="1" noChangeArrowheads="1" noTextEdit="1"/>
          </p:cNvSpPr>
          <p:nvPr>
            <p:ph type="sldImg"/>
          </p:nvPr>
        </p:nvSpPr>
        <p:spPr>
          <a:ln/>
        </p:spPr>
      </p:sp>
      <p:sp>
        <p:nvSpPr>
          <p:cNvPr id="413699" name="Rectangle 3"/>
          <p:cNvSpPr>
            <a:spLocks noGrp="1" noChangeArrowheads="1"/>
          </p:cNvSpPr>
          <p:nvPr>
            <p:ph type="body" idx="1"/>
          </p:nvPr>
        </p:nvSpPr>
        <p:spPr/>
        <p:txBody>
          <a:bodyPr/>
          <a:lstStyle/>
          <a:p>
            <a:r>
              <a:rPr lang="en-US"/>
              <a:t>Green pruning, leaf pulling</a:t>
            </a:r>
          </a:p>
        </p:txBody>
      </p:sp>
    </p:spTree>
    <p:extLst>
      <p:ext uri="{BB962C8B-B14F-4D97-AF65-F5344CB8AC3E}">
        <p14:creationId xmlns:p14="http://schemas.microsoft.com/office/powerpoint/2010/main" val="3448195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Grape Growing &amp; Wine Making</a:t>
            </a:r>
          </a:p>
        </p:txBody>
      </p:sp>
      <p:sp>
        <p:nvSpPr>
          <p:cNvPr id="5" name="Rectangle 3"/>
          <p:cNvSpPr>
            <a:spLocks noGrp="1" noChangeArrowheads="1"/>
          </p:cNvSpPr>
          <p:nvPr>
            <p:ph type="dt" idx="1"/>
          </p:nvPr>
        </p:nvSpPr>
        <p:spPr>
          <a:ln/>
        </p:spPr>
        <p:txBody>
          <a:bodyPr/>
          <a:lstStyle/>
          <a:p>
            <a:fld id="{8EC3156E-9701-47DF-B0AD-2FB92638D36C}" type="datetime1">
              <a:rPr lang="en-US"/>
              <a:pPr/>
              <a:t>12/20/2015</a:t>
            </a:fld>
            <a:endParaRPr lang="en-US"/>
          </a:p>
        </p:txBody>
      </p:sp>
      <p:sp>
        <p:nvSpPr>
          <p:cNvPr id="6" name="Rectangle 7"/>
          <p:cNvSpPr>
            <a:spLocks noGrp="1" noChangeArrowheads="1"/>
          </p:cNvSpPr>
          <p:nvPr>
            <p:ph type="sldNum" sz="quarter" idx="5"/>
          </p:nvPr>
        </p:nvSpPr>
        <p:spPr>
          <a:ln/>
        </p:spPr>
        <p:txBody>
          <a:bodyPr/>
          <a:lstStyle/>
          <a:p>
            <a:fld id="{7623D781-FBC5-433C-9079-EC614131CF7C}" type="slidenum">
              <a:rPr lang="en-US"/>
              <a:pPr/>
              <a:t>13</a:t>
            </a:fld>
            <a:endParaRPr lang="en-US"/>
          </a:p>
        </p:txBody>
      </p:sp>
      <p:sp>
        <p:nvSpPr>
          <p:cNvPr id="379906" name="Rectangle 2"/>
          <p:cNvSpPr>
            <a:spLocks noGrp="1" noRot="1" noChangeAspect="1" noChangeArrowheads="1" noTextEdit="1"/>
          </p:cNvSpPr>
          <p:nvPr>
            <p:ph type="sldImg"/>
          </p:nvPr>
        </p:nvSpPr>
        <p:spPr>
          <a:ln/>
        </p:spPr>
      </p:sp>
      <p:sp>
        <p:nvSpPr>
          <p:cNvPr id="3799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90126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Grape Growing &amp; Wine Making</a:t>
            </a:r>
          </a:p>
        </p:txBody>
      </p:sp>
      <p:sp>
        <p:nvSpPr>
          <p:cNvPr id="5" name="Rectangle 3"/>
          <p:cNvSpPr>
            <a:spLocks noGrp="1" noChangeArrowheads="1"/>
          </p:cNvSpPr>
          <p:nvPr>
            <p:ph type="dt" idx="1"/>
          </p:nvPr>
        </p:nvSpPr>
        <p:spPr>
          <a:ln/>
        </p:spPr>
        <p:txBody>
          <a:bodyPr/>
          <a:lstStyle/>
          <a:p>
            <a:fld id="{36930B68-E75B-4435-9011-A876B34ABE79}" type="datetime1">
              <a:rPr lang="en-US"/>
              <a:pPr/>
              <a:t>12/20/2015</a:t>
            </a:fld>
            <a:endParaRPr lang="en-US"/>
          </a:p>
        </p:txBody>
      </p:sp>
      <p:sp>
        <p:nvSpPr>
          <p:cNvPr id="6" name="Rectangle 7"/>
          <p:cNvSpPr>
            <a:spLocks noGrp="1" noChangeArrowheads="1"/>
          </p:cNvSpPr>
          <p:nvPr>
            <p:ph type="sldNum" sz="quarter" idx="5"/>
          </p:nvPr>
        </p:nvSpPr>
        <p:spPr>
          <a:ln/>
        </p:spPr>
        <p:txBody>
          <a:bodyPr/>
          <a:lstStyle/>
          <a:p>
            <a:fld id="{1A419F13-7DCF-4612-B9BA-B4D3041B01B6}" type="slidenum">
              <a:rPr lang="en-US"/>
              <a:pPr/>
              <a:t>14</a:t>
            </a:fld>
            <a:endParaRPr lang="en-US"/>
          </a:p>
        </p:txBody>
      </p:sp>
      <p:sp>
        <p:nvSpPr>
          <p:cNvPr id="444418" name="Rectangle 2"/>
          <p:cNvSpPr>
            <a:spLocks noGrp="1" noRot="1" noChangeAspect="1" noChangeArrowheads="1" noTextEdit="1"/>
          </p:cNvSpPr>
          <p:nvPr>
            <p:ph type="sldImg"/>
          </p:nvPr>
        </p:nvSpPr>
        <p:spPr>
          <a:ln/>
        </p:spPr>
      </p:sp>
      <p:sp>
        <p:nvSpPr>
          <p:cNvPr id="444419" name="Rectangle 3"/>
          <p:cNvSpPr>
            <a:spLocks noGrp="1" noChangeArrowheads="1"/>
          </p:cNvSpPr>
          <p:nvPr>
            <p:ph type="body" idx="1"/>
          </p:nvPr>
        </p:nvSpPr>
        <p:spPr/>
        <p:txBody>
          <a:bodyPr/>
          <a:lstStyle/>
          <a:p>
            <a:pPr>
              <a:buFontTx/>
              <a:buChar char="•"/>
            </a:pPr>
            <a:endParaRPr lang="en-US" dirty="0"/>
          </a:p>
          <a:p>
            <a:pPr>
              <a:buFontTx/>
              <a:buChar char="•"/>
            </a:pPr>
            <a:r>
              <a:rPr lang="en-US" dirty="0"/>
              <a:t>TREMENDOUS INFLUENCES:  </a:t>
            </a:r>
          </a:p>
          <a:p>
            <a:pPr lvl="1">
              <a:buFontTx/>
              <a:buChar char="•"/>
            </a:pPr>
            <a:r>
              <a:rPr lang="en-US" dirty="0"/>
              <a:t>Tradition – what did your father do?</a:t>
            </a:r>
          </a:p>
          <a:p>
            <a:pPr lvl="1">
              <a:buFontTx/>
              <a:buChar char="•"/>
            </a:pPr>
            <a:r>
              <a:rPr lang="en-US" dirty="0"/>
              <a:t>What is your goal…produce a wine that is so rich and complex </a:t>
            </a:r>
          </a:p>
          <a:p>
            <a:pPr lvl="1"/>
            <a:r>
              <a:rPr lang="en-US" dirty="0"/>
              <a:t>   you can sell it for $40 a bottle, or just a simple wine for $5 a bottle?  </a:t>
            </a:r>
          </a:p>
          <a:p>
            <a:pPr lvl="1">
              <a:buFontTx/>
              <a:buChar char="•"/>
            </a:pPr>
            <a:r>
              <a:rPr lang="en-US" dirty="0"/>
              <a:t>What does the climate allow you to successfully grow?  </a:t>
            </a:r>
          </a:p>
          <a:p>
            <a:pPr lvl="1"/>
            <a:r>
              <a:rPr lang="en-US" dirty="0"/>
              <a:t>    Are you too hot to grow Pinot, but too cold to ripen Cabernet?</a:t>
            </a:r>
          </a:p>
          <a:p>
            <a:pPr lvl="1">
              <a:buFontTx/>
              <a:buChar char="•"/>
            </a:pPr>
            <a:r>
              <a:rPr lang="en-US" dirty="0"/>
              <a:t>What varieties are hot?  Don’t want to produce </a:t>
            </a:r>
            <a:r>
              <a:rPr lang="en-US" dirty="0" err="1"/>
              <a:t>Lemberger</a:t>
            </a:r>
            <a:r>
              <a:rPr lang="en-US" dirty="0"/>
              <a:t> </a:t>
            </a:r>
          </a:p>
          <a:p>
            <a:pPr lvl="1"/>
            <a:r>
              <a:rPr lang="en-US" dirty="0"/>
              <a:t>   if no one will buy!  </a:t>
            </a:r>
          </a:p>
          <a:p>
            <a:pPr lvl="1">
              <a:buFontTx/>
              <a:buChar char="•"/>
            </a:pPr>
            <a:r>
              <a:rPr lang="en-US" dirty="0"/>
              <a:t>When should I prune?  Dec, Jan, Feb? </a:t>
            </a:r>
          </a:p>
          <a:p>
            <a:pPr lvl="1">
              <a:buFontTx/>
              <a:buChar char="•"/>
            </a:pPr>
            <a:endParaRPr lang="en-US" dirty="0"/>
          </a:p>
          <a:p>
            <a:pPr lvl="1">
              <a:buFontTx/>
              <a:buChar char="•"/>
            </a:pPr>
            <a:r>
              <a:rPr lang="en-US" dirty="0"/>
              <a:t>Lets take a look at the growing cycle of the grape vine and you’ll </a:t>
            </a:r>
          </a:p>
          <a:p>
            <a:pPr lvl="1"/>
            <a:r>
              <a:rPr lang="en-US" dirty="0"/>
              <a:t>Get an appreciation for the influence that man can exert to influence</a:t>
            </a:r>
          </a:p>
          <a:p>
            <a:pPr lvl="1"/>
            <a:r>
              <a:rPr lang="en-US" dirty="0"/>
              <a:t>The quality of the grapes he/she produces.</a:t>
            </a:r>
          </a:p>
        </p:txBody>
      </p:sp>
    </p:spTree>
    <p:extLst>
      <p:ext uri="{BB962C8B-B14F-4D97-AF65-F5344CB8AC3E}">
        <p14:creationId xmlns:p14="http://schemas.microsoft.com/office/powerpoint/2010/main" val="3874897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Grape Growing &amp; Wine Making</a:t>
            </a:r>
          </a:p>
        </p:txBody>
      </p:sp>
      <p:sp>
        <p:nvSpPr>
          <p:cNvPr id="5" name="Rectangle 3"/>
          <p:cNvSpPr>
            <a:spLocks noGrp="1" noChangeArrowheads="1"/>
          </p:cNvSpPr>
          <p:nvPr>
            <p:ph type="dt" idx="1"/>
          </p:nvPr>
        </p:nvSpPr>
        <p:spPr>
          <a:ln/>
        </p:spPr>
        <p:txBody>
          <a:bodyPr/>
          <a:lstStyle/>
          <a:p>
            <a:fld id="{F699A998-CCD2-41EB-82AC-F86CAAD1644D}" type="datetime1">
              <a:rPr lang="en-US"/>
              <a:pPr/>
              <a:t>12/20/2015</a:t>
            </a:fld>
            <a:endParaRPr lang="en-US"/>
          </a:p>
        </p:txBody>
      </p:sp>
      <p:sp>
        <p:nvSpPr>
          <p:cNvPr id="6" name="Rectangle 7"/>
          <p:cNvSpPr>
            <a:spLocks noGrp="1" noChangeArrowheads="1"/>
          </p:cNvSpPr>
          <p:nvPr>
            <p:ph type="sldNum" sz="quarter" idx="5"/>
          </p:nvPr>
        </p:nvSpPr>
        <p:spPr>
          <a:ln/>
        </p:spPr>
        <p:txBody>
          <a:bodyPr/>
          <a:lstStyle/>
          <a:p>
            <a:fld id="{8C2B4ED3-4C2A-4922-8433-FF07AAF4F80A}" type="slidenum">
              <a:rPr lang="en-US"/>
              <a:pPr/>
              <a:t>15</a:t>
            </a:fld>
            <a:endParaRPr lang="en-US"/>
          </a:p>
        </p:txBody>
      </p:sp>
      <p:sp>
        <p:nvSpPr>
          <p:cNvPr id="406530" name="Rectangle 2"/>
          <p:cNvSpPr>
            <a:spLocks noGrp="1" noRot="1" noChangeAspect="1" noChangeArrowheads="1" noTextEdit="1"/>
          </p:cNvSpPr>
          <p:nvPr>
            <p:ph type="sldImg"/>
          </p:nvPr>
        </p:nvSpPr>
        <p:spPr>
          <a:ln/>
        </p:spPr>
      </p:sp>
      <p:sp>
        <p:nvSpPr>
          <p:cNvPr id="406531" name="Rectangle 3"/>
          <p:cNvSpPr>
            <a:spLocks noGrp="1" noChangeArrowheads="1"/>
          </p:cNvSpPr>
          <p:nvPr>
            <p:ph type="body" idx="1"/>
          </p:nvPr>
        </p:nvSpPr>
        <p:spPr/>
        <p:txBody>
          <a:bodyPr/>
          <a:lstStyle/>
          <a:p>
            <a:r>
              <a:rPr lang="en-US"/>
              <a:t>Human factor comes into play here…</a:t>
            </a:r>
          </a:p>
        </p:txBody>
      </p:sp>
    </p:spTree>
    <p:extLst>
      <p:ext uri="{BB962C8B-B14F-4D97-AF65-F5344CB8AC3E}">
        <p14:creationId xmlns:p14="http://schemas.microsoft.com/office/powerpoint/2010/main" val="12271028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Grape Growing &amp; Wine Making</a:t>
            </a:r>
          </a:p>
        </p:txBody>
      </p:sp>
      <p:sp>
        <p:nvSpPr>
          <p:cNvPr id="5" name="Rectangle 3"/>
          <p:cNvSpPr>
            <a:spLocks noGrp="1" noChangeArrowheads="1"/>
          </p:cNvSpPr>
          <p:nvPr>
            <p:ph type="dt" idx="1"/>
          </p:nvPr>
        </p:nvSpPr>
        <p:spPr>
          <a:ln/>
        </p:spPr>
        <p:txBody>
          <a:bodyPr/>
          <a:lstStyle/>
          <a:p>
            <a:fld id="{21F5C77D-842F-42FC-8FDD-88DB6CC77E21}" type="datetime1">
              <a:rPr lang="en-US"/>
              <a:pPr/>
              <a:t>12/20/2015</a:t>
            </a:fld>
            <a:endParaRPr lang="en-US"/>
          </a:p>
        </p:txBody>
      </p:sp>
      <p:sp>
        <p:nvSpPr>
          <p:cNvPr id="6" name="Rectangle 7"/>
          <p:cNvSpPr>
            <a:spLocks noGrp="1" noChangeArrowheads="1"/>
          </p:cNvSpPr>
          <p:nvPr>
            <p:ph type="sldNum" sz="quarter" idx="5"/>
          </p:nvPr>
        </p:nvSpPr>
        <p:spPr>
          <a:ln/>
        </p:spPr>
        <p:txBody>
          <a:bodyPr/>
          <a:lstStyle/>
          <a:p>
            <a:fld id="{C154ACFC-1E7A-4450-8475-8559201847D4}" type="slidenum">
              <a:rPr lang="en-US"/>
              <a:pPr/>
              <a:t>16</a:t>
            </a:fld>
            <a:endParaRPr lang="en-US"/>
          </a:p>
        </p:txBody>
      </p:sp>
      <p:sp>
        <p:nvSpPr>
          <p:cNvPr id="401410" name="Rectangle 2"/>
          <p:cNvSpPr>
            <a:spLocks noGrp="1" noRot="1" noChangeAspect="1" noChangeArrowheads="1" noTextEdit="1"/>
          </p:cNvSpPr>
          <p:nvPr>
            <p:ph type="sldImg"/>
          </p:nvPr>
        </p:nvSpPr>
        <p:spPr>
          <a:ln/>
        </p:spPr>
      </p:sp>
      <p:sp>
        <p:nvSpPr>
          <p:cNvPr id="401411" name="Rectangle 3"/>
          <p:cNvSpPr>
            <a:spLocks noGrp="1" noChangeArrowheads="1"/>
          </p:cNvSpPr>
          <p:nvPr>
            <p:ph type="body" idx="1"/>
          </p:nvPr>
        </p:nvSpPr>
        <p:spPr/>
        <p:txBody>
          <a:bodyPr/>
          <a:lstStyle/>
          <a:p>
            <a:r>
              <a:rPr lang="en-US"/>
              <a:t>Ripening and flavor development of your grapes.  </a:t>
            </a:r>
          </a:p>
          <a:p>
            <a:r>
              <a:rPr lang="en-US"/>
              <a:t>CM is all about positioning your grapes so this can be achieved.  </a:t>
            </a:r>
          </a:p>
          <a:p>
            <a:r>
              <a:rPr lang="en-US"/>
              <a:t>Grapes are a vine, would grow any and everywhere!</a:t>
            </a:r>
          </a:p>
        </p:txBody>
      </p:sp>
    </p:spTree>
    <p:extLst>
      <p:ext uri="{BB962C8B-B14F-4D97-AF65-F5344CB8AC3E}">
        <p14:creationId xmlns:p14="http://schemas.microsoft.com/office/powerpoint/2010/main" val="45013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Grape Growing &amp; Wine Making</a:t>
            </a:r>
          </a:p>
        </p:txBody>
      </p:sp>
      <p:sp>
        <p:nvSpPr>
          <p:cNvPr id="5" name="Rectangle 3"/>
          <p:cNvSpPr>
            <a:spLocks noGrp="1" noChangeArrowheads="1"/>
          </p:cNvSpPr>
          <p:nvPr>
            <p:ph type="dt" idx="1"/>
          </p:nvPr>
        </p:nvSpPr>
        <p:spPr>
          <a:ln/>
        </p:spPr>
        <p:txBody>
          <a:bodyPr/>
          <a:lstStyle/>
          <a:p>
            <a:fld id="{415C6609-73B8-49EC-96A5-C0023BF9365F}" type="datetime1">
              <a:rPr lang="en-US"/>
              <a:pPr/>
              <a:t>12/20/2015</a:t>
            </a:fld>
            <a:endParaRPr lang="en-US"/>
          </a:p>
        </p:txBody>
      </p:sp>
      <p:sp>
        <p:nvSpPr>
          <p:cNvPr id="6" name="Rectangle 7"/>
          <p:cNvSpPr>
            <a:spLocks noGrp="1" noChangeArrowheads="1"/>
          </p:cNvSpPr>
          <p:nvPr>
            <p:ph type="sldNum" sz="quarter" idx="5"/>
          </p:nvPr>
        </p:nvSpPr>
        <p:spPr>
          <a:ln/>
        </p:spPr>
        <p:txBody>
          <a:bodyPr/>
          <a:lstStyle/>
          <a:p>
            <a:fld id="{BFCC7D91-4785-4F0A-A3AA-D08C82702C6C}" type="slidenum">
              <a:rPr lang="en-US"/>
              <a:pPr/>
              <a:t>17</a:t>
            </a:fld>
            <a:endParaRPr lang="en-US"/>
          </a:p>
        </p:txBody>
      </p:sp>
      <p:sp>
        <p:nvSpPr>
          <p:cNvPr id="414722" name="Rectangle 2"/>
          <p:cNvSpPr>
            <a:spLocks noGrp="1" noRot="1" noChangeAspect="1" noChangeArrowheads="1" noTextEdit="1"/>
          </p:cNvSpPr>
          <p:nvPr>
            <p:ph type="sldImg"/>
          </p:nvPr>
        </p:nvSpPr>
        <p:spPr>
          <a:ln/>
        </p:spPr>
      </p:sp>
      <p:sp>
        <p:nvSpPr>
          <p:cNvPr id="414723" name="Rectangle 3"/>
          <p:cNvSpPr>
            <a:spLocks noGrp="1" noChangeArrowheads="1"/>
          </p:cNvSpPr>
          <p:nvPr>
            <p:ph type="body" idx="1"/>
          </p:nvPr>
        </p:nvSpPr>
        <p:spPr/>
        <p:txBody>
          <a:bodyPr/>
          <a:lstStyle/>
          <a:p>
            <a:r>
              <a:rPr lang="en-US"/>
              <a:t>Primarily used in WA – allows for mechanical harvesting</a:t>
            </a:r>
          </a:p>
          <a:p>
            <a:endParaRPr lang="en-US"/>
          </a:p>
        </p:txBody>
      </p:sp>
    </p:spTree>
    <p:extLst>
      <p:ext uri="{BB962C8B-B14F-4D97-AF65-F5344CB8AC3E}">
        <p14:creationId xmlns:p14="http://schemas.microsoft.com/office/powerpoint/2010/main" val="10925244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Grape Growing &amp; Wine Making</a:t>
            </a:r>
          </a:p>
        </p:txBody>
      </p:sp>
      <p:sp>
        <p:nvSpPr>
          <p:cNvPr id="5" name="Rectangle 3"/>
          <p:cNvSpPr>
            <a:spLocks noGrp="1" noChangeArrowheads="1"/>
          </p:cNvSpPr>
          <p:nvPr>
            <p:ph type="dt" idx="1"/>
          </p:nvPr>
        </p:nvSpPr>
        <p:spPr>
          <a:ln/>
        </p:spPr>
        <p:txBody>
          <a:bodyPr/>
          <a:lstStyle/>
          <a:p>
            <a:fld id="{1ED794EF-9AB9-432B-BD50-3733AD04283F}" type="datetime1">
              <a:rPr lang="en-US"/>
              <a:pPr/>
              <a:t>12/20/2015</a:t>
            </a:fld>
            <a:endParaRPr lang="en-US"/>
          </a:p>
        </p:txBody>
      </p:sp>
      <p:sp>
        <p:nvSpPr>
          <p:cNvPr id="6" name="Rectangle 7"/>
          <p:cNvSpPr>
            <a:spLocks noGrp="1" noChangeArrowheads="1"/>
          </p:cNvSpPr>
          <p:nvPr>
            <p:ph type="sldNum" sz="quarter" idx="5"/>
          </p:nvPr>
        </p:nvSpPr>
        <p:spPr>
          <a:ln/>
        </p:spPr>
        <p:txBody>
          <a:bodyPr/>
          <a:lstStyle/>
          <a:p>
            <a:fld id="{89D0044C-6D6D-424D-B16D-2EA0695AB696}" type="slidenum">
              <a:rPr lang="en-US"/>
              <a:pPr/>
              <a:t>18</a:t>
            </a:fld>
            <a:endParaRPr lang="en-US"/>
          </a:p>
        </p:txBody>
      </p:sp>
      <p:sp>
        <p:nvSpPr>
          <p:cNvPr id="415746" name="Rectangle 2"/>
          <p:cNvSpPr>
            <a:spLocks noGrp="1" noRot="1" noChangeAspect="1" noChangeArrowheads="1" noTextEdit="1"/>
          </p:cNvSpPr>
          <p:nvPr>
            <p:ph type="sldImg"/>
          </p:nvPr>
        </p:nvSpPr>
        <p:spPr>
          <a:ln/>
        </p:spPr>
      </p:sp>
      <p:sp>
        <p:nvSpPr>
          <p:cNvPr id="415747" name="Rectangle 3"/>
          <p:cNvSpPr>
            <a:spLocks noGrp="1" noChangeArrowheads="1"/>
          </p:cNvSpPr>
          <p:nvPr>
            <p:ph type="body" idx="1"/>
          </p:nvPr>
        </p:nvSpPr>
        <p:spPr/>
        <p:txBody>
          <a:bodyPr/>
          <a:lstStyle/>
          <a:p>
            <a:r>
              <a:rPr lang="en-US"/>
              <a:t>Old vine Zinfandels in CA and in the Rhone region of France</a:t>
            </a:r>
          </a:p>
        </p:txBody>
      </p:sp>
    </p:spTree>
    <p:extLst>
      <p:ext uri="{BB962C8B-B14F-4D97-AF65-F5344CB8AC3E}">
        <p14:creationId xmlns:p14="http://schemas.microsoft.com/office/powerpoint/2010/main" val="7323913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Grape Growing &amp; Wine Making</a:t>
            </a:r>
          </a:p>
        </p:txBody>
      </p:sp>
      <p:sp>
        <p:nvSpPr>
          <p:cNvPr id="5" name="Rectangle 3"/>
          <p:cNvSpPr>
            <a:spLocks noGrp="1" noChangeArrowheads="1"/>
          </p:cNvSpPr>
          <p:nvPr>
            <p:ph type="dt" idx="1"/>
          </p:nvPr>
        </p:nvSpPr>
        <p:spPr>
          <a:ln/>
        </p:spPr>
        <p:txBody>
          <a:bodyPr/>
          <a:lstStyle/>
          <a:p>
            <a:fld id="{F3C16E8B-51A7-4EB4-8DEE-095C04BD2F6A}" type="datetime1">
              <a:rPr lang="en-US"/>
              <a:pPr/>
              <a:t>12/20/2015</a:t>
            </a:fld>
            <a:endParaRPr lang="en-US"/>
          </a:p>
        </p:txBody>
      </p:sp>
      <p:sp>
        <p:nvSpPr>
          <p:cNvPr id="6" name="Rectangle 7"/>
          <p:cNvSpPr>
            <a:spLocks noGrp="1" noChangeArrowheads="1"/>
          </p:cNvSpPr>
          <p:nvPr>
            <p:ph type="sldNum" sz="quarter" idx="5"/>
          </p:nvPr>
        </p:nvSpPr>
        <p:spPr>
          <a:ln/>
        </p:spPr>
        <p:txBody>
          <a:bodyPr/>
          <a:lstStyle/>
          <a:p>
            <a:fld id="{2A45E959-B153-4A9E-B6BF-A19243D9D789}" type="slidenum">
              <a:rPr lang="en-US"/>
              <a:pPr/>
              <a:t>19</a:t>
            </a:fld>
            <a:endParaRPr lang="en-US"/>
          </a:p>
        </p:txBody>
      </p:sp>
      <p:sp>
        <p:nvSpPr>
          <p:cNvPr id="416770" name="Rectangle 2"/>
          <p:cNvSpPr>
            <a:spLocks noGrp="1" noRot="1" noChangeAspect="1" noChangeArrowheads="1" noTextEdit="1"/>
          </p:cNvSpPr>
          <p:nvPr>
            <p:ph type="sldImg"/>
          </p:nvPr>
        </p:nvSpPr>
        <p:spPr>
          <a:ln/>
        </p:spPr>
      </p:sp>
      <p:sp>
        <p:nvSpPr>
          <p:cNvPr id="4167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4472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Grape Growing &amp; Wine Making</a:t>
            </a:r>
          </a:p>
        </p:txBody>
      </p:sp>
      <p:sp>
        <p:nvSpPr>
          <p:cNvPr id="5" name="Rectangle 3"/>
          <p:cNvSpPr>
            <a:spLocks noGrp="1" noChangeArrowheads="1"/>
          </p:cNvSpPr>
          <p:nvPr>
            <p:ph type="dt" idx="1"/>
          </p:nvPr>
        </p:nvSpPr>
        <p:spPr>
          <a:ln/>
        </p:spPr>
        <p:txBody>
          <a:bodyPr/>
          <a:lstStyle/>
          <a:p>
            <a:fld id="{E491EC6A-26BD-494E-AD2E-615B3FB3EEEE}" type="datetime1">
              <a:rPr lang="en-US"/>
              <a:pPr/>
              <a:t>12/20/2015</a:t>
            </a:fld>
            <a:endParaRPr lang="en-US"/>
          </a:p>
        </p:txBody>
      </p:sp>
      <p:sp>
        <p:nvSpPr>
          <p:cNvPr id="6" name="Rectangle 7"/>
          <p:cNvSpPr>
            <a:spLocks noGrp="1" noChangeArrowheads="1"/>
          </p:cNvSpPr>
          <p:nvPr>
            <p:ph type="sldNum" sz="quarter" idx="5"/>
          </p:nvPr>
        </p:nvSpPr>
        <p:spPr>
          <a:ln/>
        </p:spPr>
        <p:txBody>
          <a:bodyPr/>
          <a:lstStyle/>
          <a:p>
            <a:fld id="{793DE88E-9AE1-41E1-BF5A-D97EACB090E2}" type="slidenum">
              <a:rPr lang="en-US"/>
              <a:pPr/>
              <a:t>2</a:t>
            </a:fld>
            <a:endParaRPr lang="en-US"/>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p:txBody>
          <a:bodyPr/>
          <a:lstStyle/>
          <a:p>
            <a:pPr>
              <a:lnSpc>
                <a:spcPct val="80000"/>
              </a:lnSpc>
              <a:buFontTx/>
              <a:buChar char="•"/>
            </a:pPr>
            <a:r>
              <a:rPr lang="en-US" sz="1000" b="1" dirty="0"/>
              <a:t>Sunlight and heat</a:t>
            </a:r>
            <a:r>
              <a:rPr lang="en-US" sz="1000" dirty="0"/>
              <a:t> to ripen grapes</a:t>
            </a:r>
          </a:p>
          <a:p>
            <a:pPr>
              <a:lnSpc>
                <a:spcPct val="80000"/>
              </a:lnSpc>
              <a:buFontTx/>
              <a:buChar char="•"/>
            </a:pPr>
            <a:r>
              <a:rPr lang="en-US" sz="1000" b="1" dirty="0"/>
              <a:t>Water</a:t>
            </a:r>
            <a:r>
              <a:rPr lang="en-US" sz="1000" dirty="0"/>
              <a:t> to feed the vine</a:t>
            </a:r>
          </a:p>
          <a:p>
            <a:pPr>
              <a:lnSpc>
                <a:spcPct val="80000"/>
              </a:lnSpc>
              <a:buFontTx/>
              <a:buChar char="•"/>
            </a:pPr>
            <a:r>
              <a:rPr lang="en-US" sz="1000" b="1" dirty="0"/>
              <a:t>Soil </a:t>
            </a:r>
            <a:r>
              <a:rPr lang="en-US" sz="1000" dirty="0"/>
              <a:t>to anchor the roots and provide nutrients</a:t>
            </a:r>
          </a:p>
          <a:p>
            <a:pPr>
              <a:lnSpc>
                <a:spcPct val="80000"/>
              </a:lnSpc>
              <a:buFontTx/>
              <a:buChar char="•"/>
            </a:pPr>
            <a:endParaRPr lang="en-US" sz="1000" dirty="0"/>
          </a:p>
          <a:p>
            <a:pPr>
              <a:lnSpc>
                <a:spcPct val="80000"/>
              </a:lnSpc>
              <a:buFontTx/>
              <a:buChar char="•"/>
            </a:pPr>
            <a:r>
              <a:rPr lang="en-US" sz="1000" b="1" dirty="0"/>
              <a:t>Sunligh</a:t>
            </a:r>
            <a:r>
              <a:rPr lang="en-US" sz="1000" dirty="0"/>
              <a:t>t ripen grapes</a:t>
            </a:r>
          </a:p>
          <a:p>
            <a:pPr lvl="1">
              <a:lnSpc>
                <a:spcPct val="80000"/>
              </a:lnSpc>
              <a:buFontTx/>
              <a:buChar char="•"/>
            </a:pPr>
            <a:r>
              <a:rPr lang="en-US" sz="1000" dirty="0"/>
              <a:t>Minimum about 1300 hours during the growing season</a:t>
            </a:r>
          </a:p>
          <a:p>
            <a:pPr lvl="1">
              <a:lnSpc>
                <a:spcPct val="80000"/>
              </a:lnSpc>
              <a:buFontTx/>
              <a:buChar char="•"/>
            </a:pPr>
            <a:r>
              <a:rPr lang="en-US" sz="1000" dirty="0" err="1"/>
              <a:t>Wa</a:t>
            </a:r>
            <a:r>
              <a:rPr lang="en-US" sz="1000" dirty="0"/>
              <a:t> has about 3000!   (17.4 x 200 days)</a:t>
            </a:r>
          </a:p>
          <a:p>
            <a:pPr lvl="2">
              <a:lnSpc>
                <a:spcPct val="80000"/>
              </a:lnSpc>
              <a:buFontTx/>
              <a:buChar char="•"/>
            </a:pPr>
            <a:r>
              <a:rPr lang="en-US" sz="1000" dirty="0"/>
              <a:t>April to October </a:t>
            </a:r>
          </a:p>
          <a:p>
            <a:pPr lvl="1">
              <a:lnSpc>
                <a:spcPct val="80000"/>
              </a:lnSpc>
              <a:buFontTx/>
              <a:buChar char="•"/>
            </a:pPr>
            <a:r>
              <a:rPr lang="en-US" sz="1000" dirty="0" err="1"/>
              <a:t>Photosythesis</a:t>
            </a:r>
            <a:r>
              <a:rPr lang="en-US" sz="1000" dirty="0"/>
              <a:t>— process by which </a:t>
            </a:r>
            <a:r>
              <a:rPr lang="en-US" sz="1000" dirty="0" err="1"/>
              <a:t>chlorophyl</a:t>
            </a:r>
            <a:r>
              <a:rPr lang="en-US" sz="1000" dirty="0"/>
              <a:t> in the leaves uses the </a:t>
            </a:r>
          </a:p>
          <a:p>
            <a:pPr lvl="1">
              <a:lnSpc>
                <a:spcPct val="80000"/>
              </a:lnSpc>
            </a:pPr>
            <a:r>
              <a:rPr lang="en-US" sz="1000" dirty="0"/>
              <a:t>energy of the sun to convert water in plant, w/ atmospheric carbon dioxide </a:t>
            </a:r>
          </a:p>
          <a:p>
            <a:pPr lvl="1">
              <a:lnSpc>
                <a:spcPct val="80000"/>
              </a:lnSpc>
            </a:pPr>
            <a:r>
              <a:rPr lang="en-US" sz="1000" dirty="0"/>
              <a:t>to create sugars/nutrients for the plant</a:t>
            </a:r>
          </a:p>
          <a:p>
            <a:pPr>
              <a:lnSpc>
                <a:spcPct val="80000"/>
              </a:lnSpc>
              <a:buFontTx/>
              <a:buChar char="•"/>
            </a:pPr>
            <a:r>
              <a:rPr lang="en-US" sz="1000" b="1" dirty="0"/>
              <a:t>Heat</a:t>
            </a:r>
            <a:r>
              <a:rPr lang="en-US" sz="1000" dirty="0"/>
              <a:t> is necessary, too or we’d be growing grapes in Alaska!  </a:t>
            </a:r>
          </a:p>
          <a:p>
            <a:pPr lvl="1">
              <a:lnSpc>
                <a:spcPct val="80000"/>
              </a:lnSpc>
              <a:buFontTx/>
              <a:buChar char="•"/>
            </a:pPr>
            <a:r>
              <a:rPr lang="en-US" sz="1000" dirty="0"/>
              <a:t>Sunlight gives us sugar, and heat helps to develop flavors</a:t>
            </a:r>
          </a:p>
          <a:p>
            <a:pPr lvl="1">
              <a:lnSpc>
                <a:spcPct val="80000"/>
              </a:lnSpc>
            </a:pPr>
            <a:endParaRPr lang="en-US" sz="1000" dirty="0"/>
          </a:p>
          <a:p>
            <a:pPr lvl="1">
              <a:lnSpc>
                <a:spcPct val="80000"/>
              </a:lnSpc>
              <a:buFontTx/>
              <a:buChar char="•"/>
            </a:pPr>
            <a:r>
              <a:rPr lang="en-US" sz="1000" dirty="0"/>
              <a:t>Coolest spot that successfully grows grapes is </a:t>
            </a:r>
            <a:r>
              <a:rPr lang="en-US" sz="1000" dirty="0" err="1"/>
              <a:t>Rheingau</a:t>
            </a:r>
            <a:r>
              <a:rPr lang="en-US" sz="1000" dirty="0"/>
              <a:t> w/</a:t>
            </a:r>
          </a:p>
          <a:p>
            <a:pPr lvl="1">
              <a:lnSpc>
                <a:spcPct val="80000"/>
              </a:lnSpc>
              <a:buFontTx/>
              <a:buChar char="•"/>
            </a:pPr>
            <a:r>
              <a:rPr lang="en-US" sz="1000" dirty="0"/>
              <a:t>1790 </a:t>
            </a:r>
            <a:r>
              <a:rPr lang="en-US" sz="1000" dirty="0" err="1"/>
              <a:t>hsu</a:t>
            </a:r>
            <a:endParaRPr lang="en-US" sz="1000" dirty="0"/>
          </a:p>
          <a:p>
            <a:pPr lvl="1">
              <a:lnSpc>
                <a:spcPct val="80000"/>
              </a:lnSpc>
              <a:buFontTx/>
              <a:buChar char="•"/>
            </a:pPr>
            <a:r>
              <a:rPr lang="en-US" sz="1000" dirty="0" err="1"/>
              <a:t>Wa</a:t>
            </a:r>
            <a:r>
              <a:rPr lang="en-US" sz="1000" dirty="0"/>
              <a:t> growing region has 3000+ HSU</a:t>
            </a:r>
          </a:p>
          <a:p>
            <a:pPr>
              <a:lnSpc>
                <a:spcPct val="80000"/>
              </a:lnSpc>
              <a:buFontTx/>
              <a:buChar char="•"/>
            </a:pPr>
            <a:r>
              <a:rPr lang="en-US" sz="1000" b="1" dirty="0"/>
              <a:t>Water – </a:t>
            </a:r>
            <a:r>
              <a:rPr lang="en-US" sz="1000" dirty="0"/>
              <a:t>on </a:t>
            </a:r>
            <a:r>
              <a:rPr lang="en-US" sz="1000" dirty="0" err="1"/>
              <a:t>avg</a:t>
            </a:r>
            <a:r>
              <a:rPr lang="en-US" sz="1000" dirty="0"/>
              <a:t>, vine needs 20+ inches to grow..rain, </a:t>
            </a:r>
            <a:r>
              <a:rPr lang="en-US" sz="1000" dirty="0" err="1"/>
              <a:t>aquafirs</a:t>
            </a:r>
            <a:r>
              <a:rPr lang="en-US" sz="1000" dirty="0"/>
              <a:t>, irrigation</a:t>
            </a:r>
          </a:p>
          <a:p>
            <a:pPr lvl="2">
              <a:lnSpc>
                <a:spcPct val="80000"/>
              </a:lnSpc>
            </a:pPr>
            <a:r>
              <a:rPr lang="en-US" sz="1000" dirty="0"/>
              <a:t>Best in Spring and Winter</a:t>
            </a:r>
          </a:p>
          <a:p>
            <a:pPr>
              <a:lnSpc>
                <a:spcPct val="80000"/>
              </a:lnSpc>
              <a:buFontTx/>
              <a:buChar char="•"/>
            </a:pPr>
            <a:r>
              <a:rPr lang="en-US" sz="1000" b="1" dirty="0"/>
              <a:t>Soil</a:t>
            </a:r>
            <a:r>
              <a:rPr lang="en-US" sz="1000" dirty="0"/>
              <a:t> – Best are nutrient poor and well drained.  Vines hate wet feet and</a:t>
            </a:r>
          </a:p>
          <a:p>
            <a:pPr>
              <a:lnSpc>
                <a:spcPct val="80000"/>
              </a:lnSpc>
            </a:pPr>
            <a:r>
              <a:rPr lang="en-US" sz="1000" dirty="0"/>
              <a:t>Must struggle to grow.   </a:t>
            </a:r>
          </a:p>
          <a:p>
            <a:pPr lvl="2">
              <a:lnSpc>
                <a:spcPct val="80000"/>
              </a:lnSpc>
            </a:pPr>
            <a:endParaRPr lang="en-US" sz="1000" dirty="0"/>
          </a:p>
          <a:p>
            <a:pPr lvl="2">
              <a:lnSpc>
                <a:spcPct val="80000"/>
              </a:lnSpc>
            </a:pPr>
            <a:r>
              <a:rPr lang="en-US" sz="1000" dirty="0"/>
              <a:t>								</a:t>
            </a:r>
          </a:p>
        </p:txBody>
      </p:sp>
    </p:spTree>
    <p:extLst>
      <p:ext uri="{BB962C8B-B14F-4D97-AF65-F5344CB8AC3E}">
        <p14:creationId xmlns:p14="http://schemas.microsoft.com/office/powerpoint/2010/main" val="33950256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Grape Growing &amp; Wine Making</a:t>
            </a:r>
          </a:p>
        </p:txBody>
      </p:sp>
      <p:sp>
        <p:nvSpPr>
          <p:cNvPr id="5" name="Rectangle 3"/>
          <p:cNvSpPr>
            <a:spLocks noGrp="1" noChangeArrowheads="1"/>
          </p:cNvSpPr>
          <p:nvPr>
            <p:ph type="dt" idx="1"/>
          </p:nvPr>
        </p:nvSpPr>
        <p:spPr>
          <a:ln/>
        </p:spPr>
        <p:txBody>
          <a:bodyPr/>
          <a:lstStyle/>
          <a:p>
            <a:fld id="{D192EDF0-E90D-4AD4-9019-A8A397469359}" type="datetime1">
              <a:rPr lang="en-US"/>
              <a:pPr/>
              <a:t>12/20/2015</a:t>
            </a:fld>
            <a:endParaRPr lang="en-US"/>
          </a:p>
        </p:txBody>
      </p:sp>
      <p:sp>
        <p:nvSpPr>
          <p:cNvPr id="6" name="Rectangle 7"/>
          <p:cNvSpPr>
            <a:spLocks noGrp="1" noChangeArrowheads="1"/>
          </p:cNvSpPr>
          <p:nvPr>
            <p:ph type="sldNum" sz="quarter" idx="5"/>
          </p:nvPr>
        </p:nvSpPr>
        <p:spPr>
          <a:ln/>
        </p:spPr>
        <p:txBody>
          <a:bodyPr/>
          <a:lstStyle/>
          <a:p>
            <a:fld id="{92569633-20D3-43E4-AABD-B46E5A0A700C}" type="slidenum">
              <a:rPr lang="en-US"/>
              <a:pPr/>
              <a:t>20</a:t>
            </a:fld>
            <a:endParaRPr lang="en-US"/>
          </a:p>
        </p:txBody>
      </p:sp>
      <p:sp>
        <p:nvSpPr>
          <p:cNvPr id="366594" name="Rectangle 2"/>
          <p:cNvSpPr>
            <a:spLocks noGrp="1" noRot="1" noChangeAspect="1" noChangeArrowheads="1" noTextEdit="1"/>
          </p:cNvSpPr>
          <p:nvPr>
            <p:ph type="sldImg"/>
          </p:nvPr>
        </p:nvSpPr>
        <p:spPr>
          <a:ln/>
        </p:spPr>
      </p:sp>
      <p:sp>
        <p:nvSpPr>
          <p:cNvPr id="366595" name="Rectangle 3"/>
          <p:cNvSpPr>
            <a:spLocks noGrp="1" noChangeArrowheads="1"/>
          </p:cNvSpPr>
          <p:nvPr>
            <p:ph type="body" idx="1"/>
          </p:nvPr>
        </p:nvSpPr>
        <p:spPr/>
        <p:txBody>
          <a:bodyPr/>
          <a:lstStyle/>
          <a:p>
            <a:r>
              <a:rPr lang="en-US" b="1" dirty="0"/>
              <a:t>Training systems also serve to demote vigor</a:t>
            </a:r>
            <a:r>
              <a:rPr lang="en-US" b="1" dirty="0">
                <a:latin typeface="Times New Roman"/>
              </a:rPr>
              <a:t>…</a:t>
            </a:r>
            <a:endParaRPr lang="en-US" b="1" dirty="0"/>
          </a:p>
          <a:p>
            <a:r>
              <a:rPr lang="en-US" dirty="0"/>
              <a:t>Double bi-lateral cordon training also demotes vigor…;here are two root</a:t>
            </a:r>
          </a:p>
          <a:p>
            <a:r>
              <a:rPr lang="en-US" dirty="0"/>
              <a:t>Sources competing for a finite amount of nutrients in the soil.</a:t>
            </a:r>
          </a:p>
          <a:p>
            <a:endParaRPr lang="en-US" dirty="0"/>
          </a:p>
        </p:txBody>
      </p:sp>
    </p:spTree>
    <p:extLst>
      <p:ext uri="{BB962C8B-B14F-4D97-AF65-F5344CB8AC3E}">
        <p14:creationId xmlns:p14="http://schemas.microsoft.com/office/powerpoint/2010/main" val="16834584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Grape Growing &amp; Wine Making</a:t>
            </a:r>
          </a:p>
        </p:txBody>
      </p:sp>
      <p:sp>
        <p:nvSpPr>
          <p:cNvPr id="5" name="Rectangle 3"/>
          <p:cNvSpPr>
            <a:spLocks noGrp="1" noChangeArrowheads="1"/>
          </p:cNvSpPr>
          <p:nvPr>
            <p:ph type="dt" idx="1"/>
          </p:nvPr>
        </p:nvSpPr>
        <p:spPr>
          <a:ln/>
        </p:spPr>
        <p:txBody>
          <a:bodyPr/>
          <a:lstStyle/>
          <a:p>
            <a:fld id="{961E2AFD-F3AA-4A7B-9F6C-50167AE33832}" type="datetime1">
              <a:rPr lang="en-US"/>
              <a:pPr/>
              <a:t>12/20/2015</a:t>
            </a:fld>
            <a:endParaRPr lang="en-US"/>
          </a:p>
        </p:txBody>
      </p:sp>
      <p:sp>
        <p:nvSpPr>
          <p:cNvPr id="6" name="Rectangle 7"/>
          <p:cNvSpPr>
            <a:spLocks noGrp="1" noChangeArrowheads="1"/>
          </p:cNvSpPr>
          <p:nvPr>
            <p:ph type="sldNum" sz="quarter" idx="5"/>
          </p:nvPr>
        </p:nvSpPr>
        <p:spPr>
          <a:ln/>
        </p:spPr>
        <p:txBody>
          <a:bodyPr/>
          <a:lstStyle/>
          <a:p>
            <a:fld id="{093EE247-8A28-4A71-AE2A-898C885B7E7A}" type="slidenum">
              <a:rPr lang="en-US"/>
              <a:pPr/>
              <a:t>21</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r>
              <a:rPr lang="en-US" dirty="0"/>
              <a:t>HERMITAGE IS CONSIDERED ONE OF THE GREATEST AREAS </a:t>
            </a:r>
          </a:p>
          <a:p>
            <a:r>
              <a:rPr lang="en-US" dirty="0"/>
              <a:t>IN THE WORLD TO GROW SYRAH.  COMPARE THEIR TRAINING </a:t>
            </a:r>
          </a:p>
          <a:p>
            <a:r>
              <a:rPr lang="en-US" dirty="0"/>
              <a:t>SYSTEM CALLED ‘GOBELET’  (GO-BEE-LAY or GOB- LET)</a:t>
            </a:r>
          </a:p>
          <a:p>
            <a:endParaRPr lang="en-US" dirty="0"/>
          </a:p>
          <a:p>
            <a:r>
              <a:rPr lang="en-US" dirty="0"/>
              <a:t>GOBELET SINCE ROMAN TIMES</a:t>
            </a:r>
          </a:p>
          <a:p>
            <a:r>
              <a:rPr lang="en-US" dirty="0"/>
              <a:t>	‘LACKS EFFICIENCY”</a:t>
            </a:r>
          </a:p>
          <a:p>
            <a:r>
              <a:rPr lang="en-US" dirty="0"/>
              <a:t>	“NOT IDEAL FOR CLUSTER EXPOSURE”  </a:t>
            </a:r>
          </a:p>
          <a:p>
            <a:r>
              <a:rPr lang="en-US" dirty="0"/>
              <a:t>	“TRADITION DETERMINES”  </a:t>
            </a:r>
          </a:p>
          <a:p>
            <a:r>
              <a:rPr lang="en-US" dirty="0"/>
              <a:t>	“MOVING TOWARD BI-LATERAL CORDON”</a:t>
            </a:r>
          </a:p>
          <a:p>
            <a:r>
              <a:rPr lang="en-US" dirty="0"/>
              <a:t>		       DELAS</a:t>
            </a:r>
          </a:p>
        </p:txBody>
      </p:sp>
    </p:spTree>
    <p:extLst>
      <p:ext uri="{BB962C8B-B14F-4D97-AF65-F5344CB8AC3E}">
        <p14:creationId xmlns:p14="http://schemas.microsoft.com/office/powerpoint/2010/main" val="2510823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Grape Growing &amp; Wine Making</a:t>
            </a:r>
          </a:p>
        </p:txBody>
      </p:sp>
      <p:sp>
        <p:nvSpPr>
          <p:cNvPr id="5" name="Rectangle 3"/>
          <p:cNvSpPr>
            <a:spLocks noGrp="1" noChangeArrowheads="1"/>
          </p:cNvSpPr>
          <p:nvPr>
            <p:ph type="dt" idx="1"/>
          </p:nvPr>
        </p:nvSpPr>
        <p:spPr>
          <a:ln/>
        </p:spPr>
        <p:txBody>
          <a:bodyPr/>
          <a:lstStyle/>
          <a:p>
            <a:fld id="{0C4ED2C2-EB87-4306-84A4-3A3536FEF288}" type="datetime1">
              <a:rPr lang="en-US"/>
              <a:pPr/>
              <a:t>12/20/2015</a:t>
            </a:fld>
            <a:endParaRPr lang="en-US"/>
          </a:p>
        </p:txBody>
      </p:sp>
      <p:sp>
        <p:nvSpPr>
          <p:cNvPr id="6" name="Rectangle 7"/>
          <p:cNvSpPr>
            <a:spLocks noGrp="1" noChangeArrowheads="1"/>
          </p:cNvSpPr>
          <p:nvPr>
            <p:ph type="sldNum" sz="quarter" idx="5"/>
          </p:nvPr>
        </p:nvSpPr>
        <p:spPr>
          <a:ln/>
        </p:spPr>
        <p:txBody>
          <a:bodyPr/>
          <a:lstStyle/>
          <a:p>
            <a:fld id="{93E0116F-F0B1-4596-8EC7-1F73A8D815CC}" type="slidenum">
              <a:rPr lang="en-US"/>
              <a:pPr/>
              <a:t>22</a:t>
            </a:fld>
            <a:endParaRPr lang="en-US"/>
          </a:p>
        </p:txBody>
      </p:sp>
      <p:sp>
        <p:nvSpPr>
          <p:cNvPr id="345090" name="Rectangle 2"/>
          <p:cNvSpPr>
            <a:spLocks noGrp="1" noRot="1" noChangeAspect="1" noChangeArrowheads="1" noTextEdit="1"/>
          </p:cNvSpPr>
          <p:nvPr>
            <p:ph type="sldImg"/>
          </p:nvPr>
        </p:nvSpPr>
        <p:spPr>
          <a:ln/>
        </p:spPr>
      </p:sp>
      <p:sp>
        <p:nvSpPr>
          <p:cNvPr id="345091" name="Rectangle 3"/>
          <p:cNvSpPr>
            <a:spLocks noGrp="1" noChangeArrowheads="1"/>
          </p:cNvSpPr>
          <p:nvPr>
            <p:ph type="body" idx="1"/>
          </p:nvPr>
        </p:nvSpPr>
        <p:spPr/>
        <p:txBody>
          <a:bodyPr/>
          <a:lstStyle/>
          <a:p>
            <a:r>
              <a:rPr lang="en-US" dirty="0"/>
              <a:t>CLEARLY SHOWS HOW STEEP HILLSIDES ARE …</a:t>
            </a:r>
          </a:p>
        </p:txBody>
      </p:sp>
    </p:spTree>
    <p:extLst>
      <p:ext uri="{BB962C8B-B14F-4D97-AF65-F5344CB8AC3E}">
        <p14:creationId xmlns:p14="http://schemas.microsoft.com/office/powerpoint/2010/main" val="7771658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Grape Growing &amp; Wine Making</a:t>
            </a:r>
          </a:p>
        </p:txBody>
      </p:sp>
      <p:sp>
        <p:nvSpPr>
          <p:cNvPr id="5" name="Rectangle 3"/>
          <p:cNvSpPr>
            <a:spLocks noGrp="1" noChangeArrowheads="1"/>
          </p:cNvSpPr>
          <p:nvPr>
            <p:ph type="dt" idx="1"/>
          </p:nvPr>
        </p:nvSpPr>
        <p:spPr>
          <a:ln/>
        </p:spPr>
        <p:txBody>
          <a:bodyPr/>
          <a:lstStyle/>
          <a:p>
            <a:fld id="{FA061811-1099-4900-BAD2-AAD79456C720}" type="datetime1">
              <a:rPr lang="en-US"/>
              <a:pPr/>
              <a:t>12/20/2015</a:t>
            </a:fld>
            <a:endParaRPr lang="en-US"/>
          </a:p>
        </p:txBody>
      </p:sp>
      <p:sp>
        <p:nvSpPr>
          <p:cNvPr id="6" name="Rectangle 7"/>
          <p:cNvSpPr>
            <a:spLocks noGrp="1" noChangeArrowheads="1"/>
          </p:cNvSpPr>
          <p:nvPr>
            <p:ph type="sldNum" sz="quarter" idx="5"/>
          </p:nvPr>
        </p:nvSpPr>
        <p:spPr>
          <a:ln/>
        </p:spPr>
        <p:txBody>
          <a:bodyPr/>
          <a:lstStyle/>
          <a:p>
            <a:fld id="{8691409B-0E92-47BF-83E5-8A47A9D5FCB0}" type="slidenum">
              <a:rPr lang="en-US"/>
              <a:pPr/>
              <a:t>23</a:t>
            </a:fld>
            <a:endParaRPr lang="en-US"/>
          </a:p>
        </p:txBody>
      </p:sp>
      <p:sp>
        <p:nvSpPr>
          <p:cNvPr id="417794" name="Rectangle 2"/>
          <p:cNvSpPr>
            <a:spLocks noGrp="1" noRot="1" noChangeAspect="1" noChangeArrowheads="1" noTextEdit="1"/>
          </p:cNvSpPr>
          <p:nvPr>
            <p:ph type="sldImg"/>
          </p:nvPr>
        </p:nvSpPr>
        <p:spPr>
          <a:ln/>
        </p:spPr>
      </p:sp>
      <p:sp>
        <p:nvSpPr>
          <p:cNvPr id="417795" name="Rectangle 3"/>
          <p:cNvSpPr>
            <a:spLocks noGrp="1" noChangeArrowheads="1"/>
          </p:cNvSpPr>
          <p:nvPr>
            <p:ph type="body" idx="1"/>
          </p:nvPr>
        </p:nvSpPr>
        <p:spPr/>
        <p:txBody>
          <a:bodyPr/>
          <a:lstStyle/>
          <a:p>
            <a:r>
              <a:rPr lang="en-US" dirty="0"/>
              <a:t>Guyot double is a cane training system.  Conservative type as it provides </a:t>
            </a:r>
          </a:p>
          <a:p>
            <a:r>
              <a:rPr lang="en-US" dirty="0"/>
              <a:t>An easy method to restrict the number of buds and cane and this is </a:t>
            </a:r>
          </a:p>
          <a:p>
            <a:r>
              <a:rPr lang="en-US" dirty="0"/>
              <a:t>Important in areas like Bordeaux where AOC demands this.</a:t>
            </a:r>
          </a:p>
          <a:p>
            <a:endParaRPr lang="en-US" dirty="0"/>
          </a:p>
          <a:p>
            <a:r>
              <a:rPr lang="en-US" dirty="0"/>
              <a:t>GDC spur training system and promotes high yield!  </a:t>
            </a:r>
          </a:p>
          <a:p>
            <a:r>
              <a:rPr lang="en-US" dirty="0"/>
              <a:t>Also, great for frost protection since high off the ground.  </a:t>
            </a:r>
          </a:p>
        </p:txBody>
      </p:sp>
    </p:spTree>
    <p:extLst>
      <p:ext uri="{BB962C8B-B14F-4D97-AF65-F5344CB8AC3E}">
        <p14:creationId xmlns:p14="http://schemas.microsoft.com/office/powerpoint/2010/main" val="39024944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Grape Growing &amp; Wine Making</a:t>
            </a:r>
            <a:endParaRPr lang="en-US"/>
          </a:p>
        </p:txBody>
      </p:sp>
      <p:sp>
        <p:nvSpPr>
          <p:cNvPr id="5" name="Date Placeholder 4"/>
          <p:cNvSpPr>
            <a:spLocks noGrp="1"/>
          </p:cNvSpPr>
          <p:nvPr>
            <p:ph type="dt" idx="11"/>
          </p:nvPr>
        </p:nvSpPr>
        <p:spPr/>
        <p:txBody>
          <a:bodyPr/>
          <a:lstStyle/>
          <a:p>
            <a:fld id="{25D9FDEF-9465-47E5-BA5D-DB000AB0683E}" type="datetime1">
              <a:rPr lang="en-US" smtClean="0"/>
              <a:pPr/>
              <a:t>12/20/2015</a:t>
            </a:fld>
            <a:endParaRPr lang="en-US"/>
          </a:p>
        </p:txBody>
      </p:sp>
      <p:sp>
        <p:nvSpPr>
          <p:cNvPr id="6" name="Slide Number Placeholder 5"/>
          <p:cNvSpPr>
            <a:spLocks noGrp="1"/>
          </p:cNvSpPr>
          <p:nvPr>
            <p:ph type="sldNum" sz="quarter" idx="12"/>
          </p:nvPr>
        </p:nvSpPr>
        <p:spPr/>
        <p:txBody>
          <a:bodyPr/>
          <a:lstStyle/>
          <a:p>
            <a:fld id="{E8393D46-03BA-47FC-9B48-6F1ADCBAA21F}" type="slidenum">
              <a:rPr lang="en-US" smtClean="0"/>
              <a:pPr/>
              <a:t>24</a:t>
            </a:fld>
            <a:endParaRPr lang="en-US"/>
          </a:p>
        </p:txBody>
      </p:sp>
    </p:spTree>
    <p:extLst>
      <p:ext uri="{BB962C8B-B14F-4D97-AF65-F5344CB8AC3E}">
        <p14:creationId xmlns:p14="http://schemas.microsoft.com/office/powerpoint/2010/main" val="15951740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Grape Growing &amp; Wine Making</a:t>
            </a:r>
          </a:p>
        </p:txBody>
      </p:sp>
      <p:sp>
        <p:nvSpPr>
          <p:cNvPr id="5" name="Rectangle 3"/>
          <p:cNvSpPr>
            <a:spLocks noGrp="1" noChangeArrowheads="1"/>
          </p:cNvSpPr>
          <p:nvPr>
            <p:ph type="dt" idx="1"/>
          </p:nvPr>
        </p:nvSpPr>
        <p:spPr>
          <a:ln/>
        </p:spPr>
        <p:txBody>
          <a:bodyPr/>
          <a:lstStyle/>
          <a:p>
            <a:fld id="{CD7BBDD9-0F11-4668-B770-CF805128D3F5}" type="datetime1">
              <a:rPr lang="en-US"/>
              <a:pPr/>
              <a:t>12/20/2015</a:t>
            </a:fld>
            <a:endParaRPr lang="en-US"/>
          </a:p>
        </p:txBody>
      </p:sp>
      <p:sp>
        <p:nvSpPr>
          <p:cNvPr id="6" name="Rectangle 7"/>
          <p:cNvSpPr>
            <a:spLocks noGrp="1" noChangeArrowheads="1"/>
          </p:cNvSpPr>
          <p:nvPr>
            <p:ph type="sldNum" sz="quarter" idx="5"/>
          </p:nvPr>
        </p:nvSpPr>
        <p:spPr>
          <a:ln/>
        </p:spPr>
        <p:txBody>
          <a:bodyPr/>
          <a:lstStyle/>
          <a:p>
            <a:fld id="{71C9698C-CEA4-42BC-BC82-9F34CBF447D8}" type="slidenum">
              <a:rPr lang="en-US"/>
              <a:pPr/>
              <a:t>25</a:t>
            </a:fld>
            <a:endParaRPr lang="en-US"/>
          </a:p>
        </p:txBody>
      </p:sp>
      <p:sp>
        <p:nvSpPr>
          <p:cNvPr id="418818" name="Rectangle 2"/>
          <p:cNvSpPr>
            <a:spLocks noGrp="1" noRot="1" noChangeAspect="1" noChangeArrowheads="1" noTextEdit="1"/>
          </p:cNvSpPr>
          <p:nvPr>
            <p:ph type="sldImg"/>
          </p:nvPr>
        </p:nvSpPr>
        <p:spPr>
          <a:ln/>
        </p:spPr>
      </p:sp>
      <p:sp>
        <p:nvSpPr>
          <p:cNvPr id="418819" name="Rectangle 3"/>
          <p:cNvSpPr>
            <a:spLocks noGrp="1" noChangeArrowheads="1"/>
          </p:cNvSpPr>
          <p:nvPr>
            <p:ph type="body" idx="1"/>
          </p:nvPr>
        </p:nvSpPr>
        <p:spPr/>
        <p:txBody>
          <a:bodyPr/>
          <a:lstStyle/>
          <a:p>
            <a:r>
              <a:rPr lang="en-US" dirty="0"/>
              <a:t>Note low to the ground fruit zone.   Why? No accident!  Maximize heat </a:t>
            </a:r>
          </a:p>
          <a:p>
            <a:r>
              <a:rPr lang="en-US" dirty="0"/>
              <a:t>radiation</a:t>
            </a:r>
          </a:p>
        </p:txBody>
      </p:sp>
    </p:spTree>
    <p:extLst>
      <p:ext uri="{BB962C8B-B14F-4D97-AF65-F5344CB8AC3E}">
        <p14:creationId xmlns:p14="http://schemas.microsoft.com/office/powerpoint/2010/main" val="31421492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Grape Growing &amp; Wine Making</a:t>
            </a:r>
          </a:p>
        </p:txBody>
      </p:sp>
      <p:sp>
        <p:nvSpPr>
          <p:cNvPr id="5" name="Rectangle 3"/>
          <p:cNvSpPr>
            <a:spLocks noGrp="1" noChangeArrowheads="1"/>
          </p:cNvSpPr>
          <p:nvPr>
            <p:ph type="dt" idx="1"/>
          </p:nvPr>
        </p:nvSpPr>
        <p:spPr>
          <a:ln/>
        </p:spPr>
        <p:txBody>
          <a:bodyPr/>
          <a:lstStyle/>
          <a:p>
            <a:fld id="{6E76F88E-330A-45D1-A995-A85A717CD562}" type="datetime1">
              <a:rPr lang="en-US"/>
              <a:pPr/>
              <a:t>12/20/2015</a:t>
            </a:fld>
            <a:endParaRPr lang="en-US"/>
          </a:p>
        </p:txBody>
      </p:sp>
      <p:sp>
        <p:nvSpPr>
          <p:cNvPr id="6" name="Rectangle 7"/>
          <p:cNvSpPr>
            <a:spLocks noGrp="1" noChangeArrowheads="1"/>
          </p:cNvSpPr>
          <p:nvPr>
            <p:ph type="sldNum" sz="quarter" idx="5"/>
          </p:nvPr>
        </p:nvSpPr>
        <p:spPr>
          <a:ln/>
        </p:spPr>
        <p:txBody>
          <a:bodyPr/>
          <a:lstStyle/>
          <a:p>
            <a:fld id="{DC532B5D-852C-4490-A2F9-E12FDBA65D24}" type="slidenum">
              <a:rPr lang="en-US"/>
              <a:pPr/>
              <a:t>26</a:t>
            </a:fld>
            <a:endParaRPr lang="en-US"/>
          </a:p>
        </p:txBody>
      </p:sp>
      <p:sp>
        <p:nvSpPr>
          <p:cNvPr id="420866" name="Rectangle 2"/>
          <p:cNvSpPr>
            <a:spLocks noGrp="1" noRot="1" noChangeAspect="1" noChangeArrowheads="1" noTextEdit="1"/>
          </p:cNvSpPr>
          <p:nvPr>
            <p:ph type="sldImg"/>
          </p:nvPr>
        </p:nvSpPr>
        <p:spPr>
          <a:ln/>
        </p:spPr>
      </p:sp>
      <p:sp>
        <p:nvSpPr>
          <p:cNvPr id="420867" name="Rectangle 3"/>
          <p:cNvSpPr>
            <a:spLocks noGrp="1" noChangeArrowheads="1"/>
          </p:cNvSpPr>
          <p:nvPr>
            <p:ph type="body" idx="1"/>
          </p:nvPr>
        </p:nvSpPr>
        <p:spPr/>
        <p:txBody>
          <a:bodyPr/>
          <a:lstStyle/>
          <a:p>
            <a:r>
              <a:rPr lang="en-US" dirty="0"/>
              <a:t>Recap:  </a:t>
            </a:r>
          </a:p>
          <a:p>
            <a:r>
              <a:rPr lang="en-US" dirty="0"/>
              <a:t>So, it’s all about sunlight, heat, water and soil and how the human factor</a:t>
            </a:r>
          </a:p>
          <a:p>
            <a:r>
              <a:rPr lang="en-US" dirty="0"/>
              <a:t>Optimize these key factors thru training and trellising system selection</a:t>
            </a:r>
          </a:p>
          <a:p>
            <a:r>
              <a:rPr lang="en-US" dirty="0"/>
              <a:t>And by canopy management to produce the best grapes.</a:t>
            </a:r>
          </a:p>
        </p:txBody>
      </p:sp>
    </p:spTree>
    <p:extLst>
      <p:ext uri="{BB962C8B-B14F-4D97-AF65-F5344CB8AC3E}">
        <p14:creationId xmlns:p14="http://schemas.microsoft.com/office/powerpoint/2010/main" val="37595937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Grape Growing &amp; Wine Making</a:t>
            </a:r>
          </a:p>
        </p:txBody>
      </p:sp>
      <p:sp>
        <p:nvSpPr>
          <p:cNvPr id="5" name="Rectangle 3"/>
          <p:cNvSpPr>
            <a:spLocks noGrp="1" noChangeArrowheads="1"/>
          </p:cNvSpPr>
          <p:nvPr>
            <p:ph type="dt" idx="1"/>
          </p:nvPr>
        </p:nvSpPr>
        <p:spPr>
          <a:ln/>
        </p:spPr>
        <p:txBody>
          <a:bodyPr/>
          <a:lstStyle/>
          <a:p>
            <a:fld id="{7F51594A-88EF-4484-B53A-4484EFBA87A0}" type="datetime1">
              <a:rPr lang="en-US"/>
              <a:pPr/>
              <a:t>12/20/2015</a:t>
            </a:fld>
            <a:endParaRPr lang="en-US"/>
          </a:p>
        </p:txBody>
      </p:sp>
      <p:sp>
        <p:nvSpPr>
          <p:cNvPr id="6" name="Rectangle 7"/>
          <p:cNvSpPr>
            <a:spLocks noGrp="1" noChangeArrowheads="1"/>
          </p:cNvSpPr>
          <p:nvPr>
            <p:ph type="sldNum" sz="quarter" idx="5"/>
          </p:nvPr>
        </p:nvSpPr>
        <p:spPr>
          <a:ln/>
        </p:spPr>
        <p:txBody>
          <a:bodyPr/>
          <a:lstStyle/>
          <a:p>
            <a:fld id="{B316C1C6-AE0D-40C3-BD33-3C031F42560A}" type="slidenum">
              <a:rPr lang="en-US"/>
              <a:pPr/>
              <a:t>27</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r>
              <a:rPr lang="en-US"/>
              <a:t>3 categories of wine:  Table Wines, Sparkling, Fortified </a:t>
            </a:r>
          </a:p>
          <a:p>
            <a:r>
              <a:rPr lang="en-US"/>
              <a:t>Today we will focus on Table Wine making…white and red</a:t>
            </a:r>
          </a:p>
          <a:p>
            <a:endParaRPr lang="en-US"/>
          </a:p>
          <a:p>
            <a:endParaRPr lang="en-US"/>
          </a:p>
          <a:p>
            <a:r>
              <a:rPr lang="en-US"/>
              <a:t>Any questions before we get started?</a:t>
            </a:r>
          </a:p>
        </p:txBody>
      </p:sp>
    </p:spTree>
    <p:extLst>
      <p:ext uri="{BB962C8B-B14F-4D97-AF65-F5344CB8AC3E}">
        <p14:creationId xmlns:p14="http://schemas.microsoft.com/office/powerpoint/2010/main" val="19123066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Grape Growing &amp; Wine Making</a:t>
            </a:r>
          </a:p>
        </p:txBody>
      </p:sp>
      <p:sp>
        <p:nvSpPr>
          <p:cNvPr id="5" name="Rectangle 3"/>
          <p:cNvSpPr>
            <a:spLocks noGrp="1" noChangeArrowheads="1"/>
          </p:cNvSpPr>
          <p:nvPr>
            <p:ph type="dt" idx="1"/>
          </p:nvPr>
        </p:nvSpPr>
        <p:spPr>
          <a:ln/>
        </p:spPr>
        <p:txBody>
          <a:bodyPr/>
          <a:lstStyle/>
          <a:p>
            <a:fld id="{4059401E-F97D-403E-A635-337CED119523}" type="datetime1">
              <a:rPr lang="en-US"/>
              <a:pPr/>
              <a:t>12/20/2015</a:t>
            </a:fld>
            <a:endParaRPr lang="en-US"/>
          </a:p>
        </p:txBody>
      </p:sp>
      <p:sp>
        <p:nvSpPr>
          <p:cNvPr id="6" name="Rectangle 7"/>
          <p:cNvSpPr>
            <a:spLocks noGrp="1" noChangeArrowheads="1"/>
          </p:cNvSpPr>
          <p:nvPr>
            <p:ph type="sldNum" sz="quarter" idx="5"/>
          </p:nvPr>
        </p:nvSpPr>
        <p:spPr>
          <a:ln/>
        </p:spPr>
        <p:txBody>
          <a:bodyPr/>
          <a:lstStyle/>
          <a:p>
            <a:fld id="{29B40C40-D8A2-42E7-AA66-173CD79E9A58}" type="slidenum">
              <a:rPr lang="en-US"/>
              <a:pPr/>
              <a:t>28</a:t>
            </a:fld>
            <a:endParaRPr lang="en-US"/>
          </a:p>
        </p:txBody>
      </p:sp>
      <p:sp>
        <p:nvSpPr>
          <p:cNvPr id="455682" name="Rectangle 2"/>
          <p:cNvSpPr>
            <a:spLocks noGrp="1" noRot="1" noChangeAspect="1" noChangeArrowheads="1" noTextEdit="1"/>
          </p:cNvSpPr>
          <p:nvPr>
            <p:ph type="sldImg"/>
          </p:nvPr>
        </p:nvSpPr>
        <p:spPr>
          <a:ln/>
        </p:spPr>
      </p:sp>
      <p:sp>
        <p:nvSpPr>
          <p:cNvPr id="455683" name="Rectangle 3"/>
          <p:cNvSpPr>
            <a:spLocks noGrp="1" noChangeArrowheads="1"/>
          </p:cNvSpPr>
          <p:nvPr>
            <p:ph type="body" idx="1"/>
          </p:nvPr>
        </p:nvSpPr>
        <p:spPr>
          <a:xfrm>
            <a:off x="701040" y="4415790"/>
            <a:ext cx="5608320" cy="4183380"/>
          </a:xfrm>
        </p:spPr>
        <p:txBody>
          <a:bodyPr/>
          <a:lstStyle/>
          <a:p>
            <a:r>
              <a:rPr lang="en-US" dirty="0"/>
              <a:t>It’s really very simple…grapes, plus yeast (naturally present) and alcohol and </a:t>
            </a:r>
          </a:p>
          <a:p>
            <a:r>
              <a:rPr lang="en-US" dirty="0"/>
              <a:t>CO2 are produced.  All happened by accident as long as 6000 years ago, the </a:t>
            </a:r>
          </a:p>
          <a:p>
            <a:r>
              <a:rPr lang="en-US" dirty="0"/>
              <a:t>first evidence we have of wine. </a:t>
            </a:r>
          </a:p>
          <a:p>
            <a:r>
              <a:rPr lang="en-US" dirty="0"/>
              <a:t>But wine can only be its best when it is not left to chance, but rather controlled </a:t>
            </a:r>
          </a:p>
          <a:p>
            <a:r>
              <a:rPr lang="en-US" dirty="0"/>
              <a:t>every step of the way.  Lets have a look at these steps</a:t>
            </a:r>
          </a:p>
          <a:p>
            <a:endParaRPr lang="en-US" dirty="0"/>
          </a:p>
        </p:txBody>
      </p:sp>
    </p:spTree>
    <p:extLst>
      <p:ext uri="{BB962C8B-B14F-4D97-AF65-F5344CB8AC3E}">
        <p14:creationId xmlns:p14="http://schemas.microsoft.com/office/powerpoint/2010/main" val="41170889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Grape Growing &amp; Wine Making</a:t>
            </a:r>
          </a:p>
        </p:txBody>
      </p:sp>
      <p:sp>
        <p:nvSpPr>
          <p:cNvPr id="5" name="Rectangle 3"/>
          <p:cNvSpPr>
            <a:spLocks noGrp="1" noChangeArrowheads="1"/>
          </p:cNvSpPr>
          <p:nvPr>
            <p:ph type="dt" idx="1"/>
          </p:nvPr>
        </p:nvSpPr>
        <p:spPr>
          <a:ln/>
        </p:spPr>
        <p:txBody>
          <a:bodyPr/>
          <a:lstStyle/>
          <a:p>
            <a:fld id="{BAE254C6-E03E-4991-8C41-B0A4FE8C8BFA}" type="datetime1">
              <a:rPr lang="en-US"/>
              <a:pPr/>
              <a:t>12/20/2015</a:t>
            </a:fld>
            <a:endParaRPr lang="en-US"/>
          </a:p>
        </p:txBody>
      </p:sp>
      <p:sp>
        <p:nvSpPr>
          <p:cNvPr id="6" name="Rectangle 7"/>
          <p:cNvSpPr>
            <a:spLocks noGrp="1" noChangeArrowheads="1"/>
          </p:cNvSpPr>
          <p:nvPr>
            <p:ph type="sldNum" sz="quarter" idx="5"/>
          </p:nvPr>
        </p:nvSpPr>
        <p:spPr>
          <a:ln/>
        </p:spPr>
        <p:txBody>
          <a:bodyPr/>
          <a:lstStyle/>
          <a:p>
            <a:fld id="{C034EF5A-C241-426B-9F9E-54BE8FCB81F6}" type="slidenum">
              <a:rPr lang="en-US"/>
              <a:pPr/>
              <a:t>29</a:t>
            </a:fld>
            <a:endParaRPr lang="en-US"/>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p:txBody>
          <a:bodyPr/>
          <a:lstStyle/>
          <a:p>
            <a:r>
              <a:rPr lang="en-US" sz="1000"/>
              <a:t>Go thru</a:t>
            </a:r>
          </a:p>
        </p:txBody>
      </p:sp>
    </p:spTree>
    <p:extLst>
      <p:ext uri="{BB962C8B-B14F-4D97-AF65-F5344CB8AC3E}">
        <p14:creationId xmlns:p14="http://schemas.microsoft.com/office/powerpoint/2010/main" val="901717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Grape Growing &amp; Wine Making</a:t>
            </a:r>
            <a:endParaRPr lang="en-US"/>
          </a:p>
        </p:txBody>
      </p:sp>
      <p:sp>
        <p:nvSpPr>
          <p:cNvPr id="5" name="Date Placeholder 4"/>
          <p:cNvSpPr>
            <a:spLocks noGrp="1"/>
          </p:cNvSpPr>
          <p:nvPr>
            <p:ph type="dt" idx="11"/>
          </p:nvPr>
        </p:nvSpPr>
        <p:spPr/>
        <p:txBody>
          <a:bodyPr/>
          <a:lstStyle/>
          <a:p>
            <a:fld id="{25D9FDEF-9465-47E5-BA5D-DB000AB0683E}" type="datetime1">
              <a:rPr lang="en-US" smtClean="0"/>
              <a:pPr/>
              <a:t>12/20/2015</a:t>
            </a:fld>
            <a:endParaRPr lang="en-US"/>
          </a:p>
        </p:txBody>
      </p:sp>
      <p:sp>
        <p:nvSpPr>
          <p:cNvPr id="6" name="Slide Number Placeholder 5"/>
          <p:cNvSpPr>
            <a:spLocks noGrp="1"/>
          </p:cNvSpPr>
          <p:nvPr>
            <p:ph type="sldNum" sz="quarter" idx="12"/>
          </p:nvPr>
        </p:nvSpPr>
        <p:spPr/>
        <p:txBody>
          <a:bodyPr/>
          <a:lstStyle/>
          <a:p>
            <a:fld id="{E8393D46-03BA-47FC-9B48-6F1ADCBAA21F}" type="slidenum">
              <a:rPr lang="en-US" smtClean="0"/>
              <a:pPr/>
              <a:t>3</a:t>
            </a:fld>
            <a:endParaRPr lang="en-US"/>
          </a:p>
        </p:txBody>
      </p:sp>
    </p:spTree>
    <p:extLst>
      <p:ext uri="{BB962C8B-B14F-4D97-AF65-F5344CB8AC3E}">
        <p14:creationId xmlns:p14="http://schemas.microsoft.com/office/powerpoint/2010/main" val="7095416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Grape Growing &amp; Wine Making</a:t>
            </a:r>
          </a:p>
        </p:txBody>
      </p:sp>
      <p:sp>
        <p:nvSpPr>
          <p:cNvPr id="5" name="Rectangle 3"/>
          <p:cNvSpPr>
            <a:spLocks noGrp="1" noChangeArrowheads="1"/>
          </p:cNvSpPr>
          <p:nvPr>
            <p:ph type="dt" idx="1"/>
          </p:nvPr>
        </p:nvSpPr>
        <p:spPr>
          <a:ln/>
        </p:spPr>
        <p:txBody>
          <a:bodyPr/>
          <a:lstStyle/>
          <a:p>
            <a:fld id="{765C0126-BAB0-4273-8E3F-2A9745FFE183}" type="datetime1">
              <a:rPr lang="en-US"/>
              <a:pPr/>
              <a:t>12/20/2015</a:t>
            </a:fld>
            <a:endParaRPr lang="en-US"/>
          </a:p>
        </p:txBody>
      </p:sp>
      <p:sp>
        <p:nvSpPr>
          <p:cNvPr id="6" name="Rectangle 7"/>
          <p:cNvSpPr>
            <a:spLocks noGrp="1" noChangeArrowheads="1"/>
          </p:cNvSpPr>
          <p:nvPr>
            <p:ph type="sldNum" sz="quarter" idx="5"/>
          </p:nvPr>
        </p:nvSpPr>
        <p:spPr>
          <a:ln/>
        </p:spPr>
        <p:txBody>
          <a:bodyPr/>
          <a:lstStyle/>
          <a:p>
            <a:fld id="{C8837895-71ED-444C-A059-179947C2350D}" type="slidenum">
              <a:rPr lang="en-US"/>
              <a:pPr/>
              <a:t>30</a:t>
            </a:fld>
            <a:endParaRPr lang="en-US"/>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r>
              <a:rPr lang="en-US" sz="1000" dirty="0"/>
              <a:t>Two big questions:  How and when…</a:t>
            </a:r>
          </a:p>
        </p:txBody>
      </p:sp>
    </p:spTree>
    <p:extLst>
      <p:ext uri="{BB962C8B-B14F-4D97-AF65-F5344CB8AC3E}">
        <p14:creationId xmlns:p14="http://schemas.microsoft.com/office/powerpoint/2010/main" val="42381598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Grape Growing &amp; Wine Making</a:t>
            </a:r>
          </a:p>
        </p:txBody>
      </p:sp>
      <p:sp>
        <p:nvSpPr>
          <p:cNvPr id="5" name="Rectangle 3"/>
          <p:cNvSpPr>
            <a:spLocks noGrp="1" noChangeArrowheads="1"/>
          </p:cNvSpPr>
          <p:nvPr>
            <p:ph type="dt" idx="1"/>
          </p:nvPr>
        </p:nvSpPr>
        <p:spPr>
          <a:ln/>
        </p:spPr>
        <p:txBody>
          <a:bodyPr/>
          <a:lstStyle/>
          <a:p>
            <a:fld id="{398AB93C-45BF-4577-8F37-2095542D34FB}" type="datetime1">
              <a:rPr lang="en-US"/>
              <a:pPr/>
              <a:t>12/20/2015</a:t>
            </a:fld>
            <a:endParaRPr lang="en-US"/>
          </a:p>
        </p:txBody>
      </p:sp>
      <p:sp>
        <p:nvSpPr>
          <p:cNvPr id="6" name="Rectangle 7"/>
          <p:cNvSpPr>
            <a:spLocks noGrp="1" noChangeArrowheads="1"/>
          </p:cNvSpPr>
          <p:nvPr>
            <p:ph type="sldNum" sz="quarter" idx="5"/>
          </p:nvPr>
        </p:nvSpPr>
        <p:spPr>
          <a:ln/>
        </p:spPr>
        <p:txBody>
          <a:bodyPr/>
          <a:lstStyle/>
          <a:p>
            <a:fld id="{9F611D1C-7059-4C76-B6CD-F6A151D291C9}" type="slidenum">
              <a:rPr lang="en-US"/>
              <a:pPr/>
              <a:t>31</a:t>
            </a:fld>
            <a:endParaRPr lang="en-US"/>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p:txBody>
          <a:bodyPr/>
          <a:lstStyle/>
          <a:p>
            <a:r>
              <a:rPr lang="en-US" dirty="0"/>
              <a:t>Shall we hand harvest…</a:t>
            </a:r>
          </a:p>
          <a:p>
            <a:r>
              <a:rPr lang="en-US" dirty="0"/>
              <a:t>Considered much more gentle process with less damage to grapes</a:t>
            </a:r>
          </a:p>
        </p:txBody>
      </p:sp>
    </p:spTree>
    <p:extLst>
      <p:ext uri="{BB962C8B-B14F-4D97-AF65-F5344CB8AC3E}">
        <p14:creationId xmlns:p14="http://schemas.microsoft.com/office/powerpoint/2010/main" val="2444158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Grape Growing &amp; Wine Making</a:t>
            </a:r>
          </a:p>
        </p:txBody>
      </p:sp>
      <p:sp>
        <p:nvSpPr>
          <p:cNvPr id="5" name="Rectangle 3"/>
          <p:cNvSpPr>
            <a:spLocks noGrp="1" noChangeArrowheads="1"/>
          </p:cNvSpPr>
          <p:nvPr>
            <p:ph type="dt" idx="1"/>
          </p:nvPr>
        </p:nvSpPr>
        <p:spPr>
          <a:ln/>
        </p:spPr>
        <p:txBody>
          <a:bodyPr/>
          <a:lstStyle/>
          <a:p>
            <a:fld id="{E927F5A3-5DA1-4295-8BDD-AE83187AC02B}" type="datetime1">
              <a:rPr lang="en-US"/>
              <a:pPr/>
              <a:t>12/20/2015</a:t>
            </a:fld>
            <a:endParaRPr lang="en-US"/>
          </a:p>
        </p:txBody>
      </p:sp>
      <p:sp>
        <p:nvSpPr>
          <p:cNvPr id="6" name="Rectangle 7"/>
          <p:cNvSpPr>
            <a:spLocks noGrp="1" noChangeArrowheads="1"/>
          </p:cNvSpPr>
          <p:nvPr>
            <p:ph type="sldNum" sz="quarter" idx="5"/>
          </p:nvPr>
        </p:nvSpPr>
        <p:spPr>
          <a:ln/>
        </p:spPr>
        <p:txBody>
          <a:bodyPr/>
          <a:lstStyle/>
          <a:p>
            <a:fld id="{F4931A62-63D4-49E2-904D-76832ECF65ED}" type="slidenum">
              <a:rPr lang="en-US"/>
              <a:pPr/>
              <a:t>32</a:t>
            </a:fld>
            <a:endParaRPr lang="en-US"/>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p:txBody>
          <a:bodyPr/>
          <a:lstStyle/>
          <a:p>
            <a:r>
              <a:rPr lang="en-US" dirty="0"/>
              <a:t>Allowing for greater selection of just the  best clusters</a:t>
            </a:r>
          </a:p>
        </p:txBody>
      </p:sp>
    </p:spTree>
    <p:extLst>
      <p:ext uri="{BB962C8B-B14F-4D97-AF65-F5344CB8AC3E}">
        <p14:creationId xmlns:p14="http://schemas.microsoft.com/office/powerpoint/2010/main" val="18305841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Grape Growing &amp; Wine Making</a:t>
            </a:r>
          </a:p>
        </p:txBody>
      </p:sp>
      <p:sp>
        <p:nvSpPr>
          <p:cNvPr id="5" name="Rectangle 3"/>
          <p:cNvSpPr>
            <a:spLocks noGrp="1" noChangeArrowheads="1"/>
          </p:cNvSpPr>
          <p:nvPr>
            <p:ph type="dt" idx="1"/>
          </p:nvPr>
        </p:nvSpPr>
        <p:spPr>
          <a:ln/>
        </p:spPr>
        <p:txBody>
          <a:bodyPr/>
          <a:lstStyle/>
          <a:p>
            <a:fld id="{90727814-E931-463D-8CE0-BE5377CC8ADE}" type="datetime1">
              <a:rPr lang="en-US"/>
              <a:pPr/>
              <a:t>12/20/2015</a:t>
            </a:fld>
            <a:endParaRPr lang="en-US"/>
          </a:p>
        </p:txBody>
      </p:sp>
      <p:sp>
        <p:nvSpPr>
          <p:cNvPr id="6" name="Rectangle 7"/>
          <p:cNvSpPr>
            <a:spLocks noGrp="1" noChangeArrowheads="1"/>
          </p:cNvSpPr>
          <p:nvPr>
            <p:ph type="sldNum" sz="quarter" idx="5"/>
          </p:nvPr>
        </p:nvSpPr>
        <p:spPr>
          <a:ln/>
        </p:spPr>
        <p:txBody>
          <a:bodyPr/>
          <a:lstStyle/>
          <a:p>
            <a:fld id="{6FF97A39-FB5B-4472-BC02-BE5738A12826}" type="slidenum">
              <a:rPr lang="en-US"/>
              <a:pPr/>
              <a:t>33</a:t>
            </a:fld>
            <a:endParaRPr lang="en-US"/>
          </a:p>
        </p:txBody>
      </p:sp>
      <p:sp>
        <p:nvSpPr>
          <p:cNvPr id="272386" name="Rectangle 2"/>
          <p:cNvSpPr>
            <a:spLocks noGrp="1" noRot="1" noChangeAspect="1" noChangeArrowheads="1" noTextEdit="1"/>
          </p:cNvSpPr>
          <p:nvPr>
            <p:ph type="sldImg"/>
          </p:nvPr>
        </p:nvSpPr>
        <p:spPr>
          <a:ln/>
        </p:spPr>
      </p:sp>
      <p:sp>
        <p:nvSpPr>
          <p:cNvPr id="272387" name="Rectangle 3"/>
          <p:cNvSpPr>
            <a:spLocks noGrp="1" noChangeArrowheads="1"/>
          </p:cNvSpPr>
          <p:nvPr>
            <p:ph type="body" idx="1"/>
          </p:nvPr>
        </p:nvSpPr>
        <p:spPr/>
        <p:txBody>
          <a:bodyPr/>
          <a:lstStyle/>
          <a:p>
            <a:r>
              <a:rPr lang="en-US" dirty="0"/>
              <a:t>Labor intensive, more expensive and not very fast which could be of </a:t>
            </a:r>
          </a:p>
          <a:p>
            <a:r>
              <a:rPr lang="en-US" dirty="0"/>
              <a:t>Concern if a big rain is threatening.</a:t>
            </a:r>
          </a:p>
        </p:txBody>
      </p:sp>
    </p:spTree>
    <p:extLst>
      <p:ext uri="{BB962C8B-B14F-4D97-AF65-F5344CB8AC3E}">
        <p14:creationId xmlns:p14="http://schemas.microsoft.com/office/powerpoint/2010/main" val="4508619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Grape Growing &amp; Wine Making</a:t>
            </a:r>
          </a:p>
        </p:txBody>
      </p:sp>
      <p:sp>
        <p:nvSpPr>
          <p:cNvPr id="5" name="Rectangle 3"/>
          <p:cNvSpPr>
            <a:spLocks noGrp="1" noChangeArrowheads="1"/>
          </p:cNvSpPr>
          <p:nvPr>
            <p:ph type="dt" idx="1"/>
          </p:nvPr>
        </p:nvSpPr>
        <p:spPr>
          <a:ln/>
        </p:spPr>
        <p:txBody>
          <a:bodyPr/>
          <a:lstStyle/>
          <a:p>
            <a:fld id="{CE8B7D4C-6711-421B-94D8-535C2BC306E5}" type="datetime1">
              <a:rPr lang="en-US"/>
              <a:pPr/>
              <a:t>12/20/2015</a:t>
            </a:fld>
            <a:endParaRPr lang="en-US"/>
          </a:p>
        </p:txBody>
      </p:sp>
      <p:sp>
        <p:nvSpPr>
          <p:cNvPr id="6" name="Rectangle 7"/>
          <p:cNvSpPr>
            <a:spLocks noGrp="1" noChangeArrowheads="1"/>
          </p:cNvSpPr>
          <p:nvPr>
            <p:ph type="sldNum" sz="quarter" idx="5"/>
          </p:nvPr>
        </p:nvSpPr>
        <p:spPr>
          <a:ln/>
        </p:spPr>
        <p:txBody>
          <a:bodyPr/>
          <a:lstStyle/>
          <a:p>
            <a:fld id="{11184DBA-60DC-4AE3-8FA7-CA760D6F0218}" type="slidenum">
              <a:rPr lang="en-US"/>
              <a:pPr/>
              <a:t>34</a:t>
            </a:fld>
            <a:endParaRPr lang="en-US"/>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p:txBody>
          <a:bodyPr/>
          <a:lstStyle/>
          <a:p>
            <a:r>
              <a:rPr lang="en-US" dirty="0"/>
              <a:t>Or shall we mechanically harvest?  Not as gentle, but certainly faster and</a:t>
            </a:r>
          </a:p>
          <a:p>
            <a:r>
              <a:rPr lang="en-US" dirty="0"/>
              <a:t>less expensive than hand harvesting.</a:t>
            </a:r>
          </a:p>
        </p:txBody>
      </p:sp>
    </p:spTree>
    <p:extLst>
      <p:ext uri="{BB962C8B-B14F-4D97-AF65-F5344CB8AC3E}">
        <p14:creationId xmlns:p14="http://schemas.microsoft.com/office/powerpoint/2010/main" val="16018634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Grape Growing &amp; Wine Making</a:t>
            </a:r>
          </a:p>
        </p:txBody>
      </p:sp>
      <p:sp>
        <p:nvSpPr>
          <p:cNvPr id="5" name="Rectangle 3"/>
          <p:cNvSpPr>
            <a:spLocks noGrp="1" noChangeArrowheads="1"/>
          </p:cNvSpPr>
          <p:nvPr>
            <p:ph type="dt" idx="1"/>
          </p:nvPr>
        </p:nvSpPr>
        <p:spPr>
          <a:ln/>
        </p:spPr>
        <p:txBody>
          <a:bodyPr/>
          <a:lstStyle/>
          <a:p>
            <a:fld id="{124F9EA1-2457-476D-BACE-51F822BC94AF}" type="datetime1">
              <a:rPr lang="en-US"/>
              <a:pPr/>
              <a:t>12/20/2015</a:t>
            </a:fld>
            <a:endParaRPr lang="en-US"/>
          </a:p>
        </p:txBody>
      </p:sp>
      <p:sp>
        <p:nvSpPr>
          <p:cNvPr id="6" name="Rectangle 7"/>
          <p:cNvSpPr>
            <a:spLocks noGrp="1" noChangeArrowheads="1"/>
          </p:cNvSpPr>
          <p:nvPr>
            <p:ph type="sldNum" sz="quarter" idx="5"/>
          </p:nvPr>
        </p:nvSpPr>
        <p:spPr>
          <a:ln/>
        </p:spPr>
        <p:txBody>
          <a:bodyPr/>
          <a:lstStyle/>
          <a:p>
            <a:fld id="{6CD118DA-0A34-45B8-8971-5C2542944387}" type="slidenum">
              <a:rPr lang="en-US"/>
              <a:pPr/>
              <a:t>35</a:t>
            </a:fld>
            <a:endParaRPr lang="en-US"/>
          </a:p>
        </p:txBody>
      </p:sp>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p:txBody>
          <a:bodyPr/>
          <a:lstStyle/>
          <a:p>
            <a:r>
              <a:rPr lang="en-US" dirty="0"/>
              <a:t>Then there’s the question of when to harvest.  Explain </a:t>
            </a:r>
            <a:r>
              <a:rPr lang="en-US" dirty="0" smtClean="0"/>
              <a:t>refractometer</a:t>
            </a:r>
            <a:endParaRPr lang="en-US" dirty="0"/>
          </a:p>
          <a:p>
            <a:r>
              <a:rPr lang="en-US" dirty="0"/>
              <a:t>And  the more important power of tasting</a:t>
            </a:r>
          </a:p>
        </p:txBody>
      </p:sp>
    </p:spTree>
    <p:extLst>
      <p:ext uri="{BB962C8B-B14F-4D97-AF65-F5344CB8AC3E}">
        <p14:creationId xmlns:p14="http://schemas.microsoft.com/office/powerpoint/2010/main" val="17677407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Grape Growing &amp; Wine Making</a:t>
            </a:r>
            <a:endParaRPr lang="en-US"/>
          </a:p>
        </p:txBody>
      </p:sp>
      <p:sp>
        <p:nvSpPr>
          <p:cNvPr id="5" name="Date Placeholder 4"/>
          <p:cNvSpPr>
            <a:spLocks noGrp="1"/>
          </p:cNvSpPr>
          <p:nvPr>
            <p:ph type="dt" idx="11"/>
          </p:nvPr>
        </p:nvSpPr>
        <p:spPr/>
        <p:txBody>
          <a:bodyPr/>
          <a:lstStyle/>
          <a:p>
            <a:fld id="{25D9FDEF-9465-47E5-BA5D-DB000AB0683E}" type="datetime1">
              <a:rPr lang="en-US" smtClean="0"/>
              <a:pPr/>
              <a:t>12/20/2015</a:t>
            </a:fld>
            <a:endParaRPr lang="en-US"/>
          </a:p>
        </p:txBody>
      </p:sp>
      <p:sp>
        <p:nvSpPr>
          <p:cNvPr id="6" name="Slide Number Placeholder 5"/>
          <p:cNvSpPr>
            <a:spLocks noGrp="1"/>
          </p:cNvSpPr>
          <p:nvPr>
            <p:ph type="sldNum" sz="quarter" idx="12"/>
          </p:nvPr>
        </p:nvSpPr>
        <p:spPr/>
        <p:txBody>
          <a:bodyPr/>
          <a:lstStyle/>
          <a:p>
            <a:fld id="{E8393D46-03BA-47FC-9B48-6F1ADCBAA21F}" type="slidenum">
              <a:rPr lang="en-US" smtClean="0"/>
              <a:pPr/>
              <a:t>36</a:t>
            </a:fld>
            <a:endParaRPr lang="en-US"/>
          </a:p>
        </p:txBody>
      </p:sp>
    </p:spTree>
    <p:extLst>
      <p:ext uri="{BB962C8B-B14F-4D97-AF65-F5344CB8AC3E}">
        <p14:creationId xmlns:p14="http://schemas.microsoft.com/office/powerpoint/2010/main" val="28540807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Grape Growing &amp; Wine Making</a:t>
            </a:r>
            <a:endParaRPr lang="en-US"/>
          </a:p>
        </p:txBody>
      </p:sp>
      <p:sp>
        <p:nvSpPr>
          <p:cNvPr id="5" name="Date Placeholder 4"/>
          <p:cNvSpPr>
            <a:spLocks noGrp="1"/>
          </p:cNvSpPr>
          <p:nvPr>
            <p:ph type="dt" idx="11"/>
          </p:nvPr>
        </p:nvSpPr>
        <p:spPr/>
        <p:txBody>
          <a:bodyPr/>
          <a:lstStyle/>
          <a:p>
            <a:fld id="{25D9FDEF-9465-47E5-BA5D-DB000AB0683E}" type="datetime1">
              <a:rPr lang="en-US" smtClean="0"/>
              <a:pPr/>
              <a:t>12/20/2015</a:t>
            </a:fld>
            <a:endParaRPr lang="en-US"/>
          </a:p>
        </p:txBody>
      </p:sp>
      <p:sp>
        <p:nvSpPr>
          <p:cNvPr id="6" name="Slide Number Placeholder 5"/>
          <p:cNvSpPr>
            <a:spLocks noGrp="1"/>
          </p:cNvSpPr>
          <p:nvPr>
            <p:ph type="sldNum" sz="quarter" idx="12"/>
          </p:nvPr>
        </p:nvSpPr>
        <p:spPr/>
        <p:txBody>
          <a:bodyPr/>
          <a:lstStyle/>
          <a:p>
            <a:fld id="{E8393D46-03BA-47FC-9B48-6F1ADCBAA21F}" type="slidenum">
              <a:rPr lang="en-US" smtClean="0"/>
              <a:pPr/>
              <a:t>37</a:t>
            </a:fld>
            <a:endParaRPr lang="en-US"/>
          </a:p>
        </p:txBody>
      </p:sp>
    </p:spTree>
    <p:extLst>
      <p:ext uri="{BB962C8B-B14F-4D97-AF65-F5344CB8AC3E}">
        <p14:creationId xmlns:p14="http://schemas.microsoft.com/office/powerpoint/2010/main" val="9836255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Grape Growing &amp; Wine Making</a:t>
            </a:r>
            <a:endParaRPr lang="en-US"/>
          </a:p>
        </p:txBody>
      </p:sp>
      <p:sp>
        <p:nvSpPr>
          <p:cNvPr id="5" name="Date Placeholder 4"/>
          <p:cNvSpPr>
            <a:spLocks noGrp="1"/>
          </p:cNvSpPr>
          <p:nvPr>
            <p:ph type="dt" idx="11"/>
          </p:nvPr>
        </p:nvSpPr>
        <p:spPr/>
        <p:txBody>
          <a:bodyPr/>
          <a:lstStyle/>
          <a:p>
            <a:fld id="{25D9FDEF-9465-47E5-BA5D-DB000AB0683E}" type="datetime1">
              <a:rPr lang="en-US" smtClean="0"/>
              <a:pPr/>
              <a:t>12/20/2015</a:t>
            </a:fld>
            <a:endParaRPr lang="en-US"/>
          </a:p>
        </p:txBody>
      </p:sp>
      <p:sp>
        <p:nvSpPr>
          <p:cNvPr id="6" name="Slide Number Placeholder 5"/>
          <p:cNvSpPr>
            <a:spLocks noGrp="1"/>
          </p:cNvSpPr>
          <p:nvPr>
            <p:ph type="sldNum" sz="quarter" idx="12"/>
          </p:nvPr>
        </p:nvSpPr>
        <p:spPr/>
        <p:txBody>
          <a:bodyPr/>
          <a:lstStyle/>
          <a:p>
            <a:fld id="{E8393D46-03BA-47FC-9B48-6F1ADCBAA21F}" type="slidenum">
              <a:rPr lang="en-US" smtClean="0"/>
              <a:pPr/>
              <a:t>38</a:t>
            </a:fld>
            <a:endParaRPr lang="en-US"/>
          </a:p>
        </p:txBody>
      </p:sp>
    </p:spTree>
    <p:extLst>
      <p:ext uri="{BB962C8B-B14F-4D97-AF65-F5344CB8AC3E}">
        <p14:creationId xmlns:p14="http://schemas.microsoft.com/office/powerpoint/2010/main" val="13731772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Grape Growing &amp; Wine Making</a:t>
            </a:r>
          </a:p>
        </p:txBody>
      </p:sp>
      <p:sp>
        <p:nvSpPr>
          <p:cNvPr id="5" name="Rectangle 3"/>
          <p:cNvSpPr>
            <a:spLocks noGrp="1" noChangeArrowheads="1"/>
          </p:cNvSpPr>
          <p:nvPr>
            <p:ph type="dt" idx="1"/>
          </p:nvPr>
        </p:nvSpPr>
        <p:spPr>
          <a:ln/>
        </p:spPr>
        <p:txBody>
          <a:bodyPr/>
          <a:lstStyle/>
          <a:p>
            <a:fld id="{E48BE5F7-6366-4562-9E29-4310333A176C}" type="datetime1">
              <a:rPr lang="en-US"/>
              <a:pPr/>
              <a:t>12/20/2015</a:t>
            </a:fld>
            <a:endParaRPr lang="en-US"/>
          </a:p>
        </p:txBody>
      </p:sp>
      <p:sp>
        <p:nvSpPr>
          <p:cNvPr id="6" name="Rectangle 7"/>
          <p:cNvSpPr>
            <a:spLocks noGrp="1" noChangeArrowheads="1"/>
          </p:cNvSpPr>
          <p:nvPr>
            <p:ph type="sldNum" sz="quarter" idx="5"/>
          </p:nvPr>
        </p:nvSpPr>
        <p:spPr>
          <a:ln/>
        </p:spPr>
        <p:txBody>
          <a:bodyPr/>
          <a:lstStyle/>
          <a:p>
            <a:fld id="{5A101EC1-1947-468C-A62E-E7F13D579F17}" type="slidenum">
              <a:rPr lang="en-US"/>
              <a:pPr/>
              <a:t>39</a:t>
            </a:fld>
            <a:endParaRPr lang="en-US"/>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p:txBody>
          <a:bodyPr/>
          <a:lstStyle/>
          <a:p>
            <a:r>
              <a:rPr lang="en-US" sz="1000" dirty="0"/>
              <a:t>Any Questions about harvest? </a:t>
            </a:r>
          </a:p>
          <a:p>
            <a:r>
              <a:rPr lang="en-US" sz="1000" dirty="0"/>
              <a:t>So once we’ve picked the grapes, now what do?  We must process the grapes.  Which</a:t>
            </a:r>
          </a:p>
          <a:p>
            <a:r>
              <a:rPr lang="en-US" sz="1000" dirty="0"/>
              <a:t>means for the most part, we must find a way to get to the juice of the grapes.  </a:t>
            </a:r>
          </a:p>
          <a:p>
            <a:r>
              <a:rPr lang="en-US" sz="1000" dirty="0"/>
              <a:t>To do this, we use a machine that breaks the skins of the grapes and at the same</a:t>
            </a:r>
          </a:p>
          <a:p>
            <a:r>
              <a:rPr lang="en-US" sz="1000" dirty="0"/>
              <a:t>Time removes most of the stems.  It is called a crusher/</a:t>
            </a:r>
            <a:r>
              <a:rPr lang="en-US" sz="1000" dirty="0" err="1"/>
              <a:t>destemmer</a:t>
            </a:r>
            <a:r>
              <a:rPr lang="en-US" sz="1000" dirty="0"/>
              <a:t>.  </a:t>
            </a:r>
          </a:p>
          <a:p>
            <a:r>
              <a:rPr lang="en-US" sz="1000" dirty="0"/>
              <a:t>Above, is sorting table.  Literally, these people are removing MOG and any questionable</a:t>
            </a:r>
          </a:p>
          <a:p>
            <a:r>
              <a:rPr lang="en-US" sz="1000" dirty="0"/>
              <a:t>Grapes to improve the quality potential of their wine. </a:t>
            </a:r>
          </a:p>
        </p:txBody>
      </p:sp>
    </p:spTree>
    <p:extLst>
      <p:ext uri="{BB962C8B-B14F-4D97-AF65-F5344CB8AC3E}">
        <p14:creationId xmlns:p14="http://schemas.microsoft.com/office/powerpoint/2010/main" val="353274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Grape Growing &amp; Wine Making</a:t>
            </a:r>
            <a:endParaRPr lang="en-US"/>
          </a:p>
        </p:txBody>
      </p:sp>
      <p:sp>
        <p:nvSpPr>
          <p:cNvPr id="5" name="Date Placeholder 4"/>
          <p:cNvSpPr>
            <a:spLocks noGrp="1"/>
          </p:cNvSpPr>
          <p:nvPr>
            <p:ph type="dt" idx="11"/>
          </p:nvPr>
        </p:nvSpPr>
        <p:spPr/>
        <p:txBody>
          <a:bodyPr/>
          <a:lstStyle/>
          <a:p>
            <a:fld id="{25D9FDEF-9465-47E5-BA5D-DB000AB0683E}" type="datetime1">
              <a:rPr lang="en-US" smtClean="0"/>
              <a:pPr/>
              <a:t>12/20/2015</a:t>
            </a:fld>
            <a:endParaRPr lang="en-US"/>
          </a:p>
        </p:txBody>
      </p:sp>
      <p:sp>
        <p:nvSpPr>
          <p:cNvPr id="6" name="Slide Number Placeholder 5"/>
          <p:cNvSpPr>
            <a:spLocks noGrp="1"/>
          </p:cNvSpPr>
          <p:nvPr>
            <p:ph type="sldNum" sz="quarter" idx="12"/>
          </p:nvPr>
        </p:nvSpPr>
        <p:spPr/>
        <p:txBody>
          <a:bodyPr/>
          <a:lstStyle/>
          <a:p>
            <a:fld id="{E8393D46-03BA-47FC-9B48-6F1ADCBAA21F}" type="slidenum">
              <a:rPr lang="en-US" smtClean="0"/>
              <a:pPr/>
              <a:t>4</a:t>
            </a:fld>
            <a:endParaRPr lang="en-US"/>
          </a:p>
        </p:txBody>
      </p:sp>
    </p:spTree>
    <p:extLst>
      <p:ext uri="{BB962C8B-B14F-4D97-AF65-F5344CB8AC3E}">
        <p14:creationId xmlns:p14="http://schemas.microsoft.com/office/powerpoint/2010/main" val="22029070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Grape Growing &amp; Wine Making</a:t>
            </a:r>
          </a:p>
        </p:txBody>
      </p:sp>
      <p:sp>
        <p:nvSpPr>
          <p:cNvPr id="5" name="Rectangle 3"/>
          <p:cNvSpPr>
            <a:spLocks noGrp="1" noChangeArrowheads="1"/>
          </p:cNvSpPr>
          <p:nvPr>
            <p:ph type="dt" idx="1"/>
          </p:nvPr>
        </p:nvSpPr>
        <p:spPr>
          <a:ln/>
        </p:spPr>
        <p:txBody>
          <a:bodyPr/>
          <a:lstStyle/>
          <a:p>
            <a:fld id="{01F96964-E2FC-40FE-A7E5-8F76AD14F84A}" type="datetime1">
              <a:rPr lang="en-US"/>
              <a:pPr/>
              <a:t>12/20/2015</a:t>
            </a:fld>
            <a:endParaRPr lang="en-US"/>
          </a:p>
        </p:txBody>
      </p:sp>
      <p:sp>
        <p:nvSpPr>
          <p:cNvPr id="6" name="Rectangle 7"/>
          <p:cNvSpPr>
            <a:spLocks noGrp="1" noChangeArrowheads="1"/>
          </p:cNvSpPr>
          <p:nvPr>
            <p:ph type="sldNum" sz="quarter" idx="5"/>
          </p:nvPr>
        </p:nvSpPr>
        <p:spPr>
          <a:ln/>
        </p:spPr>
        <p:txBody>
          <a:bodyPr/>
          <a:lstStyle/>
          <a:p>
            <a:fld id="{9BC63DE0-DF6B-46C0-9806-09F3FCD857E7}" type="slidenum">
              <a:rPr lang="en-US"/>
              <a:pPr/>
              <a:t>40</a:t>
            </a:fld>
            <a:endParaRPr lang="en-US"/>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p:txBody>
          <a:bodyPr/>
          <a:lstStyle/>
          <a:p>
            <a:r>
              <a:rPr lang="en-US" dirty="0"/>
              <a:t>Crusher </a:t>
            </a:r>
            <a:r>
              <a:rPr lang="en-US" dirty="0" smtClean="0"/>
              <a:t>destemer</a:t>
            </a:r>
            <a:endParaRPr lang="en-US" dirty="0"/>
          </a:p>
        </p:txBody>
      </p:sp>
    </p:spTree>
    <p:extLst>
      <p:ext uri="{BB962C8B-B14F-4D97-AF65-F5344CB8AC3E}">
        <p14:creationId xmlns:p14="http://schemas.microsoft.com/office/powerpoint/2010/main" val="9497966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Grape Growing &amp; Wine Making</a:t>
            </a:r>
          </a:p>
        </p:txBody>
      </p:sp>
      <p:sp>
        <p:nvSpPr>
          <p:cNvPr id="5" name="Rectangle 3"/>
          <p:cNvSpPr>
            <a:spLocks noGrp="1" noChangeArrowheads="1"/>
          </p:cNvSpPr>
          <p:nvPr>
            <p:ph type="dt" idx="1"/>
          </p:nvPr>
        </p:nvSpPr>
        <p:spPr>
          <a:ln/>
        </p:spPr>
        <p:txBody>
          <a:bodyPr/>
          <a:lstStyle/>
          <a:p>
            <a:fld id="{317AC321-6A02-4F9C-B641-C1975FE168F8}" type="datetime1">
              <a:rPr lang="en-US"/>
              <a:pPr/>
              <a:t>12/20/2015</a:t>
            </a:fld>
            <a:endParaRPr lang="en-US"/>
          </a:p>
        </p:txBody>
      </p:sp>
      <p:sp>
        <p:nvSpPr>
          <p:cNvPr id="6" name="Rectangle 7"/>
          <p:cNvSpPr>
            <a:spLocks noGrp="1" noChangeArrowheads="1"/>
          </p:cNvSpPr>
          <p:nvPr>
            <p:ph type="sldNum" sz="quarter" idx="5"/>
          </p:nvPr>
        </p:nvSpPr>
        <p:spPr>
          <a:ln/>
        </p:spPr>
        <p:txBody>
          <a:bodyPr/>
          <a:lstStyle/>
          <a:p>
            <a:fld id="{7A202940-8912-4F89-87CA-A455A0A84215}" type="slidenum">
              <a:rPr lang="en-US"/>
              <a:pPr/>
              <a:t>41</a:t>
            </a:fld>
            <a:endParaRPr lang="en-US"/>
          </a:p>
        </p:txBody>
      </p:sp>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p:txBody>
          <a:bodyPr/>
          <a:lstStyle/>
          <a:p>
            <a:r>
              <a:rPr lang="en-US"/>
              <a:t>explain</a:t>
            </a:r>
          </a:p>
        </p:txBody>
      </p:sp>
    </p:spTree>
    <p:extLst>
      <p:ext uri="{BB962C8B-B14F-4D97-AF65-F5344CB8AC3E}">
        <p14:creationId xmlns:p14="http://schemas.microsoft.com/office/powerpoint/2010/main" val="16248482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Grape Growing &amp; Wine Making</a:t>
            </a:r>
          </a:p>
        </p:txBody>
      </p:sp>
      <p:sp>
        <p:nvSpPr>
          <p:cNvPr id="5" name="Rectangle 3"/>
          <p:cNvSpPr>
            <a:spLocks noGrp="1" noChangeArrowheads="1"/>
          </p:cNvSpPr>
          <p:nvPr>
            <p:ph type="dt" idx="1"/>
          </p:nvPr>
        </p:nvSpPr>
        <p:spPr>
          <a:ln/>
        </p:spPr>
        <p:txBody>
          <a:bodyPr/>
          <a:lstStyle/>
          <a:p>
            <a:fld id="{A1406A45-CF00-46C7-BBDB-EED7C2574AE5}" type="datetime1">
              <a:rPr lang="en-US"/>
              <a:pPr/>
              <a:t>12/20/2015</a:t>
            </a:fld>
            <a:endParaRPr lang="en-US"/>
          </a:p>
        </p:txBody>
      </p:sp>
      <p:sp>
        <p:nvSpPr>
          <p:cNvPr id="6" name="Rectangle 7"/>
          <p:cNvSpPr>
            <a:spLocks noGrp="1" noChangeArrowheads="1"/>
          </p:cNvSpPr>
          <p:nvPr>
            <p:ph type="sldNum" sz="quarter" idx="5"/>
          </p:nvPr>
        </p:nvSpPr>
        <p:spPr>
          <a:ln/>
        </p:spPr>
        <p:txBody>
          <a:bodyPr/>
          <a:lstStyle/>
          <a:p>
            <a:fld id="{AEB8B349-9333-4A4C-B1ED-52C26C57C004}" type="slidenum">
              <a:rPr lang="en-US"/>
              <a:pPr/>
              <a:t>42</a:t>
            </a:fld>
            <a:endParaRPr lang="en-US"/>
          </a:p>
        </p:txBody>
      </p:sp>
      <p:sp>
        <p:nvSpPr>
          <p:cNvPr id="266242" name="Rectangle 2"/>
          <p:cNvSpPr>
            <a:spLocks noGrp="1" noRot="1" noChangeAspect="1" noChangeArrowheads="1" noTextEdit="1"/>
          </p:cNvSpPr>
          <p:nvPr>
            <p:ph type="sldImg"/>
          </p:nvPr>
        </p:nvSpPr>
        <p:spPr>
          <a:ln/>
        </p:spPr>
      </p:sp>
      <p:sp>
        <p:nvSpPr>
          <p:cNvPr id="266243" name="Rectangle 3"/>
          <p:cNvSpPr>
            <a:spLocks noGrp="1" noChangeArrowheads="1"/>
          </p:cNvSpPr>
          <p:nvPr>
            <p:ph type="body" idx="1"/>
          </p:nvPr>
        </p:nvSpPr>
        <p:spPr/>
        <p:txBody>
          <a:bodyPr/>
          <a:lstStyle/>
          <a:p>
            <a:r>
              <a:rPr lang="en-US" dirty="0"/>
              <a:t>Large production uses an auger to push grapes to crusher </a:t>
            </a:r>
            <a:r>
              <a:rPr lang="en-US" dirty="0" smtClean="0"/>
              <a:t>destemer</a:t>
            </a:r>
            <a:endParaRPr lang="en-US" dirty="0"/>
          </a:p>
        </p:txBody>
      </p:sp>
    </p:spTree>
    <p:extLst>
      <p:ext uri="{BB962C8B-B14F-4D97-AF65-F5344CB8AC3E}">
        <p14:creationId xmlns:p14="http://schemas.microsoft.com/office/powerpoint/2010/main" val="12143552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Grape Growing &amp; Wine Making</a:t>
            </a:r>
          </a:p>
        </p:txBody>
      </p:sp>
      <p:sp>
        <p:nvSpPr>
          <p:cNvPr id="5" name="Rectangle 3"/>
          <p:cNvSpPr>
            <a:spLocks noGrp="1" noChangeArrowheads="1"/>
          </p:cNvSpPr>
          <p:nvPr>
            <p:ph type="dt" idx="1"/>
          </p:nvPr>
        </p:nvSpPr>
        <p:spPr>
          <a:ln/>
        </p:spPr>
        <p:txBody>
          <a:bodyPr/>
          <a:lstStyle/>
          <a:p>
            <a:fld id="{B21B1F3A-B105-414C-859F-CA34EB6ADA34}" type="datetime1">
              <a:rPr lang="en-US"/>
              <a:pPr/>
              <a:t>12/20/2015</a:t>
            </a:fld>
            <a:endParaRPr lang="en-US"/>
          </a:p>
        </p:txBody>
      </p:sp>
      <p:sp>
        <p:nvSpPr>
          <p:cNvPr id="6" name="Rectangle 7"/>
          <p:cNvSpPr>
            <a:spLocks noGrp="1" noChangeArrowheads="1"/>
          </p:cNvSpPr>
          <p:nvPr>
            <p:ph type="sldNum" sz="quarter" idx="5"/>
          </p:nvPr>
        </p:nvSpPr>
        <p:spPr>
          <a:ln/>
        </p:spPr>
        <p:txBody>
          <a:bodyPr/>
          <a:lstStyle/>
          <a:p>
            <a:fld id="{4D15B135-17CA-4080-9CC7-0CC9EAE1855B}" type="slidenum">
              <a:rPr lang="en-US"/>
              <a:pPr/>
              <a:t>43</a:t>
            </a:fld>
            <a:endParaRPr lang="en-US"/>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p:txBody>
          <a:bodyPr/>
          <a:lstStyle/>
          <a:p>
            <a:r>
              <a:rPr lang="en-US" dirty="0"/>
              <a:t>Juice, with small percentage whole berries.  The next step for these </a:t>
            </a:r>
          </a:p>
          <a:p>
            <a:r>
              <a:rPr lang="en-US" dirty="0"/>
              <a:t>Grapes is fermentation with juice and skins all together.  The juice of </a:t>
            </a:r>
          </a:p>
          <a:p>
            <a:r>
              <a:rPr lang="en-US" dirty="0"/>
              <a:t>all grapes…red and white…is clear.  Color is imparted to the juice from</a:t>
            </a:r>
          </a:p>
          <a:p>
            <a:r>
              <a:rPr lang="en-US" dirty="0"/>
              <a:t>the skins.  We want to pull all the color out of those skins during the </a:t>
            </a:r>
          </a:p>
          <a:p>
            <a:r>
              <a:rPr lang="en-US" dirty="0"/>
              <a:t>Fermentation process.</a:t>
            </a:r>
          </a:p>
          <a:p>
            <a:endParaRPr lang="en-US" dirty="0"/>
          </a:p>
          <a:p>
            <a:r>
              <a:rPr lang="en-US" dirty="0"/>
              <a:t>For whites it is quite different, as the skins provide no color, just </a:t>
            </a:r>
          </a:p>
          <a:p>
            <a:r>
              <a:rPr lang="en-US" dirty="0"/>
              <a:t>bitterness. We want to remove the skins from the juice </a:t>
            </a:r>
          </a:p>
          <a:p>
            <a:r>
              <a:rPr lang="en-US" dirty="0"/>
              <a:t>prior to fermentation.  So, after the crusher destemmer, the grapes go to </a:t>
            </a:r>
          </a:p>
          <a:p>
            <a:r>
              <a:rPr lang="en-US" dirty="0"/>
              <a:t>press to remove all the juice from the skins and get that wonderful</a:t>
            </a:r>
          </a:p>
          <a:p>
            <a:r>
              <a:rPr lang="en-US" dirty="0"/>
              <a:t>bit of flavor that is just beneath the skin.  Sometimes, the grapes go</a:t>
            </a:r>
          </a:p>
          <a:p>
            <a:r>
              <a:rPr lang="en-US" dirty="0"/>
              <a:t>Direct to press and by pass the crusher stemmer phase.  It is thought</a:t>
            </a:r>
          </a:p>
          <a:p>
            <a:r>
              <a:rPr lang="en-US" dirty="0"/>
              <a:t>That this provides a gentler method of getting the juice and minimizes </a:t>
            </a:r>
          </a:p>
          <a:p>
            <a:r>
              <a:rPr lang="en-US" dirty="0"/>
              <a:t>Some of the harsh extractions by avoiding the crusher-destemmer.</a:t>
            </a:r>
          </a:p>
          <a:p>
            <a:r>
              <a:rPr lang="en-US" dirty="0"/>
              <a:t>The skins are then discarded and the juice is ready for fermentation.</a:t>
            </a:r>
          </a:p>
          <a:p>
            <a:r>
              <a:rPr lang="en-US" dirty="0"/>
              <a:t> </a:t>
            </a:r>
          </a:p>
        </p:txBody>
      </p:sp>
    </p:spTree>
    <p:extLst>
      <p:ext uri="{BB962C8B-B14F-4D97-AF65-F5344CB8AC3E}">
        <p14:creationId xmlns:p14="http://schemas.microsoft.com/office/powerpoint/2010/main" val="29637258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Grape Growing &amp; Wine Making</a:t>
            </a:r>
            <a:endParaRPr lang="en-US"/>
          </a:p>
        </p:txBody>
      </p:sp>
      <p:sp>
        <p:nvSpPr>
          <p:cNvPr id="5" name="Date Placeholder 4"/>
          <p:cNvSpPr>
            <a:spLocks noGrp="1"/>
          </p:cNvSpPr>
          <p:nvPr>
            <p:ph type="dt" idx="11"/>
          </p:nvPr>
        </p:nvSpPr>
        <p:spPr/>
        <p:txBody>
          <a:bodyPr/>
          <a:lstStyle/>
          <a:p>
            <a:fld id="{25D9FDEF-9465-47E5-BA5D-DB000AB0683E}" type="datetime1">
              <a:rPr lang="en-US" smtClean="0"/>
              <a:pPr/>
              <a:t>12/20/2015</a:t>
            </a:fld>
            <a:endParaRPr lang="en-US"/>
          </a:p>
        </p:txBody>
      </p:sp>
      <p:sp>
        <p:nvSpPr>
          <p:cNvPr id="6" name="Slide Number Placeholder 5"/>
          <p:cNvSpPr>
            <a:spLocks noGrp="1"/>
          </p:cNvSpPr>
          <p:nvPr>
            <p:ph type="sldNum" sz="quarter" idx="12"/>
          </p:nvPr>
        </p:nvSpPr>
        <p:spPr/>
        <p:txBody>
          <a:bodyPr/>
          <a:lstStyle/>
          <a:p>
            <a:fld id="{E8393D46-03BA-47FC-9B48-6F1ADCBAA21F}" type="slidenum">
              <a:rPr lang="en-US" smtClean="0"/>
              <a:pPr/>
              <a:t>44</a:t>
            </a:fld>
            <a:endParaRPr lang="en-US"/>
          </a:p>
        </p:txBody>
      </p:sp>
    </p:spTree>
    <p:extLst>
      <p:ext uri="{BB962C8B-B14F-4D97-AF65-F5344CB8AC3E}">
        <p14:creationId xmlns:p14="http://schemas.microsoft.com/office/powerpoint/2010/main" val="31866472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Grape Growing &amp; Wine Making</a:t>
            </a:r>
            <a:endParaRPr lang="en-US"/>
          </a:p>
        </p:txBody>
      </p:sp>
      <p:sp>
        <p:nvSpPr>
          <p:cNvPr id="5" name="Date Placeholder 4"/>
          <p:cNvSpPr>
            <a:spLocks noGrp="1"/>
          </p:cNvSpPr>
          <p:nvPr>
            <p:ph type="dt" idx="11"/>
          </p:nvPr>
        </p:nvSpPr>
        <p:spPr/>
        <p:txBody>
          <a:bodyPr/>
          <a:lstStyle/>
          <a:p>
            <a:fld id="{25D9FDEF-9465-47E5-BA5D-DB000AB0683E}" type="datetime1">
              <a:rPr lang="en-US" smtClean="0"/>
              <a:pPr/>
              <a:t>12/20/2015</a:t>
            </a:fld>
            <a:endParaRPr lang="en-US"/>
          </a:p>
        </p:txBody>
      </p:sp>
      <p:sp>
        <p:nvSpPr>
          <p:cNvPr id="6" name="Slide Number Placeholder 5"/>
          <p:cNvSpPr>
            <a:spLocks noGrp="1"/>
          </p:cNvSpPr>
          <p:nvPr>
            <p:ph type="sldNum" sz="quarter" idx="12"/>
          </p:nvPr>
        </p:nvSpPr>
        <p:spPr/>
        <p:txBody>
          <a:bodyPr/>
          <a:lstStyle/>
          <a:p>
            <a:fld id="{E8393D46-03BA-47FC-9B48-6F1ADCBAA21F}" type="slidenum">
              <a:rPr lang="en-US" smtClean="0"/>
              <a:pPr/>
              <a:t>45</a:t>
            </a:fld>
            <a:endParaRPr lang="en-US"/>
          </a:p>
        </p:txBody>
      </p:sp>
    </p:spTree>
    <p:extLst>
      <p:ext uri="{BB962C8B-B14F-4D97-AF65-F5344CB8AC3E}">
        <p14:creationId xmlns:p14="http://schemas.microsoft.com/office/powerpoint/2010/main" val="12741466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Grape Growing &amp; Wine Making</a:t>
            </a:r>
            <a:endParaRPr lang="en-US"/>
          </a:p>
        </p:txBody>
      </p:sp>
      <p:sp>
        <p:nvSpPr>
          <p:cNvPr id="5" name="Date Placeholder 4"/>
          <p:cNvSpPr>
            <a:spLocks noGrp="1"/>
          </p:cNvSpPr>
          <p:nvPr>
            <p:ph type="dt" idx="11"/>
          </p:nvPr>
        </p:nvSpPr>
        <p:spPr/>
        <p:txBody>
          <a:bodyPr/>
          <a:lstStyle/>
          <a:p>
            <a:fld id="{25D9FDEF-9465-47E5-BA5D-DB000AB0683E}" type="datetime1">
              <a:rPr lang="en-US" smtClean="0"/>
              <a:pPr/>
              <a:t>12/20/2015</a:t>
            </a:fld>
            <a:endParaRPr lang="en-US"/>
          </a:p>
        </p:txBody>
      </p:sp>
      <p:sp>
        <p:nvSpPr>
          <p:cNvPr id="6" name="Slide Number Placeholder 5"/>
          <p:cNvSpPr>
            <a:spLocks noGrp="1"/>
          </p:cNvSpPr>
          <p:nvPr>
            <p:ph type="sldNum" sz="quarter" idx="12"/>
          </p:nvPr>
        </p:nvSpPr>
        <p:spPr/>
        <p:txBody>
          <a:bodyPr/>
          <a:lstStyle/>
          <a:p>
            <a:fld id="{E8393D46-03BA-47FC-9B48-6F1ADCBAA21F}" type="slidenum">
              <a:rPr lang="en-US" smtClean="0"/>
              <a:pPr/>
              <a:t>46</a:t>
            </a:fld>
            <a:endParaRPr lang="en-US"/>
          </a:p>
        </p:txBody>
      </p:sp>
    </p:spTree>
    <p:extLst>
      <p:ext uri="{BB962C8B-B14F-4D97-AF65-F5344CB8AC3E}">
        <p14:creationId xmlns:p14="http://schemas.microsoft.com/office/powerpoint/2010/main" val="722206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Grape Growing &amp; Wine Making</a:t>
            </a:r>
            <a:endParaRPr lang="en-US"/>
          </a:p>
        </p:txBody>
      </p:sp>
      <p:sp>
        <p:nvSpPr>
          <p:cNvPr id="5" name="Date Placeholder 4"/>
          <p:cNvSpPr>
            <a:spLocks noGrp="1"/>
          </p:cNvSpPr>
          <p:nvPr>
            <p:ph type="dt" idx="11"/>
          </p:nvPr>
        </p:nvSpPr>
        <p:spPr/>
        <p:txBody>
          <a:bodyPr/>
          <a:lstStyle/>
          <a:p>
            <a:fld id="{25D9FDEF-9465-47E5-BA5D-DB000AB0683E}" type="datetime1">
              <a:rPr lang="en-US" smtClean="0"/>
              <a:pPr/>
              <a:t>12/20/2015</a:t>
            </a:fld>
            <a:endParaRPr lang="en-US"/>
          </a:p>
        </p:txBody>
      </p:sp>
      <p:sp>
        <p:nvSpPr>
          <p:cNvPr id="6" name="Slide Number Placeholder 5"/>
          <p:cNvSpPr>
            <a:spLocks noGrp="1"/>
          </p:cNvSpPr>
          <p:nvPr>
            <p:ph type="sldNum" sz="quarter" idx="12"/>
          </p:nvPr>
        </p:nvSpPr>
        <p:spPr/>
        <p:txBody>
          <a:bodyPr/>
          <a:lstStyle/>
          <a:p>
            <a:fld id="{E8393D46-03BA-47FC-9B48-6F1ADCBAA21F}" type="slidenum">
              <a:rPr lang="en-US" smtClean="0"/>
              <a:pPr/>
              <a:t>47</a:t>
            </a:fld>
            <a:endParaRPr lang="en-US"/>
          </a:p>
        </p:txBody>
      </p:sp>
    </p:spTree>
    <p:extLst>
      <p:ext uri="{BB962C8B-B14F-4D97-AF65-F5344CB8AC3E}">
        <p14:creationId xmlns:p14="http://schemas.microsoft.com/office/powerpoint/2010/main" val="27645952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Grape Growing &amp; Wine Making</a:t>
            </a:r>
          </a:p>
        </p:txBody>
      </p:sp>
      <p:sp>
        <p:nvSpPr>
          <p:cNvPr id="5" name="Rectangle 3"/>
          <p:cNvSpPr>
            <a:spLocks noGrp="1" noChangeArrowheads="1"/>
          </p:cNvSpPr>
          <p:nvPr>
            <p:ph type="dt" idx="1"/>
          </p:nvPr>
        </p:nvSpPr>
        <p:spPr>
          <a:ln/>
        </p:spPr>
        <p:txBody>
          <a:bodyPr/>
          <a:lstStyle/>
          <a:p>
            <a:fld id="{A11D0FF7-4BF1-4AB1-AC5A-28EEE282CB4F}" type="datetime1">
              <a:rPr lang="en-US"/>
              <a:pPr/>
              <a:t>12/20/2015</a:t>
            </a:fld>
            <a:endParaRPr lang="en-US"/>
          </a:p>
        </p:txBody>
      </p:sp>
      <p:sp>
        <p:nvSpPr>
          <p:cNvPr id="6" name="Rectangle 7"/>
          <p:cNvSpPr>
            <a:spLocks noGrp="1" noChangeArrowheads="1"/>
          </p:cNvSpPr>
          <p:nvPr>
            <p:ph type="sldNum" sz="quarter" idx="5"/>
          </p:nvPr>
        </p:nvSpPr>
        <p:spPr>
          <a:ln/>
        </p:spPr>
        <p:txBody>
          <a:bodyPr/>
          <a:lstStyle/>
          <a:p>
            <a:fld id="{F907FB46-588F-46A9-BF1F-1EE0502BC68B}" type="slidenum">
              <a:rPr lang="en-US"/>
              <a:pPr/>
              <a:t>48</a:t>
            </a:fld>
            <a:endParaRPr lang="en-US"/>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p:txBody>
          <a:bodyPr/>
          <a:lstStyle/>
          <a:p>
            <a:r>
              <a:rPr lang="en-US" sz="1000" dirty="0"/>
              <a:t>White wines can be fermented in a stainless steel tank or in oak barrels.  Red wines are </a:t>
            </a:r>
          </a:p>
          <a:p>
            <a:r>
              <a:rPr lang="en-US" sz="1000" dirty="0"/>
              <a:t>almost always fermented in stainless steel tanks then aged in oak barrels.  Lets have a </a:t>
            </a:r>
          </a:p>
          <a:p>
            <a:r>
              <a:rPr lang="en-US" sz="1000" dirty="0"/>
              <a:t>closer look. </a:t>
            </a:r>
          </a:p>
        </p:txBody>
      </p:sp>
    </p:spTree>
    <p:extLst>
      <p:ext uri="{BB962C8B-B14F-4D97-AF65-F5344CB8AC3E}">
        <p14:creationId xmlns:p14="http://schemas.microsoft.com/office/powerpoint/2010/main" val="35822512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Grape Growing &amp; Wine Making</a:t>
            </a:r>
          </a:p>
        </p:txBody>
      </p:sp>
      <p:sp>
        <p:nvSpPr>
          <p:cNvPr id="5" name="Rectangle 3"/>
          <p:cNvSpPr>
            <a:spLocks noGrp="1" noChangeArrowheads="1"/>
          </p:cNvSpPr>
          <p:nvPr>
            <p:ph type="dt" idx="1"/>
          </p:nvPr>
        </p:nvSpPr>
        <p:spPr>
          <a:ln/>
        </p:spPr>
        <p:txBody>
          <a:bodyPr/>
          <a:lstStyle/>
          <a:p>
            <a:fld id="{7C0B53AE-B906-4373-BF14-E6F7D6519BB1}" type="datetime1">
              <a:rPr lang="en-US"/>
              <a:pPr/>
              <a:t>12/20/2015</a:t>
            </a:fld>
            <a:endParaRPr lang="en-US"/>
          </a:p>
        </p:txBody>
      </p:sp>
      <p:sp>
        <p:nvSpPr>
          <p:cNvPr id="6" name="Rectangle 7"/>
          <p:cNvSpPr>
            <a:spLocks noGrp="1" noChangeArrowheads="1"/>
          </p:cNvSpPr>
          <p:nvPr>
            <p:ph type="sldNum" sz="quarter" idx="5"/>
          </p:nvPr>
        </p:nvSpPr>
        <p:spPr>
          <a:ln/>
        </p:spPr>
        <p:txBody>
          <a:bodyPr/>
          <a:lstStyle/>
          <a:p>
            <a:fld id="{734BE956-B1D9-473B-9E4C-89F58369A9E6}" type="slidenum">
              <a:rPr lang="en-US"/>
              <a:pPr/>
              <a:t>49</a:t>
            </a:fld>
            <a:endParaRPr lang="en-US"/>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p:txBody>
          <a:bodyPr/>
          <a:lstStyle/>
          <a:p>
            <a:r>
              <a:rPr lang="en-US" b="1" dirty="0"/>
              <a:t>GOAL OF TANK FERMENTATION OF WHITE GRAPES :</a:t>
            </a:r>
          </a:p>
          <a:p>
            <a:r>
              <a:rPr lang="en-US" b="1" dirty="0"/>
              <a:t>Preserve of natural aromas and prevent oxidation!   </a:t>
            </a:r>
          </a:p>
          <a:p>
            <a:r>
              <a:rPr lang="en-US" b="1" dirty="0"/>
              <a:t>Achieved thru cool fermentations and making sure </a:t>
            </a:r>
          </a:p>
          <a:p>
            <a:r>
              <a:rPr lang="en-US" b="1" dirty="0"/>
              <a:t>that processes are accompanied by treatments</a:t>
            </a:r>
          </a:p>
          <a:p>
            <a:r>
              <a:rPr lang="en-US" b="1" dirty="0"/>
              <a:t>that prevent oxygen from contacting juice</a:t>
            </a:r>
          </a:p>
          <a:p>
            <a:r>
              <a:rPr lang="en-US" b="1" dirty="0"/>
              <a:t>EG:  nitrogen and CO2 -  blanketing, pipe and tank sparging, </a:t>
            </a:r>
          </a:p>
          <a:p>
            <a:r>
              <a:rPr lang="en-US" b="1" dirty="0"/>
              <a:t>antioxidant uses</a:t>
            </a:r>
          </a:p>
          <a:p>
            <a:r>
              <a:rPr lang="en-US" b="1" dirty="0"/>
              <a:t>(Red wines have polyphenols to protect them as they are </a:t>
            </a:r>
          </a:p>
          <a:p>
            <a:r>
              <a:rPr lang="en-US" b="1" dirty="0"/>
              <a:t>natural anti oxidants) </a:t>
            </a:r>
          </a:p>
          <a:p>
            <a:endParaRPr lang="en-US" dirty="0"/>
          </a:p>
        </p:txBody>
      </p:sp>
    </p:spTree>
    <p:extLst>
      <p:ext uri="{BB962C8B-B14F-4D97-AF65-F5344CB8AC3E}">
        <p14:creationId xmlns:p14="http://schemas.microsoft.com/office/powerpoint/2010/main" val="4195623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Grape Growing &amp; Wine Making</a:t>
            </a:r>
          </a:p>
        </p:txBody>
      </p:sp>
      <p:sp>
        <p:nvSpPr>
          <p:cNvPr id="5" name="Rectangle 3"/>
          <p:cNvSpPr>
            <a:spLocks noGrp="1" noChangeArrowheads="1"/>
          </p:cNvSpPr>
          <p:nvPr>
            <p:ph type="dt" idx="1"/>
          </p:nvPr>
        </p:nvSpPr>
        <p:spPr>
          <a:ln/>
        </p:spPr>
        <p:txBody>
          <a:bodyPr/>
          <a:lstStyle/>
          <a:p>
            <a:fld id="{55FFA2DF-5AF6-4331-B7D3-5BE53F870418}" type="datetime1">
              <a:rPr lang="en-US"/>
              <a:pPr/>
              <a:t>12/20/2015</a:t>
            </a:fld>
            <a:endParaRPr lang="en-US"/>
          </a:p>
        </p:txBody>
      </p:sp>
      <p:sp>
        <p:nvSpPr>
          <p:cNvPr id="6" name="Rectangle 7"/>
          <p:cNvSpPr>
            <a:spLocks noGrp="1" noChangeArrowheads="1"/>
          </p:cNvSpPr>
          <p:nvPr>
            <p:ph type="sldNum" sz="quarter" idx="5"/>
          </p:nvPr>
        </p:nvSpPr>
        <p:spPr>
          <a:ln/>
        </p:spPr>
        <p:txBody>
          <a:bodyPr/>
          <a:lstStyle/>
          <a:p>
            <a:fld id="{AE667693-BEEE-487D-8202-F1F24D08F0EA}" type="slidenum">
              <a:rPr lang="en-US"/>
              <a:pPr/>
              <a:t>5</a:t>
            </a:fld>
            <a:endParaRPr lang="en-US"/>
          </a:p>
        </p:txBody>
      </p:sp>
      <p:sp>
        <p:nvSpPr>
          <p:cNvPr id="410626" name="Rectangle 2"/>
          <p:cNvSpPr>
            <a:spLocks noGrp="1" noRot="1" noChangeAspect="1" noChangeArrowheads="1" noTextEdit="1"/>
          </p:cNvSpPr>
          <p:nvPr>
            <p:ph type="sldImg"/>
          </p:nvPr>
        </p:nvSpPr>
        <p:spPr>
          <a:ln/>
        </p:spPr>
      </p:sp>
      <p:sp>
        <p:nvSpPr>
          <p:cNvPr id="410627" name="Rectangle 3"/>
          <p:cNvSpPr>
            <a:spLocks noGrp="1" noChangeArrowheads="1"/>
          </p:cNvSpPr>
          <p:nvPr>
            <p:ph type="body" idx="1"/>
          </p:nvPr>
        </p:nvSpPr>
        <p:spPr/>
        <p:txBody>
          <a:bodyPr/>
          <a:lstStyle/>
          <a:p>
            <a:r>
              <a:rPr lang="en-US" dirty="0"/>
              <a:t>Rocks, gravel, sand, provide great drainage…not clay!  In France</a:t>
            </a:r>
          </a:p>
          <a:p>
            <a:r>
              <a:rPr lang="en-US" dirty="0"/>
              <a:t>They are so serious about soil that they collect samples and put them on</a:t>
            </a:r>
          </a:p>
          <a:p>
            <a:r>
              <a:rPr lang="en-US" dirty="0"/>
              <a:t>Display in their tasting rooms! </a:t>
            </a:r>
          </a:p>
        </p:txBody>
      </p:sp>
    </p:spTree>
    <p:extLst>
      <p:ext uri="{BB962C8B-B14F-4D97-AF65-F5344CB8AC3E}">
        <p14:creationId xmlns:p14="http://schemas.microsoft.com/office/powerpoint/2010/main" val="26172770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Grape Growing &amp; Wine Making</a:t>
            </a:r>
            <a:endParaRPr lang="en-US"/>
          </a:p>
        </p:txBody>
      </p:sp>
      <p:sp>
        <p:nvSpPr>
          <p:cNvPr id="5" name="Date Placeholder 4"/>
          <p:cNvSpPr>
            <a:spLocks noGrp="1"/>
          </p:cNvSpPr>
          <p:nvPr>
            <p:ph type="dt" idx="11"/>
          </p:nvPr>
        </p:nvSpPr>
        <p:spPr/>
        <p:txBody>
          <a:bodyPr/>
          <a:lstStyle/>
          <a:p>
            <a:fld id="{25D9FDEF-9465-47E5-BA5D-DB000AB0683E}" type="datetime1">
              <a:rPr lang="en-US" smtClean="0"/>
              <a:pPr/>
              <a:t>12/20/2015</a:t>
            </a:fld>
            <a:endParaRPr lang="en-US"/>
          </a:p>
        </p:txBody>
      </p:sp>
      <p:sp>
        <p:nvSpPr>
          <p:cNvPr id="6" name="Slide Number Placeholder 5"/>
          <p:cNvSpPr>
            <a:spLocks noGrp="1"/>
          </p:cNvSpPr>
          <p:nvPr>
            <p:ph type="sldNum" sz="quarter" idx="12"/>
          </p:nvPr>
        </p:nvSpPr>
        <p:spPr/>
        <p:txBody>
          <a:bodyPr/>
          <a:lstStyle/>
          <a:p>
            <a:fld id="{E8393D46-03BA-47FC-9B48-6F1ADCBAA21F}" type="slidenum">
              <a:rPr lang="en-US" smtClean="0"/>
              <a:pPr/>
              <a:t>50</a:t>
            </a:fld>
            <a:endParaRPr lang="en-US"/>
          </a:p>
        </p:txBody>
      </p:sp>
    </p:spTree>
    <p:extLst>
      <p:ext uri="{BB962C8B-B14F-4D97-AF65-F5344CB8AC3E}">
        <p14:creationId xmlns:p14="http://schemas.microsoft.com/office/powerpoint/2010/main" val="34450371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Grape Growing &amp; Wine Making</a:t>
            </a:r>
          </a:p>
        </p:txBody>
      </p:sp>
      <p:sp>
        <p:nvSpPr>
          <p:cNvPr id="5" name="Rectangle 3"/>
          <p:cNvSpPr>
            <a:spLocks noGrp="1" noChangeArrowheads="1"/>
          </p:cNvSpPr>
          <p:nvPr>
            <p:ph type="dt" idx="1"/>
          </p:nvPr>
        </p:nvSpPr>
        <p:spPr>
          <a:ln/>
        </p:spPr>
        <p:txBody>
          <a:bodyPr/>
          <a:lstStyle/>
          <a:p>
            <a:fld id="{1D35ED60-7E54-4BF0-A6A8-09D42B4E6A76}" type="datetime1">
              <a:rPr lang="en-US"/>
              <a:pPr/>
              <a:t>12/20/2015</a:t>
            </a:fld>
            <a:endParaRPr lang="en-US"/>
          </a:p>
        </p:txBody>
      </p:sp>
      <p:sp>
        <p:nvSpPr>
          <p:cNvPr id="6" name="Rectangle 7"/>
          <p:cNvSpPr>
            <a:spLocks noGrp="1" noChangeArrowheads="1"/>
          </p:cNvSpPr>
          <p:nvPr>
            <p:ph type="sldNum" sz="quarter" idx="5"/>
          </p:nvPr>
        </p:nvSpPr>
        <p:spPr>
          <a:ln/>
        </p:spPr>
        <p:txBody>
          <a:bodyPr/>
          <a:lstStyle/>
          <a:p>
            <a:fld id="{AFD7599C-AB53-450C-9738-629698B8F66F}" type="slidenum">
              <a:rPr lang="en-US"/>
              <a:pPr/>
              <a:t>51</a:t>
            </a:fld>
            <a:endParaRPr lang="en-US"/>
          </a:p>
        </p:txBody>
      </p:sp>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p:txBody>
          <a:bodyPr/>
          <a:lstStyle/>
          <a:p>
            <a:pPr lvl="2"/>
            <a:r>
              <a:rPr lang="en-US" dirty="0"/>
              <a:t>1. Stainless </a:t>
            </a:r>
            <a:r>
              <a:rPr lang="en-US" dirty="0" smtClean="0"/>
              <a:t>Steel Fermentation </a:t>
            </a:r>
            <a:r>
              <a:rPr lang="en-US" dirty="0"/>
              <a:t>takes place in tanks with cooling jacket</a:t>
            </a:r>
          </a:p>
          <a:p>
            <a:pPr lvl="2"/>
            <a:r>
              <a:rPr lang="en-US" dirty="0"/>
              <a:t> which control temp. Starting temp is 50-55 to slow</a:t>
            </a:r>
          </a:p>
          <a:p>
            <a:pPr lvl="2"/>
            <a:r>
              <a:rPr lang="en-US" dirty="0"/>
              <a:t>down the speed at which fermentation occurs and </a:t>
            </a:r>
          </a:p>
          <a:p>
            <a:pPr lvl="2"/>
            <a:r>
              <a:rPr lang="en-US" dirty="0"/>
              <a:t>dropping to 28-29 to arrest the process. Longer and </a:t>
            </a:r>
          </a:p>
          <a:p>
            <a:pPr lvl="2"/>
            <a:r>
              <a:rPr lang="en-US" dirty="0"/>
              <a:t>cooler fermentation more aroma and fresher, fruitier taste. </a:t>
            </a:r>
          </a:p>
          <a:p>
            <a:pPr lvl="2"/>
            <a:r>
              <a:rPr lang="en-US" dirty="0"/>
              <a:t>Stainless is used for the </a:t>
            </a:r>
          </a:p>
          <a:p>
            <a:pPr lvl="2"/>
            <a:r>
              <a:rPr lang="en-US" dirty="0"/>
              <a:t>“fresh &amp; fruity” wines - JR, </a:t>
            </a:r>
            <a:r>
              <a:rPr lang="en-US" dirty="0" err="1"/>
              <a:t>Gewurtz</a:t>
            </a:r>
            <a:r>
              <a:rPr lang="en-US" dirty="0"/>
              <a:t>, Muscat</a:t>
            </a:r>
          </a:p>
          <a:p>
            <a:endParaRPr lang="en-US" dirty="0"/>
          </a:p>
        </p:txBody>
      </p:sp>
    </p:spTree>
    <p:extLst>
      <p:ext uri="{BB962C8B-B14F-4D97-AF65-F5344CB8AC3E}">
        <p14:creationId xmlns:p14="http://schemas.microsoft.com/office/powerpoint/2010/main" val="15567221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Grape Growing &amp; Wine Making</a:t>
            </a:r>
            <a:endParaRPr lang="en-US"/>
          </a:p>
        </p:txBody>
      </p:sp>
      <p:sp>
        <p:nvSpPr>
          <p:cNvPr id="5" name="Date Placeholder 4"/>
          <p:cNvSpPr>
            <a:spLocks noGrp="1"/>
          </p:cNvSpPr>
          <p:nvPr>
            <p:ph type="dt" idx="11"/>
          </p:nvPr>
        </p:nvSpPr>
        <p:spPr/>
        <p:txBody>
          <a:bodyPr/>
          <a:lstStyle/>
          <a:p>
            <a:fld id="{25D9FDEF-9465-47E5-BA5D-DB000AB0683E}" type="datetime1">
              <a:rPr lang="en-US" smtClean="0"/>
              <a:pPr/>
              <a:t>12/20/2015</a:t>
            </a:fld>
            <a:endParaRPr lang="en-US"/>
          </a:p>
        </p:txBody>
      </p:sp>
      <p:sp>
        <p:nvSpPr>
          <p:cNvPr id="6" name="Slide Number Placeholder 5"/>
          <p:cNvSpPr>
            <a:spLocks noGrp="1"/>
          </p:cNvSpPr>
          <p:nvPr>
            <p:ph type="sldNum" sz="quarter" idx="12"/>
          </p:nvPr>
        </p:nvSpPr>
        <p:spPr/>
        <p:txBody>
          <a:bodyPr/>
          <a:lstStyle/>
          <a:p>
            <a:fld id="{E8393D46-03BA-47FC-9B48-6F1ADCBAA21F}" type="slidenum">
              <a:rPr lang="en-US" smtClean="0"/>
              <a:pPr/>
              <a:t>52</a:t>
            </a:fld>
            <a:endParaRPr lang="en-US"/>
          </a:p>
        </p:txBody>
      </p:sp>
    </p:spTree>
    <p:extLst>
      <p:ext uri="{BB962C8B-B14F-4D97-AF65-F5344CB8AC3E}">
        <p14:creationId xmlns:p14="http://schemas.microsoft.com/office/powerpoint/2010/main" val="39390082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Grape Growing &amp; Wine Making</a:t>
            </a:r>
          </a:p>
        </p:txBody>
      </p:sp>
      <p:sp>
        <p:nvSpPr>
          <p:cNvPr id="5" name="Rectangle 3"/>
          <p:cNvSpPr>
            <a:spLocks noGrp="1" noChangeArrowheads="1"/>
          </p:cNvSpPr>
          <p:nvPr>
            <p:ph type="dt" idx="1"/>
          </p:nvPr>
        </p:nvSpPr>
        <p:spPr>
          <a:ln/>
        </p:spPr>
        <p:txBody>
          <a:bodyPr/>
          <a:lstStyle/>
          <a:p>
            <a:fld id="{080B3FA1-2E57-4288-8EFA-564D62EC5834}" type="datetime1">
              <a:rPr lang="en-US"/>
              <a:pPr/>
              <a:t>12/20/2015</a:t>
            </a:fld>
            <a:endParaRPr lang="en-US"/>
          </a:p>
        </p:txBody>
      </p:sp>
      <p:sp>
        <p:nvSpPr>
          <p:cNvPr id="6" name="Rectangle 7"/>
          <p:cNvSpPr>
            <a:spLocks noGrp="1" noChangeArrowheads="1"/>
          </p:cNvSpPr>
          <p:nvPr>
            <p:ph type="sldNum" sz="quarter" idx="5"/>
          </p:nvPr>
        </p:nvSpPr>
        <p:spPr>
          <a:ln/>
        </p:spPr>
        <p:txBody>
          <a:bodyPr/>
          <a:lstStyle/>
          <a:p>
            <a:fld id="{CF58DFA3-4E03-41E8-B6D3-6264E7FB0066}" type="slidenum">
              <a:rPr lang="en-US"/>
              <a:pPr/>
              <a:t>53</a:t>
            </a:fld>
            <a:endParaRPr lang="en-US"/>
          </a:p>
        </p:txBody>
      </p:sp>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p:txBody>
          <a:bodyPr/>
          <a:lstStyle/>
          <a:p>
            <a:r>
              <a:rPr lang="en-US"/>
              <a:t>Warm fermentation to extract wonderful toasty and nutty flavors from the</a:t>
            </a:r>
          </a:p>
          <a:p>
            <a:r>
              <a:rPr lang="en-US"/>
              <a:t>Barrel.  Explain ML and diacetyl</a:t>
            </a:r>
          </a:p>
        </p:txBody>
      </p:sp>
    </p:spTree>
    <p:extLst>
      <p:ext uri="{BB962C8B-B14F-4D97-AF65-F5344CB8AC3E}">
        <p14:creationId xmlns:p14="http://schemas.microsoft.com/office/powerpoint/2010/main" val="2933044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Grape Growing &amp; Wine Making</a:t>
            </a:r>
          </a:p>
        </p:txBody>
      </p:sp>
      <p:sp>
        <p:nvSpPr>
          <p:cNvPr id="5" name="Rectangle 3"/>
          <p:cNvSpPr>
            <a:spLocks noGrp="1" noChangeArrowheads="1"/>
          </p:cNvSpPr>
          <p:nvPr>
            <p:ph type="dt" idx="1"/>
          </p:nvPr>
        </p:nvSpPr>
        <p:spPr>
          <a:ln/>
        </p:spPr>
        <p:txBody>
          <a:bodyPr/>
          <a:lstStyle/>
          <a:p>
            <a:fld id="{080B3FA1-2E57-4288-8EFA-564D62EC5834}" type="datetime1">
              <a:rPr lang="en-US"/>
              <a:pPr/>
              <a:t>12/20/2015</a:t>
            </a:fld>
            <a:endParaRPr lang="en-US"/>
          </a:p>
        </p:txBody>
      </p:sp>
      <p:sp>
        <p:nvSpPr>
          <p:cNvPr id="6" name="Rectangle 7"/>
          <p:cNvSpPr>
            <a:spLocks noGrp="1" noChangeArrowheads="1"/>
          </p:cNvSpPr>
          <p:nvPr>
            <p:ph type="sldNum" sz="quarter" idx="5"/>
          </p:nvPr>
        </p:nvSpPr>
        <p:spPr>
          <a:ln/>
        </p:spPr>
        <p:txBody>
          <a:bodyPr/>
          <a:lstStyle/>
          <a:p>
            <a:fld id="{CF58DFA3-4E03-41E8-B6D3-6264E7FB0066}" type="slidenum">
              <a:rPr lang="en-US"/>
              <a:pPr/>
              <a:t>54</a:t>
            </a:fld>
            <a:endParaRPr lang="en-US"/>
          </a:p>
        </p:txBody>
      </p:sp>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p:txBody>
          <a:bodyPr/>
          <a:lstStyle/>
          <a:p>
            <a:r>
              <a:rPr lang="en-US" dirty="0"/>
              <a:t>Warm fermentation to extract wonderful toasty and nutty flavors from the</a:t>
            </a:r>
          </a:p>
          <a:p>
            <a:r>
              <a:rPr lang="en-US" dirty="0"/>
              <a:t>Barrel.  Explain ML and </a:t>
            </a:r>
            <a:r>
              <a:rPr lang="en-US" dirty="0" err="1"/>
              <a:t>diacetyl</a:t>
            </a:r>
            <a:endParaRPr lang="en-US" dirty="0"/>
          </a:p>
        </p:txBody>
      </p:sp>
    </p:spTree>
    <p:extLst>
      <p:ext uri="{BB962C8B-B14F-4D97-AF65-F5344CB8AC3E}">
        <p14:creationId xmlns:p14="http://schemas.microsoft.com/office/powerpoint/2010/main" val="28883906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Grape Growing &amp; Wine Making</a:t>
            </a:r>
            <a:endParaRPr lang="en-US"/>
          </a:p>
        </p:txBody>
      </p:sp>
      <p:sp>
        <p:nvSpPr>
          <p:cNvPr id="5" name="Date Placeholder 4"/>
          <p:cNvSpPr>
            <a:spLocks noGrp="1"/>
          </p:cNvSpPr>
          <p:nvPr>
            <p:ph type="dt" idx="11"/>
          </p:nvPr>
        </p:nvSpPr>
        <p:spPr/>
        <p:txBody>
          <a:bodyPr/>
          <a:lstStyle/>
          <a:p>
            <a:fld id="{25D9FDEF-9465-47E5-BA5D-DB000AB0683E}" type="datetime1">
              <a:rPr lang="en-US" smtClean="0"/>
              <a:pPr/>
              <a:t>12/20/2015</a:t>
            </a:fld>
            <a:endParaRPr lang="en-US"/>
          </a:p>
        </p:txBody>
      </p:sp>
      <p:sp>
        <p:nvSpPr>
          <p:cNvPr id="6" name="Slide Number Placeholder 5"/>
          <p:cNvSpPr>
            <a:spLocks noGrp="1"/>
          </p:cNvSpPr>
          <p:nvPr>
            <p:ph type="sldNum" sz="quarter" idx="12"/>
          </p:nvPr>
        </p:nvSpPr>
        <p:spPr/>
        <p:txBody>
          <a:bodyPr/>
          <a:lstStyle/>
          <a:p>
            <a:fld id="{E8393D46-03BA-47FC-9B48-6F1ADCBAA21F}" type="slidenum">
              <a:rPr lang="en-US" smtClean="0"/>
              <a:pPr/>
              <a:t>55</a:t>
            </a:fld>
            <a:endParaRPr lang="en-US"/>
          </a:p>
        </p:txBody>
      </p:sp>
    </p:spTree>
    <p:extLst>
      <p:ext uri="{BB962C8B-B14F-4D97-AF65-F5344CB8AC3E}">
        <p14:creationId xmlns:p14="http://schemas.microsoft.com/office/powerpoint/2010/main" val="37802398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Grape Growing &amp; Wine Making</a:t>
            </a:r>
          </a:p>
        </p:txBody>
      </p:sp>
      <p:sp>
        <p:nvSpPr>
          <p:cNvPr id="5" name="Rectangle 3"/>
          <p:cNvSpPr>
            <a:spLocks noGrp="1" noChangeArrowheads="1"/>
          </p:cNvSpPr>
          <p:nvPr>
            <p:ph type="dt" idx="1"/>
          </p:nvPr>
        </p:nvSpPr>
        <p:spPr>
          <a:ln/>
        </p:spPr>
        <p:txBody>
          <a:bodyPr/>
          <a:lstStyle/>
          <a:p>
            <a:fld id="{57293532-E7C8-4619-B4EB-45EB2C7413A6}" type="datetime1">
              <a:rPr lang="en-US"/>
              <a:pPr/>
              <a:t>12/20/2015</a:t>
            </a:fld>
            <a:endParaRPr lang="en-US"/>
          </a:p>
        </p:txBody>
      </p:sp>
      <p:sp>
        <p:nvSpPr>
          <p:cNvPr id="6" name="Rectangle 7"/>
          <p:cNvSpPr>
            <a:spLocks noGrp="1" noChangeArrowheads="1"/>
          </p:cNvSpPr>
          <p:nvPr>
            <p:ph type="sldNum" sz="quarter" idx="5"/>
          </p:nvPr>
        </p:nvSpPr>
        <p:spPr>
          <a:ln/>
        </p:spPr>
        <p:txBody>
          <a:bodyPr/>
          <a:lstStyle/>
          <a:p>
            <a:fld id="{48750B50-35BD-4A60-941C-ECE9E550FEFF}" type="slidenum">
              <a:rPr lang="en-US"/>
              <a:pPr/>
              <a:t>56</a:t>
            </a:fld>
            <a:endParaRPr lang="en-US"/>
          </a:p>
        </p:txBody>
      </p:sp>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p:txBody>
          <a:bodyPr/>
          <a:lstStyle/>
          <a:p>
            <a:r>
              <a:rPr lang="en-US"/>
              <a:t>On Thursday we will explore these classic varieties further.  These </a:t>
            </a:r>
          </a:p>
          <a:p>
            <a:r>
              <a:rPr lang="en-US"/>
              <a:t>varieties are almost always tank fermented.</a:t>
            </a:r>
          </a:p>
        </p:txBody>
      </p:sp>
    </p:spTree>
    <p:extLst>
      <p:ext uri="{BB962C8B-B14F-4D97-AF65-F5344CB8AC3E}">
        <p14:creationId xmlns:p14="http://schemas.microsoft.com/office/powerpoint/2010/main" val="1885994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Grape Growing &amp; Wine Making</a:t>
            </a:r>
          </a:p>
        </p:txBody>
      </p:sp>
      <p:sp>
        <p:nvSpPr>
          <p:cNvPr id="5" name="Rectangle 3"/>
          <p:cNvSpPr>
            <a:spLocks noGrp="1" noChangeArrowheads="1"/>
          </p:cNvSpPr>
          <p:nvPr>
            <p:ph type="dt" idx="1"/>
          </p:nvPr>
        </p:nvSpPr>
        <p:spPr>
          <a:ln/>
        </p:spPr>
        <p:txBody>
          <a:bodyPr/>
          <a:lstStyle/>
          <a:p>
            <a:fld id="{4158AEBB-0ADA-45F8-846B-F994CE39979B}" type="datetime1">
              <a:rPr lang="en-US"/>
              <a:pPr/>
              <a:t>12/20/2015</a:t>
            </a:fld>
            <a:endParaRPr lang="en-US"/>
          </a:p>
        </p:txBody>
      </p:sp>
      <p:sp>
        <p:nvSpPr>
          <p:cNvPr id="6" name="Rectangle 7"/>
          <p:cNvSpPr>
            <a:spLocks noGrp="1" noChangeArrowheads="1"/>
          </p:cNvSpPr>
          <p:nvPr>
            <p:ph type="sldNum" sz="quarter" idx="5"/>
          </p:nvPr>
        </p:nvSpPr>
        <p:spPr>
          <a:ln/>
        </p:spPr>
        <p:txBody>
          <a:bodyPr/>
          <a:lstStyle/>
          <a:p>
            <a:fld id="{9CF71629-B0A7-4641-8762-5F14B4EC6643}" type="slidenum">
              <a:rPr lang="en-US"/>
              <a:pPr/>
              <a:t>57</a:t>
            </a:fld>
            <a:endParaRPr lang="en-US"/>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p:txBody>
          <a:bodyPr/>
          <a:lstStyle/>
          <a:p>
            <a:r>
              <a:rPr lang="en-US"/>
              <a:t>explain</a:t>
            </a:r>
          </a:p>
        </p:txBody>
      </p:sp>
    </p:spTree>
    <p:extLst>
      <p:ext uri="{BB962C8B-B14F-4D97-AF65-F5344CB8AC3E}">
        <p14:creationId xmlns:p14="http://schemas.microsoft.com/office/powerpoint/2010/main" val="26175474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Grape Growing &amp; Wine Making</a:t>
            </a:r>
          </a:p>
        </p:txBody>
      </p:sp>
      <p:sp>
        <p:nvSpPr>
          <p:cNvPr id="5" name="Rectangle 3"/>
          <p:cNvSpPr>
            <a:spLocks noGrp="1" noChangeArrowheads="1"/>
          </p:cNvSpPr>
          <p:nvPr>
            <p:ph type="dt" idx="1"/>
          </p:nvPr>
        </p:nvSpPr>
        <p:spPr>
          <a:ln/>
        </p:spPr>
        <p:txBody>
          <a:bodyPr/>
          <a:lstStyle/>
          <a:p>
            <a:fld id="{40640830-FBDA-4079-BDD1-E9E603BDC874}" type="datetime1">
              <a:rPr lang="en-US"/>
              <a:pPr/>
              <a:t>12/20/2015</a:t>
            </a:fld>
            <a:endParaRPr lang="en-US"/>
          </a:p>
        </p:txBody>
      </p:sp>
      <p:sp>
        <p:nvSpPr>
          <p:cNvPr id="6" name="Rectangle 7"/>
          <p:cNvSpPr>
            <a:spLocks noGrp="1" noChangeArrowheads="1"/>
          </p:cNvSpPr>
          <p:nvPr>
            <p:ph type="sldNum" sz="quarter" idx="5"/>
          </p:nvPr>
        </p:nvSpPr>
        <p:spPr>
          <a:ln/>
        </p:spPr>
        <p:txBody>
          <a:bodyPr/>
          <a:lstStyle/>
          <a:p>
            <a:fld id="{6EF45328-C2C8-4711-8E15-A96E342CF1BA}" type="slidenum">
              <a:rPr lang="en-US"/>
              <a:pPr/>
              <a:t>58</a:t>
            </a:fld>
            <a:endParaRPr lang="en-US"/>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p:txBody>
          <a:bodyPr/>
          <a:lstStyle/>
          <a:p>
            <a:r>
              <a:rPr lang="en-US" dirty="0"/>
              <a:t>During fermentation, the grape skins rise to the top of the tank because </a:t>
            </a:r>
          </a:p>
          <a:p>
            <a:r>
              <a:rPr lang="en-US" dirty="0"/>
              <a:t>of the gas being produced.   It is important that the skins remain in </a:t>
            </a:r>
          </a:p>
          <a:p>
            <a:r>
              <a:rPr lang="en-US" dirty="0"/>
              <a:t>contact with the juice so that we continue to extract color and flavor from </a:t>
            </a:r>
          </a:p>
          <a:p>
            <a:r>
              <a:rPr lang="en-US" dirty="0"/>
              <a:t>them.   So, we much </a:t>
            </a:r>
            <a:r>
              <a:rPr lang="en-US" dirty="0" smtClean="0"/>
              <a:t>pump over </a:t>
            </a:r>
            <a:r>
              <a:rPr lang="en-US" dirty="0"/>
              <a:t>or punch down 2 times each day </a:t>
            </a:r>
          </a:p>
          <a:p>
            <a:r>
              <a:rPr lang="en-US" dirty="0"/>
              <a:t>during fermentation. </a:t>
            </a:r>
          </a:p>
          <a:p>
            <a:endParaRPr lang="en-US" dirty="0"/>
          </a:p>
          <a:p>
            <a:r>
              <a:rPr lang="en-US" dirty="0"/>
              <a:t>Above is an example of pump over --explain</a:t>
            </a:r>
          </a:p>
        </p:txBody>
      </p:sp>
    </p:spTree>
    <p:extLst>
      <p:ext uri="{BB962C8B-B14F-4D97-AF65-F5344CB8AC3E}">
        <p14:creationId xmlns:p14="http://schemas.microsoft.com/office/powerpoint/2010/main" val="3565195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Grape Growing &amp; Wine Making</a:t>
            </a:r>
          </a:p>
        </p:txBody>
      </p:sp>
      <p:sp>
        <p:nvSpPr>
          <p:cNvPr id="5" name="Rectangle 3"/>
          <p:cNvSpPr>
            <a:spLocks noGrp="1" noChangeArrowheads="1"/>
          </p:cNvSpPr>
          <p:nvPr>
            <p:ph type="dt" idx="1"/>
          </p:nvPr>
        </p:nvSpPr>
        <p:spPr>
          <a:ln/>
        </p:spPr>
        <p:txBody>
          <a:bodyPr/>
          <a:lstStyle/>
          <a:p>
            <a:fld id="{20B42637-0F8B-486D-B264-2172C76B6B9C}" type="datetime1">
              <a:rPr lang="en-US"/>
              <a:pPr/>
              <a:t>12/20/2015</a:t>
            </a:fld>
            <a:endParaRPr lang="en-US"/>
          </a:p>
        </p:txBody>
      </p:sp>
      <p:sp>
        <p:nvSpPr>
          <p:cNvPr id="6" name="Rectangle 7"/>
          <p:cNvSpPr>
            <a:spLocks noGrp="1" noChangeArrowheads="1"/>
          </p:cNvSpPr>
          <p:nvPr>
            <p:ph type="sldNum" sz="quarter" idx="5"/>
          </p:nvPr>
        </p:nvSpPr>
        <p:spPr>
          <a:ln/>
        </p:spPr>
        <p:txBody>
          <a:bodyPr/>
          <a:lstStyle/>
          <a:p>
            <a:fld id="{8B178696-11E3-4832-99F4-EE8803B4EFD0}" type="slidenum">
              <a:rPr lang="en-US"/>
              <a:pPr/>
              <a:t>59</a:t>
            </a:fld>
            <a:endParaRPr lang="en-US"/>
          </a:p>
        </p:txBody>
      </p:sp>
      <p:sp>
        <p:nvSpPr>
          <p:cNvPr id="421890" name="Rectangle 2"/>
          <p:cNvSpPr>
            <a:spLocks noGrp="1" noRot="1" noChangeAspect="1" noChangeArrowheads="1" noTextEdit="1"/>
          </p:cNvSpPr>
          <p:nvPr>
            <p:ph type="sldImg"/>
          </p:nvPr>
        </p:nvSpPr>
        <p:spPr>
          <a:ln/>
        </p:spPr>
      </p:sp>
      <p:sp>
        <p:nvSpPr>
          <p:cNvPr id="421891" name="Rectangle 3"/>
          <p:cNvSpPr>
            <a:spLocks noGrp="1" noChangeArrowheads="1"/>
          </p:cNvSpPr>
          <p:nvPr>
            <p:ph type="body" idx="1"/>
          </p:nvPr>
        </p:nvSpPr>
        <p:spPr/>
        <p:txBody>
          <a:bodyPr/>
          <a:lstStyle/>
          <a:p>
            <a:r>
              <a:rPr lang="en-US"/>
              <a:t>Pneumatic  punch down or hand punch down.</a:t>
            </a:r>
          </a:p>
        </p:txBody>
      </p:sp>
    </p:spTree>
    <p:extLst>
      <p:ext uri="{BB962C8B-B14F-4D97-AF65-F5344CB8AC3E}">
        <p14:creationId xmlns:p14="http://schemas.microsoft.com/office/powerpoint/2010/main" val="2070987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Grape Growing &amp; Wine Making</a:t>
            </a:r>
          </a:p>
        </p:txBody>
      </p:sp>
      <p:sp>
        <p:nvSpPr>
          <p:cNvPr id="5" name="Rectangle 3"/>
          <p:cNvSpPr>
            <a:spLocks noGrp="1" noChangeArrowheads="1"/>
          </p:cNvSpPr>
          <p:nvPr>
            <p:ph type="dt" idx="1"/>
          </p:nvPr>
        </p:nvSpPr>
        <p:spPr>
          <a:ln/>
        </p:spPr>
        <p:txBody>
          <a:bodyPr/>
          <a:lstStyle/>
          <a:p>
            <a:fld id="{F709FE48-ABF2-4441-A214-273E2770D5FC}" type="datetime1">
              <a:rPr lang="en-US"/>
              <a:pPr/>
              <a:t>12/20/2015</a:t>
            </a:fld>
            <a:endParaRPr lang="en-US"/>
          </a:p>
        </p:txBody>
      </p:sp>
      <p:sp>
        <p:nvSpPr>
          <p:cNvPr id="6" name="Rectangle 7"/>
          <p:cNvSpPr>
            <a:spLocks noGrp="1" noChangeArrowheads="1"/>
          </p:cNvSpPr>
          <p:nvPr>
            <p:ph type="sldNum" sz="quarter" idx="5"/>
          </p:nvPr>
        </p:nvSpPr>
        <p:spPr>
          <a:ln/>
        </p:spPr>
        <p:txBody>
          <a:bodyPr/>
          <a:lstStyle/>
          <a:p>
            <a:fld id="{49FF6D42-9F0C-4C83-A97D-FD5626B87797}" type="slidenum">
              <a:rPr lang="en-US"/>
              <a:pPr/>
              <a:t>6</a:t>
            </a:fld>
            <a:endParaRPr lang="en-US"/>
          </a:p>
        </p:txBody>
      </p:sp>
      <p:sp>
        <p:nvSpPr>
          <p:cNvPr id="411650" name="Rectangle 2"/>
          <p:cNvSpPr>
            <a:spLocks noGrp="1" noRot="1" noChangeAspect="1" noChangeArrowheads="1" noTextEdit="1"/>
          </p:cNvSpPr>
          <p:nvPr>
            <p:ph type="sldImg"/>
          </p:nvPr>
        </p:nvSpPr>
        <p:spPr>
          <a:ln/>
        </p:spPr>
      </p:sp>
      <p:sp>
        <p:nvSpPr>
          <p:cNvPr id="4116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808841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Grape Growing &amp; Wine Making</a:t>
            </a:r>
          </a:p>
        </p:txBody>
      </p:sp>
      <p:sp>
        <p:nvSpPr>
          <p:cNvPr id="5" name="Rectangle 3"/>
          <p:cNvSpPr>
            <a:spLocks noGrp="1" noChangeArrowheads="1"/>
          </p:cNvSpPr>
          <p:nvPr>
            <p:ph type="dt" idx="1"/>
          </p:nvPr>
        </p:nvSpPr>
        <p:spPr>
          <a:ln/>
        </p:spPr>
        <p:txBody>
          <a:bodyPr/>
          <a:lstStyle/>
          <a:p>
            <a:fld id="{EDAA1593-E774-4351-9808-62F145C504A9}" type="datetime1">
              <a:rPr lang="en-US"/>
              <a:pPr/>
              <a:t>12/20/2015</a:t>
            </a:fld>
            <a:endParaRPr lang="en-US"/>
          </a:p>
        </p:txBody>
      </p:sp>
      <p:sp>
        <p:nvSpPr>
          <p:cNvPr id="6" name="Rectangle 7"/>
          <p:cNvSpPr>
            <a:spLocks noGrp="1" noChangeArrowheads="1"/>
          </p:cNvSpPr>
          <p:nvPr>
            <p:ph type="sldNum" sz="quarter" idx="5"/>
          </p:nvPr>
        </p:nvSpPr>
        <p:spPr>
          <a:ln/>
        </p:spPr>
        <p:txBody>
          <a:bodyPr/>
          <a:lstStyle/>
          <a:p>
            <a:fld id="{5472F419-761E-4CC0-9E5E-3C7A445EBCC0}" type="slidenum">
              <a:rPr lang="en-US"/>
              <a:pPr/>
              <a:t>60</a:t>
            </a:fld>
            <a:endParaRPr lang="en-US"/>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p:txBody>
          <a:bodyPr/>
          <a:lstStyle/>
          <a:p>
            <a:r>
              <a:rPr lang="en-US" dirty="0"/>
              <a:t>When fermentation of red wine is over, we now need to remove the </a:t>
            </a:r>
          </a:p>
          <a:p>
            <a:r>
              <a:rPr lang="en-US" dirty="0"/>
              <a:t>skins from the wine.  What we do is drain off the wine from skins.  The </a:t>
            </a:r>
          </a:p>
          <a:p>
            <a:r>
              <a:rPr lang="en-US" dirty="0"/>
              <a:t>skins have now settled to the bottom of the tank, so it is pretty easy to</a:t>
            </a:r>
          </a:p>
          <a:p>
            <a:r>
              <a:rPr lang="en-US" dirty="0"/>
              <a:t>just drain the clean wine out of the tank.  Once we have done this, it is </a:t>
            </a:r>
          </a:p>
          <a:p>
            <a:r>
              <a:rPr lang="en-US" dirty="0"/>
              <a:t>now our job to get every last drop of juice out of those skins that remain</a:t>
            </a:r>
          </a:p>
          <a:p>
            <a:r>
              <a:rPr lang="en-US" dirty="0"/>
              <a:t>at the bottom of the tank.  There are a number of ways to do this.  My </a:t>
            </a:r>
          </a:p>
          <a:p>
            <a:r>
              <a:rPr lang="en-US" dirty="0"/>
              <a:t>Husband and I even used a pillow case, but a couple of years ago we </a:t>
            </a:r>
          </a:p>
          <a:p>
            <a:r>
              <a:rPr lang="en-US" dirty="0"/>
              <a:t>Decided we could afford the basket press you see above.  This is one of </a:t>
            </a:r>
          </a:p>
          <a:p>
            <a:r>
              <a:rPr lang="en-US" dirty="0"/>
              <a:t>The oldest forms of extracting every last drop of juice from the skins. </a:t>
            </a:r>
          </a:p>
          <a:p>
            <a:r>
              <a:rPr lang="en-US" dirty="0"/>
              <a:t>Which juice is most tannic?  Free run or press juice?</a:t>
            </a:r>
          </a:p>
        </p:txBody>
      </p:sp>
    </p:spTree>
    <p:extLst>
      <p:ext uri="{BB962C8B-B14F-4D97-AF65-F5344CB8AC3E}">
        <p14:creationId xmlns:p14="http://schemas.microsoft.com/office/powerpoint/2010/main" val="14406878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Grape Growing &amp; Wine Making</a:t>
            </a:r>
          </a:p>
        </p:txBody>
      </p:sp>
      <p:sp>
        <p:nvSpPr>
          <p:cNvPr id="5" name="Rectangle 3"/>
          <p:cNvSpPr>
            <a:spLocks noGrp="1" noChangeArrowheads="1"/>
          </p:cNvSpPr>
          <p:nvPr>
            <p:ph type="dt" idx="1"/>
          </p:nvPr>
        </p:nvSpPr>
        <p:spPr>
          <a:ln/>
        </p:spPr>
        <p:txBody>
          <a:bodyPr/>
          <a:lstStyle/>
          <a:p>
            <a:fld id="{CF45BD13-E9A6-4F2F-A607-99DB6ACB8144}" type="datetime1">
              <a:rPr lang="en-US"/>
              <a:pPr/>
              <a:t>12/20/2015</a:t>
            </a:fld>
            <a:endParaRPr lang="en-US"/>
          </a:p>
        </p:txBody>
      </p:sp>
      <p:sp>
        <p:nvSpPr>
          <p:cNvPr id="6" name="Rectangle 7"/>
          <p:cNvSpPr>
            <a:spLocks noGrp="1" noChangeArrowheads="1"/>
          </p:cNvSpPr>
          <p:nvPr>
            <p:ph type="sldNum" sz="quarter" idx="5"/>
          </p:nvPr>
        </p:nvSpPr>
        <p:spPr>
          <a:ln/>
        </p:spPr>
        <p:txBody>
          <a:bodyPr/>
          <a:lstStyle/>
          <a:p>
            <a:fld id="{DFE8E4C2-EAEB-4353-9A6C-8314E6DBC672}" type="slidenum">
              <a:rPr lang="en-US"/>
              <a:pPr/>
              <a:t>61</a:t>
            </a:fld>
            <a:endParaRPr lang="en-US"/>
          </a:p>
        </p:txBody>
      </p:sp>
      <p:sp>
        <p:nvSpPr>
          <p:cNvPr id="422914" name="Rectangle 2"/>
          <p:cNvSpPr>
            <a:spLocks noGrp="1" noRot="1" noChangeAspect="1" noChangeArrowheads="1" noTextEdit="1"/>
          </p:cNvSpPr>
          <p:nvPr>
            <p:ph type="sldImg"/>
          </p:nvPr>
        </p:nvSpPr>
        <p:spPr>
          <a:ln/>
        </p:spPr>
      </p:sp>
      <p:sp>
        <p:nvSpPr>
          <p:cNvPr id="422915" name="Rectangle 3"/>
          <p:cNvSpPr>
            <a:spLocks noGrp="1" noChangeArrowheads="1"/>
          </p:cNvSpPr>
          <p:nvPr>
            <p:ph type="body" idx="1"/>
          </p:nvPr>
        </p:nvSpPr>
        <p:spPr/>
        <p:txBody>
          <a:bodyPr/>
          <a:lstStyle/>
          <a:p>
            <a:r>
              <a:rPr lang="en-US"/>
              <a:t>Bladder press…explain how works</a:t>
            </a:r>
          </a:p>
        </p:txBody>
      </p:sp>
    </p:spTree>
    <p:extLst>
      <p:ext uri="{BB962C8B-B14F-4D97-AF65-F5344CB8AC3E}">
        <p14:creationId xmlns:p14="http://schemas.microsoft.com/office/powerpoint/2010/main" val="15531672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Grape Growing &amp; Wine Making</a:t>
            </a:r>
          </a:p>
        </p:txBody>
      </p:sp>
      <p:sp>
        <p:nvSpPr>
          <p:cNvPr id="5" name="Rectangle 3"/>
          <p:cNvSpPr>
            <a:spLocks noGrp="1" noChangeArrowheads="1"/>
          </p:cNvSpPr>
          <p:nvPr>
            <p:ph type="dt" idx="1"/>
          </p:nvPr>
        </p:nvSpPr>
        <p:spPr>
          <a:ln/>
        </p:spPr>
        <p:txBody>
          <a:bodyPr/>
          <a:lstStyle/>
          <a:p>
            <a:fld id="{6243F42C-7881-43F0-99CC-C7B59D0CF255}" type="datetime1">
              <a:rPr lang="en-US"/>
              <a:pPr/>
              <a:t>12/20/2015</a:t>
            </a:fld>
            <a:endParaRPr lang="en-US"/>
          </a:p>
        </p:txBody>
      </p:sp>
      <p:sp>
        <p:nvSpPr>
          <p:cNvPr id="6" name="Rectangle 7"/>
          <p:cNvSpPr>
            <a:spLocks noGrp="1" noChangeArrowheads="1"/>
          </p:cNvSpPr>
          <p:nvPr>
            <p:ph type="sldNum" sz="quarter" idx="5"/>
          </p:nvPr>
        </p:nvSpPr>
        <p:spPr>
          <a:ln/>
        </p:spPr>
        <p:txBody>
          <a:bodyPr/>
          <a:lstStyle/>
          <a:p>
            <a:fld id="{B8A68F3F-6D8D-4C74-8C86-F111DD3970D0}" type="slidenum">
              <a:rPr lang="en-US"/>
              <a:pPr/>
              <a:t>62</a:t>
            </a:fld>
            <a:endParaRPr lang="en-US"/>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p:txBody>
          <a:bodyPr/>
          <a:lstStyle/>
          <a:p>
            <a:r>
              <a:rPr lang="en-US" dirty="0"/>
              <a:t>Once the red wines are drained and pressed, they are combined and put</a:t>
            </a:r>
          </a:p>
          <a:p>
            <a:r>
              <a:rPr lang="en-US" dirty="0"/>
              <a:t>Into oak barrels in which they will age.  They are then inoculated with a </a:t>
            </a:r>
          </a:p>
          <a:p>
            <a:r>
              <a:rPr lang="en-US" dirty="0"/>
              <a:t>bacteria that will convert the harsher malic acid to lactic acid.  This is </a:t>
            </a:r>
          </a:p>
          <a:p>
            <a:r>
              <a:rPr lang="en-US" dirty="0"/>
              <a:t>Referred to as a secondary fermentation.   The result Is a softening</a:t>
            </a:r>
          </a:p>
          <a:p>
            <a:r>
              <a:rPr lang="en-US" dirty="0"/>
              <a:t>of the acids of the wine.  </a:t>
            </a:r>
          </a:p>
        </p:txBody>
      </p:sp>
    </p:spTree>
    <p:extLst>
      <p:ext uri="{BB962C8B-B14F-4D97-AF65-F5344CB8AC3E}">
        <p14:creationId xmlns:p14="http://schemas.microsoft.com/office/powerpoint/2010/main" val="351642692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Grape Growing &amp; Wine Making</a:t>
            </a:r>
          </a:p>
        </p:txBody>
      </p:sp>
      <p:sp>
        <p:nvSpPr>
          <p:cNvPr id="5" name="Rectangle 3"/>
          <p:cNvSpPr>
            <a:spLocks noGrp="1" noChangeArrowheads="1"/>
          </p:cNvSpPr>
          <p:nvPr>
            <p:ph type="dt" idx="1"/>
          </p:nvPr>
        </p:nvSpPr>
        <p:spPr>
          <a:ln/>
        </p:spPr>
        <p:txBody>
          <a:bodyPr/>
          <a:lstStyle/>
          <a:p>
            <a:fld id="{5F848CA9-F435-42A9-964E-23553521808F}" type="datetime1">
              <a:rPr lang="en-US"/>
              <a:pPr/>
              <a:t>12/20/2015</a:t>
            </a:fld>
            <a:endParaRPr lang="en-US"/>
          </a:p>
        </p:txBody>
      </p:sp>
      <p:sp>
        <p:nvSpPr>
          <p:cNvPr id="6" name="Rectangle 7"/>
          <p:cNvSpPr>
            <a:spLocks noGrp="1" noChangeArrowheads="1"/>
          </p:cNvSpPr>
          <p:nvPr>
            <p:ph type="sldNum" sz="quarter" idx="5"/>
          </p:nvPr>
        </p:nvSpPr>
        <p:spPr>
          <a:ln/>
        </p:spPr>
        <p:txBody>
          <a:bodyPr/>
          <a:lstStyle/>
          <a:p>
            <a:fld id="{1E48830A-9265-4DD7-8EC6-E722253161D8}" type="slidenum">
              <a:rPr lang="en-US"/>
              <a:pPr/>
              <a:t>63</a:t>
            </a:fld>
            <a:endParaRPr lang="en-US"/>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p:txBody>
          <a:bodyPr/>
          <a:lstStyle/>
          <a:p>
            <a:endParaRPr lang="en-US" sz="1000"/>
          </a:p>
        </p:txBody>
      </p:sp>
    </p:spTree>
    <p:extLst>
      <p:ext uri="{BB962C8B-B14F-4D97-AF65-F5344CB8AC3E}">
        <p14:creationId xmlns:p14="http://schemas.microsoft.com/office/powerpoint/2010/main" val="15826802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Grape Growing &amp; Wine Making</a:t>
            </a:r>
          </a:p>
        </p:txBody>
      </p:sp>
      <p:sp>
        <p:nvSpPr>
          <p:cNvPr id="5" name="Rectangle 3"/>
          <p:cNvSpPr>
            <a:spLocks noGrp="1" noChangeArrowheads="1"/>
          </p:cNvSpPr>
          <p:nvPr>
            <p:ph type="dt" idx="1"/>
          </p:nvPr>
        </p:nvSpPr>
        <p:spPr>
          <a:ln/>
        </p:spPr>
        <p:txBody>
          <a:bodyPr/>
          <a:lstStyle/>
          <a:p>
            <a:fld id="{4EFAE4FE-A101-448E-8506-55378B2E602E}" type="datetime1">
              <a:rPr lang="en-US"/>
              <a:pPr/>
              <a:t>12/20/2015</a:t>
            </a:fld>
            <a:endParaRPr lang="en-US"/>
          </a:p>
        </p:txBody>
      </p:sp>
      <p:sp>
        <p:nvSpPr>
          <p:cNvPr id="6" name="Rectangle 7"/>
          <p:cNvSpPr>
            <a:spLocks noGrp="1" noChangeArrowheads="1"/>
          </p:cNvSpPr>
          <p:nvPr>
            <p:ph type="sldNum" sz="quarter" idx="5"/>
          </p:nvPr>
        </p:nvSpPr>
        <p:spPr>
          <a:ln/>
        </p:spPr>
        <p:txBody>
          <a:bodyPr/>
          <a:lstStyle/>
          <a:p>
            <a:fld id="{AFFA90AC-01DD-4578-8DC6-7E7BCED9635B}" type="slidenum">
              <a:rPr lang="en-US"/>
              <a:pPr/>
              <a:t>64</a:t>
            </a:fld>
            <a:endParaRPr lang="en-US"/>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p:txBody>
          <a:bodyPr/>
          <a:lstStyle/>
          <a:p>
            <a:r>
              <a:rPr lang="en-US" sz="1000" u="sng" dirty="0"/>
              <a:t>Filtration</a:t>
            </a:r>
            <a:r>
              <a:rPr lang="en-US" sz="1000" dirty="0"/>
              <a:t>:  Basically 2 main categories: </a:t>
            </a:r>
            <a:r>
              <a:rPr lang="en-US" sz="1000" b="1" dirty="0"/>
              <a:t>Depth and surface:</a:t>
            </a:r>
          </a:p>
          <a:p>
            <a:r>
              <a:rPr lang="en-US" sz="1000" b="1" dirty="0"/>
              <a:t>Depth</a:t>
            </a:r>
            <a:r>
              <a:rPr lang="en-US" sz="1000" dirty="0"/>
              <a:t>: particles are caught within the depth of the filter medium.  Good for </a:t>
            </a:r>
          </a:p>
          <a:p>
            <a:r>
              <a:rPr lang="en-US" sz="1000" dirty="0"/>
              <a:t>liquids that are heavily laden with particles:</a:t>
            </a:r>
          </a:p>
          <a:p>
            <a:r>
              <a:rPr lang="en-US" sz="1000" dirty="0"/>
              <a:t>Used primarily after grapes have come thru press or right after primary</a:t>
            </a:r>
          </a:p>
          <a:p>
            <a:r>
              <a:rPr lang="en-US" sz="1000" dirty="0"/>
              <a:t> fermentation</a:t>
            </a:r>
          </a:p>
          <a:p>
            <a:pPr>
              <a:buFontTx/>
              <a:buChar char="•"/>
            </a:pPr>
            <a:r>
              <a:rPr lang="en-US" sz="1000" dirty="0"/>
              <a:t>common types:</a:t>
            </a:r>
          </a:p>
          <a:p>
            <a:pPr>
              <a:buFontTx/>
              <a:buChar char="•"/>
            </a:pPr>
            <a:r>
              <a:rPr lang="en-US" sz="1000" dirty="0"/>
              <a:t> 1) earth filtration (</a:t>
            </a:r>
            <a:r>
              <a:rPr lang="en-US" sz="1000" dirty="0" err="1"/>
              <a:t>kieselguhr</a:t>
            </a:r>
            <a:r>
              <a:rPr lang="en-US" sz="1000" dirty="0"/>
              <a:t> = skeletal diatoms tiny sea creatures; they</a:t>
            </a:r>
          </a:p>
          <a:p>
            <a:r>
              <a:rPr lang="en-US" sz="1000" dirty="0"/>
              <a:t>treated and what remains is silica, inert</a:t>
            </a:r>
          </a:p>
          <a:p>
            <a:r>
              <a:rPr lang="en-US" sz="1000" dirty="0"/>
              <a:t> 	Used with rotary </a:t>
            </a:r>
            <a:r>
              <a:rPr lang="en-US" sz="1000" dirty="0" err="1"/>
              <a:t>fermenters</a:t>
            </a:r>
            <a:r>
              <a:rPr lang="en-US" sz="1000" dirty="0"/>
              <a:t> or pad filters</a:t>
            </a:r>
          </a:p>
          <a:p>
            <a:pPr>
              <a:buFontTx/>
              <a:buChar char="•"/>
            </a:pPr>
            <a:r>
              <a:rPr lang="en-US" sz="1000" dirty="0"/>
              <a:t>2) sheet or pad filtration (the latter also called plate and frame) Sheets </a:t>
            </a:r>
          </a:p>
          <a:p>
            <a:r>
              <a:rPr lang="en-US" sz="1000" dirty="0"/>
              <a:t>consist of ordinary cellulose fibers and </a:t>
            </a:r>
            <a:r>
              <a:rPr lang="en-US" sz="1000" dirty="0" err="1"/>
              <a:t>kieselguhr</a:t>
            </a:r>
            <a:r>
              <a:rPr lang="en-US" sz="1000" dirty="0"/>
              <a:t> can be added to</a:t>
            </a:r>
          </a:p>
          <a:p>
            <a:r>
              <a:rPr lang="en-US" sz="1000" dirty="0"/>
              <a:t> enhance filtration efficiency.</a:t>
            </a:r>
          </a:p>
          <a:p>
            <a:r>
              <a:rPr lang="en-US" sz="1000" b="1" dirty="0"/>
              <a:t>Surface</a:t>
            </a:r>
            <a:r>
              <a:rPr lang="en-US" sz="1000" dirty="0"/>
              <a:t>: (also called “absolute or membrane” very small particles, </a:t>
            </a:r>
          </a:p>
          <a:p>
            <a:r>
              <a:rPr lang="en-US" sz="1000" dirty="0"/>
              <a:t>capable of removing micro-</a:t>
            </a:r>
            <a:r>
              <a:rPr lang="en-US" sz="1000" dirty="0" err="1"/>
              <a:t>organismes</a:t>
            </a:r>
            <a:r>
              <a:rPr lang="en-US" sz="1000" dirty="0"/>
              <a:t>, yielding a </a:t>
            </a:r>
            <a:r>
              <a:rPr lang="en-US" sz="1000" dirty="0" err="1"/>
              <a:t>microbially</a:t>
            </a:r>
            <a:r>
              <a:rPr lang="en-US" sz="1000" dirty="0"/>
              <a:t> stable wine.  </a:t>
            </a:r>
          </a:p>
          <a:p>
            <a:r>
              <a:rPr lang="en-US" sz="1000" dirty="0"/>
              <a:t>Used w/ membrane cartridge. Final membrane</a:t>
            </a:r>
          </a:p>
          <a:p>
            <a:r>
              <a:rPr lang="en-US" sz="1000" dirty="0"/>
              <a:t>size is .45ums, capable of removing all bacteria</a:t>
            </a:r>
          </a:p>
          <a:p>
            <a:r>
              <a:rPr lang="en-US" sz="1000" dirty="0"/>
              <a:t>FINING:  </a:t>
            </a:r>
            <a:r>
              <a:rPr lang="en-US" sz="1000" dirty="0" err="1"/>
              <a:t>bentonite</a:t>
            </a:r>
            <a:r>
              <a:rPr lang="en-US" sz="1000" dirty="0"/>
              <a:t> – clay that small suspended particles adhere to. </a:t>
            </a:r>
          </a:p>
          <a:p>
            <a:r>
              <a:rPr lang="en-US" sz="1000" dirty="0"/>
              <a:t>Egg white can attract tannin particles and change the </a:t>
            </a:r>
            <a:r>
              <a:rPr lang="en-US" sz="1000" dirty="0" smtClean="0"/>
              <a:t>mouth feel softening </a:t>
            </a:r>
            <a:r>
              <a:rPr lang="en-US" sz="1000" dirty="0"/>
              <a:t>the wine</a:t>
            </a:r>
          </a:p>
          <a:p>
            <a:endParaRPr lang="en-US" sz="1000" dirty="0"/>
          </a:p>
        </p:txBody>
      </p:sp>
    </p:spTree>
    <p:extLst>
      <p:ext uri="{BB962C8B-B14F-4D97-AF65-F5344CB8AC3E}">
        <p14:creationId xmlns:p14="http://schemas.microsoft.com/office/powerpoint/2010/main" val="2125674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Grape Growing &amp; Wine Making</a:t>
            </a:r>
          </a:p>
        </p:txBody>
      </p:sp>
      <p:sp>
        <p:nvSpPr>
          <p:cNvPr id="5" name="Rectangle 3"/>
          <p:cNvSpPr>
            <a:spLocks noGrp="1" noChangeArrowheads="1"/>
          </p:cNvSpPr>
          <p:nvPr>
            <p:ph type="dt" idx="1"/>
          </p:nvPr>
        </p:nvSpPr>
        <p:spPr>
          <a:ln/>
        </p:spPr>
        <p:txBody>
          <a:bodyPr/>
          <a:lstStyle/>
          <a:p>
            <a:fld id="{32EFBF40-4F91-4E4C-AAD4-F03DB474212A}" type="datetime1">
              <a:rPr lang="en-US"/>
              <a:pPr/>
              <a:t>12/20/2015</a:t>
            </a:fld>
            <a:endParaRPr lang="en-US"/>
          </a:p>
        </p:txBody>
      </p:sp>
      <p:sp>
        <p:nvSpPr>
          <p:cNvPr id="6" name="Rectangle 7"/>
          <p:cNvSpPr>
            <a:spLocks noGrp="1" noChangeArrowheads="1"/>
          </p:cNvSpPr>
          <p:nvPr>
            <p:ph type="sldNum" sz="quarter" idx="5"/>
          </p:nvPr>
        </p:nvSpPr>
        <p:spPr>
          <a:ln/>
        </p:spPr>
        <p:txBody>
          <a:bodyPr/>
          <a:lstStyle/>
          <a:p>
            <a:fld id="{5B91503A-EACE-4306-BE27-DF43A8A2D866}" type="slidenum">
              <a:rPr lang="en-US"/>
              <a:pPr/>
              <a:t>65</a:t>
            </a:fld>
            <a:endParaRPr lang="en-US"/>
          </a:p>
        </p:txBody>
      </p:sp>
      <p:sp>
        <p:nvSpPr>
          <p:cNvPr id="296962" name="Rectangle 2"/>
          <p:cNvSpPr>
            <a:spLocks noGrp="1" noRot="1" noChangeAspect="1" noChangeArrowheads="1" noTextEdit="1"/>
          </p:cNvSpPr>
          <p:nvPr>
            <p:ph type="sldImg"/>
          </p:nvPr>
        </p:nvSpPr>
        <p:spPr>
          <a:ln/>
        </p:spPr>
      </p:sp>
      <p:sp>
        <p:nvSpPr>
          <p:cNvPr id="296963" name="Rectangle 3"/>
          <p:cNvSpPr>
            <a:spLocks noGrp="1" noChangeArrowheads="1"/>
          </p:cNvSpPr>
          <p:nvPr>
            <p:ph type="body" idx="1"/>
          </p:nvPr>
        </p:nvSpPr>
        <p:spPr/>
        <p:txBody>
          <a:bodyPr/>
          <a:lstStyle/>
          <a:p>
            <a:r>
              <a:rPr lang="en-US" b="1" dirty="0"/>
              <a:t>Racking</a:t>
            </a:r>
            <a:r>
              <a:rPr lang="en-US" dirty="0"/>
              <a:t> is the process of siphoning the </a:t>
            </a:r>
            <a:r>
              <a:rPr lang="en-US" dirty="0" smtClean="0"/>
              <a:t>wine  </a:t>
            </a:r>
            <a:r>
              <a:rPr lang="en-US" dirty="0"/>
              <a:t>off the </a:t>
            </a:r>
            <a:r>
              <a:rPr lang="en-US" dirty="0" smtClean="0"/>
              <a:t>lees  </a:t>
            </a:r>
            <a:r>
              <a:rPr lang="en-US" dirty="0"/>
              <a:t>into a new, clean </a:t>
            </a:r>
            <a:endParaRPr lang="en-US" dirty="0" smtClean="0"/>
          </a:p>
          <a:p>
            <a:r>
              <a:rPr lang="en-US" dirty="0" smtClean="0"/>
              <a:t>barrel</a:t>
            </a:r>
            <a:r>
              <a:rPr lang="en-US" baseline="30000" dirty="0" smtClean="0">
                <a:hlinkClick r:id="" action="ppaction://hlinkfile"/>
              </a:rPr>
              <a:t>]</a:t>
            </a:r>
            <a:r>
              <a:rPr lang="en-US" dirty="0" smtClean="0"/>
              <a:t>. </a:t>
            </a:r>
            <a:r>
              <a:rPr lang="en-US" dirty="0"/>
              <a:t>Racking allows </a:t>
            </a:r>
            <a:r>
              <a:rPr lang="en-US" dirty="0" smtClean="0"/>
              <a:t>clarification </a:t>
            </a:r>
            <a:r>
              <a:rPr lang="en-US" dirty="0"/>
              <a:t>and aids in </a:t>
            </a:r>
            <a:r>
              <a:rPr lang="en-US" dirty="0" smtClean="0"/>
              <a:t>stabilization. </a:t>
            </a:r>
            <a:r>
              <a:rPr lang="en-US" dirty="0"/>
              <a:t>Wine that </a:t>
            </a:r>
            <a:endParaRPr lang="en-US" dirty="0" smtClean="0"/>
          </a:p>
          <a:p>
            <a:r>
              <a:rPr lang="en-US" dirty="0" smtClean="0"/>
              <a:t>is </a:t>
            </a:r>
            <a:r>
              <a:rPr lang="en-US" dirty="0"/>
              <a:t>allowed to age on the lees often develops "off-tastes". A </a:t>
            </a:r>
            <a:r>
              <a:rPr lang="en-US" i="1" dirty="0"/>
              <a:t>racking hose</a:t>
            </a:r>
            <a:r>
              <a:rPr lang="en-US" dirty="0"/>
              <a:t> </a:t>
            </a:r>
            <a:endParaRPr lang="en-US" dirty="0" smtClean="0"/>
          </a:p>
          <a:p>
            <a:r>
              <a:rPr lang="en-US" dirty="0" smtClean="0"/>
              <a:t>or </a:t>
            </a:r>
            <a:r>
              <a:rPr lang="en-US" dirty="0"/>
              <a:t>tubing is used and can be attached to a </a:t>
            </a:r>
            <a:r>
              <a:rPr lang="en-US" i="1" dirty="0"/>
              <a:t>racking cane</a:t>
            </a:r>
            <a:r>
              <a:rPr lang="en-US" dirty="0"/>
              <a:t> to make this task </a:t>
            </a:r>
            <a:endParaRPr lang="en-US" dirty="0" smtClean="0"/>
          </a:p>
          <a:p>
            <a:r>
              <a:rPr lang="en-US" dirty="0" smtClean="0"/>
              <a:t>easier</a:t>
            </a:r>
            <a:r>
              <a:rPr lang="en-US" dirty="0"/>
              <a:t>. The racking process is repeated several times during </a:t>
            </a:r>
            <a:endParaRPr lang="en-US" dirty="0" smtClean="0"/>
          </a:p>
          <a:p>
            <a:r>
              <a:rPr lang="en-US" dirty="0" smtClean="0"/>
              <a:t>the aging of the wine</a:t>
            </a:r>
          </a:p>
          <a:p>
            <a:endParaRPr lang="en-US" dirty="0"/>
          </a:p>
        </p:txBody>
      </p:sp>
    </p:spTree>
    <p:extLst>
      <p:ext uri="{BB962C8B-B14F-4D97-AF65-F5344CB8AC3E}">
        <p14:creationId xmlns:p14="http://schemas.microsoft.com/office/powerpoint/2010/main" val="38756400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Grape Growing &amp; Wine Making</a:t>
            </a:r>
          </a:p>
        </p:txBody>
      </p:sp>
      <p:sp>
        <p:nvSpPr>
          <p:cNvPr id="5" name="Rectangle 3"/>
          <p:cNvSpPr>
            <a:spLocks noGrp="1" noChangeArrowheads="1"/>
          </p:cNvSpPr>
          <p:nvPr>
            <p:ph type="dt" idx="1"/>
          </p:nvPr>
        </p:nvSpPr>
        <p:spPr>
          <a:ln/>
        </p:spPr>
        <p:txBody>
          <a:bodyPr/>
          <a:lstStyle/>
          <a:p>
            <a:fld id="{EF1D44F8-7334-47BA-997C-8324E0A4D0F3}" type="datetime1">
              <a:rPr lang="en-US"/>
              <a:pPr/>
              <a:t>12/20/2015</a:t>
            </a:fld>
            <a:endParaRPr lang="en-US"/>
          </a:p>
        </p:txBody>
      </p:sp>
      <p:sp>
        <p:nvSpPr>
          <p:cNvPr id="6" name="Rectangle 7"/>
          <p:cNvSpPr>
            <a:spLocks noGrp="1" noChangeArrowheads="1"/>
          </p:cNvSpPr>
          <p:nvPr>
            <p:ph type="sldNum" sz="quarter" idx="5"/>
          </p:nvPr>
        </p:nvSpPr>
        <p:spPr>
          <a:ln/>
        </p:spPr>
        <p:txBody>
          <a:bodyPr/>
          <a:lstStyle/>
          <a:p>
            <a:fld id="{19E57567-D274-4938-8462-8B221DBB3870}" type="slidenum">
              <a:rPr lang="en-US"/>
              <a:pPr/>
              <a:t>66</a:t>
            </a:fld>
            <a:endParaRPr lang="en-US"/>
          </a:p>
        </p:txBody>
      </p:sp>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p:txBody>
          <a:bodyPr/>
          <a:lstStyle/>
          <a:p>
            <a:endParaRPr lang="en-US" sz="1000"/>
          </a:p>
        </p:txBody>
      </p:sp>
    </p:spTree>
    <p:extLst>
      <p:ext uri="{BB962C8B-B14F-4D97-AF65-F5344CB8AC3E}">
        <p14:creationId xmlns:p14="http://schemas.microsoft.com/office/powerpoint/2010/main" val="98304329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Grape Growing &amp; Wine Making</a:t>
            </a:r>
          </a:p>
        </p:txBody>
      </p:sp>
      <p:sp>
        <p:nvSpPr>
          <p:cNvPr id="5" name="Rectangle 3"/>
          <p:cNvSpPr>
            <a:spLocks noGrp="1" noChangeArrowheads="1"/>
          </p:cNvSpPr>
          <p:nvPr>
            <p:ph type="dt" idx="1"/>
          </p:nvPr>
        </p:nvSpPr>
        <p:spPr>
          <a:ln/>
        </p:spPr>
        <p:txBody>
          <a:bodyPr/>
          <a:lstStyle/>
          <a:p>
            <a:fld id="{8DCCDC06-0A15-4F7F-A687-19C1D8519AE8}" type="datetime1">
              <a:rPr lang="en-US"/>
              <a:pPr/>
              <a:t>12/20/2015</a:t>
            </a:fld>
            <a:endParaRPr lang="en-US"/>
          </a:p>
        </p:txBody>
      </p:sp>
      <p:sp>
        <p:nvSpPr>
          <p:cNvPr id="6" name="Rectangle 7"/>
          <p:cNvSpPr>
            <a:spLocks noGrp="1" noChangeArrowheads="1"/>
          </p:cNvSpPr>
          <p:nvPr>
            <p:ph type="sldNum" sz="quarter" idx="5"/>
          </p:nvPr>
        </p:nvSpPr>
        <p:spPr>
          <a:ln/>
        </p:spPr>
        <p:txBody>
          <a:bodyPr/>
          <a:lstStyle/>
          <a:p>
            <a:fld id="{C3D52773-72FE-4EA4-9EDD-E79DB737B094}" type="slidenum">
              <a:rPr lang="en-US"/>
              <a:pPr/>
              <a:t>67</a:t>
            </a:fld>
            <a:endParaRPr lang="en-US" dirty="0"/>
          </a:p>
        </p:txBody>
      </p:sp>
      <p:sp>
        <p:nvSpPr>
          <p:cNvPr id="423938" name="Rectangle 2"/>
          <p:cNvSpPr>
            <a:spLocks noGrp="1" noRot="1" noChangeAspect="1" noChangeArrowheads="1" noTextEdit="1"/>
          </p:cNvSpPr>
          <p:nvPr>
            <p:ph type="sldImg"/>
          </p:nvPr>
        </p:nvSpPr>
        <p:spPr>
          <a:ln/>
        </p:spPr>
      </p:sp>
      <p:sp>
        <p:nvSpPr>
          <p:cNvPr id="423939" name="Rectangle 3"/>
          <p:cNvSpPr>
            <a:spLocks noGrp="1" noChangeArrowheads="1"/>
          </p:cNvSpPr>
          <p:nvPr>
            <p:ph type="body" idx="1"/>
          </p:nvPr>
        </p:nvSpPr>
        <p:spPr/>
        <p:txBody>
          <a:bodyPr/>
          <a:lstStyle/>
          <a:p>
            <a:endParaRPr lang="en-US" dirty="0" smtClean="0"/>
          </a:p>
          <a:p>
            <a:r>
              <a:rPr lang="en-US" b="1" dirty="0"/>
              <a:t>Definition: Sur Lie</a:t>
            </a:r>
          </a:p>
          <a:p>
            <a:r>
              <a:rPr lang="en-US" dirty="0"/>
              <a:t>[soor LEE] The French expression for "on the lees." lees is the coarse </a:t>
            </a:r>
            <a:endParaRPr lang="en-US" dirty="0" smtClean="0"/>
          </a:p>
          <a:p>
            <a:r>
              <a:rPr lang="en-US" dirty="0" smtClean="0"/>
              <a:t>sediment</a:t>
            </a:r>
            <a:r>
              <a:rPr lang="en-US" dirty="0"/>
              <a:t>, which consists mainly of dead yeast cells and small </a:t>
            </a:r>
            <a:r>
              <a:rPr lang="en-US" dirty="0" smtClean="0"/>
              <a:t>grape</a:t>
            </a:r>
          </a:p>
          <a:p>
            <a:r>
              <a:rPr lang="en-US" dirty="0" smtClean="0"/>
              <a:t> </a:t>
            </a:r>
            <a:r>
              <a:rPr lang="en-US" dirty="0"/>
              <a:t>particles that accumulate during fermentation. </a:t>
            </a:r>
            <a:r>
              <a:rPr lang="en-US" dirty="0" smtClean="0"/>
              <a:t>Winemakers </a:t>
            </a:r>
            <a:r>
              <a:rPr lang="en-US" dirty="0"/>
              <a:t>believe that </a:t>
            </a:r>
            <a:endParaRPr lang="en-US" dirty="0" smtClean="0"/>
          </a:p>
          <a:p>
            <a:r>
              <a:rPr lang="en-US" dirty="0" smtClean="0"/>
              <a:t>certain </a:t>
            </a:r>
            <a:r>
              <a:rPr lang="en-US" dirty="0"/>
              <a:t>wines benefit from being aged sur lie. Chardonnay or Sauvignon </a:t>
            </a:r>
            <a:endParaRPr lang="en-US" dirty="0" smtClean="0"/>
          </a:p>
          <a:p>
            <a:r>
              <a:rPr lang="en-US" dirty="0" smtClean="0"/>
              <a:t>Blanc </a:t>
            </a:r>
            <a:r>
              <a:rPr lang="en-US" dirty="0"/>
              <a:t>wines are thought to gain complexity if aged in this way for a few months</a:t>
            </a:r>
          </a:p>
          <a:p>
            <a:endParaRPr lang="en-US" dirty="0"/>
          </a:p>
          <a:p>
            <a:r>
              <a:rPr lang="en-US" dirty="0" smtClean="0"/>
              <a:t>Sur </a:t>
            </a:r>
            <a:r>
              <a:rPr lang="en-US" dirty="0"/>
              <a:t>lie aging not only contributes to the wines creamy texture, it also </a:t>
            </a:r>
          </a:p>
          <a:p>
            <a:r>
              <a:rPr lang="en-US" dirty="0"/>
              <a:t>Incorporates the flavors of the oak barrel with other flavors.  Makes for a </a:t>
            </a:r>
          </a:p>
          <a:p>
            <a:r>
              <a:rPr lang="en-US" dirty="0"/>
              <a:t>richer, more complex wine</a:t>
            </a:r>
            <a:r>
              <a:rPr lang="en-US" dirty="0" smtClean="0"/>
              <a:t>.</a:t>
            </a:r>
          </a:p>
          <a:p>
            <a:endParaRPr lang="en-US" dirty="0"/>
          </a:p>
        </p:txBody>
      </p:sp>
    </p:spTree>
    <p:extLst>
      <p:ext uri="{BB962C8B-B14F-4D97-AF65-F5344CB8AC3E}">
        <p14:creationId xmlns:p14="http://schemas.microsoft.com/office/powerpoint/2010/main" val="169394065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Grape Growing &amp; Wine Making</a:t>
            </a:r>
          </a:p>
        </p:txBody>
      </p:sp>
      <p:sp>
        <p:nvSpPr>
          <p:cNvPr id="5" name="Rectangle 3"/>
          <p:cNvSpPr>
            <a:spLocks noGrp="1" noChangeArrowheads="1"/>
          </p:cNvSpPr>
          <p:nvPr>
            <p:ph type="dt" idx="1"/>
          </p:nvPr>
        </p:nvSpPr>
        <p:spPr>
          <a:ln/>
        </p:spPr>
        <p:txBody>
          <a:bodyPr/>
          <a:lstStyle/>
          <a:p>
            <a:fld id="{3ADB4AB6-2F7D-48C8-B771-AFED497AE505}" type="datetime1">
              <a:rPr lang="en-US"/>
              <a:pPr/>
              <a:t>12/20/2015</a:t>
            </a:fld>
            <a:endParaRPr lang="en-US"/>
          </a:p>
        </p:txBody>
      </p:sp>
      <p:sp>
        <p:nvSpPr>
          <p:cNvPr id="6" name="Rectangle 7"/>
          <p:cNvSpPr>
            <a:spLocks noGrp="1" noChangeArrowheads="1"/>
          </p:cNvSpPr>
          <p:nvPr>
            <p:ph type="sldNum" sz="quarter" idx="5"/>
          </p:nvPr>
        </p:nvSpPr>
        <p:spPr>
          <a:ln/>
        </p:spPr>
        <p:txBody>
          <a:bodyPr/>
          <a:lstStyle/>
          <a:p>
            <a:fld id="{785AB9D1-C383-43D4-82E4-077AC71FF108}" type="slidenum">
              <a:rPr lang="en-US"/>
              <a:pPr/>
              <a:t>68</a:t>
            </a:fld>
            <a:endParaRPr lang="en-US"/>
          </a:p>
        </p:txBody>
      </p:sp>
      <p:sp>
        <p:nvSpPr>
          <p:cNvPr id="424962" name="Rectangle 2"/>
          <p:cNvSpPr>
            <a:spLocks noGrp="1" noRot="1" noChangeAspect="1" noChangeArrowheads="1" noTextEdit="1"/>
          </p:cNvSpPr>
          <p:nvPr>
            <p:ph type="sldImg"/>
          </p:nvPr>
        </p:nvSpPr>
        <p:spPr>
          <a:ln/>
        </p:spPr>
      </p:sp>
      <p:sp>
        <p:nvSpPr>
          <p:cNvPr id="424963" name="Rectangle 3"/>
          <p:cNvSpPr>
            <a:spLocks noGrp="1" noChangeArrowheads="1"/>
          </p:cNvSpPr>
          <p:nvPr>
            <p:ph type="body" idx="1"/>
          </p:nvPr>
        </p:nvSpPr>
        <p:spPr/>
        <p:txBody>
          <a:bodyPr/>
          <a:lstStyle/>
          <a:p>
            <a:r>
              <a:rPr lang="en-US" dirty="0"/>
              <a:t>Usually best wines will spend 18 to 22 months in bbl</a:t>
            </a:r>
          </a:p>
        </p:txBody>
      </p:sp>
    </p:spTree>
    <p:extLst>
      <p:ext uri="{BB962C8B-B14F-4D97-AF65-F5344CB8AC3E}">
        <p14:creationId xmlns:p14="http://schemas.microsoft.com/office/powerpoint/2010/main" val="64878413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Grape Growing &amp; Wine Making</a:t>
            </a:r>
          </a:p>
        </p:txBody>
      </p:sp>
      <p:sp>
        <p:nvSpPr>
          <p:cNvPr id="5" name="Rectangle 3"/>
          <p:cNvSpPr>
            <a:spLocks noGrp="1" noChangeArrowheads="1"/>
          </p:cNvSpPr>
          <p:nvPr>
            <p:ph type="dt" idx="1"/>
          </p:nvPr>
        </p:nvSpPr>
        <p:spPr>
          <a:ln/>
        </p:spPr>
        <p:txBody>
          <a:bodyPr/>
          <a:lstStyle/>
          <a:p>
            <a:fld id="{9027230D-1C36-4D88-8230-546FB623C047}" type="datetime1">
              <a:rPr lang="en-US"/>
              <a:pPr/>
              <a:t>12/20/2015</a:t>
            </a:fld>
            <a:endParaRPr lang="en-US"/>
          </a:p>
        </p:txBody>
      </p:sp>
      <p:sp>
        <p:nvSpPr>
          <p:cNvPr id="6" name="Rectangle 7"/>
          <p:cNvSpPr>
            <a:spLocks noGrp="1" noChangeArrowheads="1"/>
          </p:cNvSpPr>
          <p:nvPr>
            <p:ph type="sldNum" sz="quarter" idx="5"/>
          </p:nvPr>
        </p:nvSpPr>
        <p:spPr>
          <a:ln/>
        </p:spPr>
        <p:txBody>
          <a:bodyPr/>
          <a:lstStyle/>
          <a:p>
            <a:fld id="{F4C40004-DC05-4F08-843C-56872BC23EB2}" type="slidenum">
              <a:rPr lang="en-US"/>
              <a:pPr/>
              <a:t>69</a:t>
            </a:fld>
            <a:endParaRPr lang="en-US"/>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p:txBody>
          <a:bodyPr/>
          <a:lstStyle/>
          <a:p>
            <a:r>
              <a:rPr lang="en-US" sz="1000"/>
              <a:t>Nitogen sparge</a:t>
            </a:r>
          </a:p>
        </p:txBody>
      </p:sp>
    </p:spTree>
    <p:extLst>
      <p:ext uri="{BB962C8B-B14F-4D97-AF65-F5344CB8AC3E}">
        <p14:creationId xmlns:p14="http://schemas.microsoft.com/office/powerpoint/2010/main" val="1651295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Grape Growing &amp; Wine Making</a:t>
            </a:r>
          </a:p>
        </p:txBody>
      </p:sp>
      <p:sp>
        <p:nvSpPr>
          <p:cNvPr id="5" name="Rectangle 3"/>
          <p:cNvSpPr>
            <a:spLocks noGrp="1" noChangeArrowheads="1"/>
          </p:cNvSpPr>
          <p:nvPr>
            <p:ph type="dt" idx="1"/>
          </p:nvPr>
        </p:nvSpPr>
        <p:spPr>
          <a:ln/>
        </p:spPr>
        <p:txBody>
          <a:bodyPr/>
          <a:lstStyle/>
          <a:p>
            <a:fld id="{2C1B4393-5862-48EF-9A37-E6281B9DE6B1}" type="datetime1">
              <a:rPr lang="en-US"/>
              <a:pPr/>
              <a:t>12/20/2015</a:t>
            </a:fld>
            <a:endParaRPr lang="en-US"/>
          </a:p>
        </p:txBody>
      </p:sp>
      <p:sp>
        <p:nvSpPr>
          <p:cNvPr id="6" name="Rectangle 7"/>
          <p:cNvSpPr>
            <a:spLocks noGrp="1" noChangeArrowheads="1"/>
          </p:cNvSpPr>
          <p:nvPr>
            <p:ph type="sldNum" sz="quarter" idx="5"/>
          </p:nvPr>
        </p:nvSpPr>
        <p:spPr>
          <a:ln/>
        </p:spPr>
        <p:txBody>
          <a:bodyPr/>
          <a:lstStyle/>
          <a:p>
            <a:fld id="{4D89E1A4-6DBC-4C9E-8BA2-52BB440F8104}" type="slidenum">
              <a:rPr lang="en-US"/>
              <a:pPr/>
              <a:t>7</a:t>
            </a:fld>
            <a:endParaRPr lang="en-US"/>
          </a:p>
        </p:txBody>
      </p:sp>
      <p:sp>
        <p:nvSpPr>
          <p:cNvPr id="389122" name="Rectangle 2"/>
          <p:cNvSpPr>
            <a:spLocks noGrp="1" noRot="1" noChangeAspect="1" noChangeArrowheads="1" noTextEdit="1"/>
          </p:cNvSpPr>
          <p:nvPr>
            <p:ph type="sldImg"/>
          </p:nvPr>
        </p:nvSpPr>
        <p:spPr>
          <a:ln/>
        </p:spPr>
      </p:sp>
      <p:sp>
        <p:nvSpPr>
          <p:cNvPr id="389123" name="Rectangle 3"/>
          <p:cNvSpPr>
            <a:spLocks noGrp="1" noChangeArrowheads="1"/>
          </p:cNvSpPr>
          <p:nvPr>
            <p:ph type="body" idx="1"/>
          </p:nvPr>
        </p:nvSpPr>
        <p:spPr/>
        <p:txBody>
          <a:bodyPr/>
          <a:lstStyle/>
          <a:p>
            <a:r>
              <a:rPr lang="en-US" dirty="0"/>
              <a:t>CHAPEL IS OWNED BY JABOULET, BUT CHAPOUTIER OWNS </a:t>
            </a:r>
          </a:p>
          <a:p>
            <a:r>
              <a:rPr lang="en-US" dirty="0"/>
              <a:t>THE VINEYARDS THAT SURROUND IT -  </a:t>
            </a:r>
            <a:r>
              <a:rPr lang="en-US" dirty="0" err="1"/>
              <a:t>L’Ermite</a:t>
            </a:r>
            <a:r>
              <a:rPr lang="en-US" dirty="0"/>
              <a:t> and </a:t>
            </a:r>
            <a:r>
              <a:rPr lang="en-US" dirty="0" err="1"/>
              <a:t>LeBessard</a:t>
            </a:r>
            <a:r>
              <a:rPr lang="en-US" dirty="0"/>
              <a:t> below</a:t>
            </a:r>
          </a:p>
          <a:p>
            <a:endParaRPr lang="en-US" dirty="0"/>
          </a:p>
          <a:p>
            <a:r>
              <a:rPr lang="en-US" dirty="0" err="1"/>
              <a:t>L’Ermite</a:t>
            </a:r>
            <a:r>
              <a:rPr lang="en-US" dirty="0"/>
              <a:t> - very old and week granitic soils</a:t>
            </a:r>
          </a:p>
          <a:p>
            <a:r>
              <a:rPr lang="en-US" dirty="0"/>
              <a:t>Le Meal - weather worn cobbles and clay</a:t>
            </a:r>
          </a:p>
          <a:p>
            <a:r>
              <a:rPr lang="en-US" dirty="0" err="1"/>
              <a:t>Chapoutier</a:t>
            </a:r>
            <a:r>
              <a:rPr lang="en-US" dirty="0"/>
              <a:t> believes the granitic soils of Le Meal </a:t>
            </a:r>
          </a:p>
          <a:p>
            <a:r>
              <a:rPr lang="en-US" dirty="0"/>
              <a:t>give their syrah a smokey quality</a:t>
            </a:r>
          </a:p>
          <a:p>
            <a:endParaRPr lang="en-US" dirty="0"/>
          </a:p>
          <a:p>
            <a:endParaRPr lang="en-US" dirty="0"/>
          </a:p>
          <a:p>
            <a:r>
              <a:rPr lang="en-US" dirty="0"/>
              <a:t>Bio -dynamic practices: TAKES THE CYCLES OF NATURE AND </a:t>
            </a:r>
          </a:p>
          <a:p>
            <a:r>
              <a:rPr lang="en-US" dirty="0"/>
              <a:t>THE COSMIC RHYTMS INTO CONSIDERATION:</a:t>
            </a:r>
          </a:p>
          <a:p>
            <a:r>
              <a:rPr lang="en-US" dirty="0"/>
              <a:t>	COSMIC ENERGY OF THE SOLAR CYCLES &amp;</a:t>
            </a:r>
          </a:p>
          <a:p>
            <a:r>
              <a:rPr lang="en-US" dirty="0"/>
              <a:t>	MAGNETIC ENERGY OF THE SOIL</a:t>
            </a:r>
          </a:p>
          <a:p>
            <a:r>
              <a:rPr lang="en-US" dirty="0"/>
              <a:t>	</a:t>
            </a:r>
          </a:p>
        </p:txBody>
      </p:sp>
    </p:spTree>
    <p:extLst>
      <p:ext uri="{BB962C8B-B14F-4D97-AF65-F5344CB8AC3E}">
        <p14:creationId xmlns:p14="http://schemas.microsoft.com/office/powerpoint/2010/main" val="303978371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Grape Growing &amp; Wine Making</a:t>
            </a:r>
          </a:p>
        </p:txBody>
      </p:sp>
      <p:sp>
        <p:nvSpPr>
          <p:cNvPr id="5" name="Rectangle 3"/>
          <p:cNvSpPr>
            <a:spLocks noGrp="1" noChangeArrowheads="1"/>
          </p:cNvSpPr>
          <p:nvPr>
            <p:ph type="dt" idx="1"/>
          </p:nvPr>
        </p:nvSpPr>
        <p:spPr>
          <a:ln/>
        </p:spPr>
        <p:txBody>
          <a:bodyPr/>
          <a:lstStyle/>
          <a:p>
            <a:fld id="{FAC1CEB4-5F14-4185-9BB7-C2427F87C9C0}" type="datetime1">
              <a:rPr lang="en-US"/>
              <a:pPr/>
              <a:t>12/20/2015</a:t>
            </a:fld>
            <a:endParaRPr lang="en-US"/>
          </a:p>
        </p:txBody>
      </p:sp>
      <p:sp>
        <p:nvSpPr>
          <p:cNvPr id="6" name="Rectangle 7"/>
          <p:cNvSpPr>
            <a:spLocks noGrp="1" noChangeArrowheads="1"/>
          </p:cNvSpPr>
          <p:nvPr>
            <p:ph type="sldNum" sz="quarter" idx="5"/>
          </p:nvPr>
        </p:nvSpPr>
        <p:spPr>
          <a:ln/>
        </p:spPr>
        <p:txBody>
          <a:bodyPr/>
          <a:lstStyle/>
          <a:p>
            <a:fld id="{519C0EC3-75B4-4836-93B6-A35EDDE40F74}" type="slidenum">
              <a:rPr lang="en-US"/>
              <a:pPr/>
              <a:t>70</a:t>
            </a:fld>
            <a:endParaRPr lang="en-US"/>
          </a:p>
        </p:txBody>
      </p:sp>
      <p:sp>
        <p:nvSpPr>
          <p:cNvPr id="425986" name="Rectangle 2"/>
          <p:cNvSpPr>
            <a:spLocks noGrp="1" noRot="1" noChangeAspect="1" noChangeArrowheads="1" noTextEdit="1"/>
          </p:cNvSpPr>
          <p:nvPr>
            <p:ph type="sldImg"/>
          </p:nvPr>
        </p:nvSpPr>
        <p:spPr>
          <a:ln/>
        </p:spPr>
      </p:sp>
      <p:sp>
        <p:nvSpPr>
          <p:cNvPr id="425987" name="Rectangle 3"/>
          <p:cNvSpPr>
            <a:spLocks noGrp="1" noChangeArrowheads="1"/>
          </p:cNvSpPr>
          <p:nvPr>
            <p:ph type="body" idx="1"/>
          </p:nvPr>
        </p:nvSpPr>
        <p:spPr/>
        <p:txBody>
          <a:bodyPr/>
          <a:lstStyle/>
          <a:p>
            <a:r>
              <a:rPr lang="en-US" dirty="0"/>
              <a:t>Amount of time in bottle before being sold is up to the owner.  Most wines </a:t>
            </a:r>
          </a:p>
          <a:p>
            <a:r>
              <a:rPr lang="en-US" dirty="0"/>
              <a:t>require at least a month to settle down once bottled</a:t>
            </a:r>
          </a:p>
        </p:txBody>
      </p:sp>
    </p:spTree>
    <p:extLst>
      <p:ext uri="{BB962C8B-B14F-4D97-AF65-F5344CB8AC3E}">
        <p14:creationId xmlns:p14="http://schemas.microsoft.com/office/powerpoint/2010/main" val="342633497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Grape Growing &amp; Wine Making</a:t>
            </a:r>
          </a:p>
        </p:txBody>
      </p:sp>
      <p:sp>
        <p:nvSpPr>
          <p:cNvPr id="5" name="Rectangle 3"/>
          <p:cNvSpPr>
            <a:spLocks noGrp="1" noChangeArrowheads="1"/>
          </p:cNvSpPr>
          <p:nvPr>
            <p:ph type="dt" idx="1"/>
          </p:nvPr>
        </p:nvSpPr>
        <p:spPr>
          <a:ln/>
        </p:spPr>
        <p:txBody>
          <a:bodyPr/>
          <a:lstStyle/>
          <a:p>
            <a:fld id="{730BFC15-30D9-4DE6-A385-2262C1FEFCA9}" type="datetime1">
              <a:rPr lang="en-US"/>
              <a:pPr/>
              <a:t>12/20/2015</a:t>
            </a:fld>
            <a:endParaRPr lang="en-US"/>
          </a:p>
        </p:txBody>
      </p:sp>
      <p:sp>
        <p:nvSpPr>
          <p:cNvPr id="6" name="Rectangle 7"/>
          <p:cNvSpPr>
            <a:spLocks noGrp="1" noChangeArrowheads="1"/>
          </p:cNvSpPr>
          <p:nvPr>
            <p:ph type="sldNum" sz="quarter" idx="5"/>
          </p:nvPr>
        </p:nvSpPr>
        <p:spPr>
          <a:ln/>
        </p:spPr>
        <p:txBody>
          <a:bodyPr/>
          <a:lstStyle/>
          <a:p>
            <a:fld id="{D9C3F28C-CE64-44E5-ADA9-A141FCD8F7D0}" type="slidenum">
              <a:rPr lang="en-US"/>
              <a:pPr/>
              <a:t>71</a:t>
            </a:fld>
            <a:endParaRPr lang="en-US"/>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p:txBody>
          <a:bodyPr/>
          <a:lstStyle/>
          <a:p>
            <a:r>
              <a:rPr lang="en-US" sz="1000" u="sng" dirty="0"/>
              <a:t>Filtration</a:t>
            </a:r>
            <a:r>
              <a:rPr lang="en-US" sz="1000" dirty="0"/>
              <a:t>:  Basically 2 main categories: Depth and surface:</a:t>
            </a:r>
          </a:p>
          <a:p>
            <a:r>
              <a:rPr lang="en-US" sz="1000" dirty="0"/>
              <a:t>Depth: particles are caught within the depth of the filter medium.  Good for </a:t>
            </a:r>
          </a:p>
          <a:p>
            <a:r>
              <a:rPr lang="en-US" sz="1000" dirty="0"/>
              <a:t>liquids that are heavily laden with particles:</a:t>
            </a:r>
          </a:p>
          <a:p>
            <a:r>
              <a:rPr lang="en-US" sz="1000" dirty="0"/>
              <a:t>Used primarily after grapes have come thru press or right after primary fermentation</a:t>
            </a:r>
          </a:p>
          <a:p>
            <a:pPr>
              <a:buFontTx/>
              <a:buChar char="•"/>
            </a:pPr>
            <a:r>
              <a:rPr lang="en-US" sz="1000" dirty="0"/>
              <a:t>common types:</a:t>
            </a:r>
          </a:p>
          <a:p>
            <a:pPr>
              <a:buFontTx/>
              <a:buChar char="•"/>
            </a:pPr>
            <a:r>
              <a:rPr lang="en-US" sz="1000" dirty="0"/>
              <a:t> 1) earth filtration (</a:t>
            </a:r>
            <a:r>
              <a:rPr lang="en-US" sz="1000" dirty="0" err="1"/>
              <a:t>kieselguhr</a:t>
            </a:r>
            <a:r>
              <a:rPr lang="en-US" sz="1000" dirty="0"/>
              <a:t> = skeletal diatoms tiny sea creatures; they</a:t>
            </a:r>
          </a:p>
          <a:p>
            <a:r>
              <a:rPr lang="en-US" sz="1000" dirty="0"/>
              <a:t>treated and what remains is silica, inert</a:t>
            </a:r>
          </a:p>
          <a:p>
            <a:pPr>
              <a:buFontTx/>
              <a:buChar char="•"/>
            </a:pPr>
            <a:r>
              <a:rPr lang="en-US" sz="1000" dirty="0"/>
              <a:t> Used with rotary </a:t>
            </a:r>
            <a:r>
              <a:rPr lang="en-US" sz="1000" dirty="0" err="1"/>
              <a:t>fermenters</a:t>
            </a:r>
            <a:r>
              <a:rPr lang="en-US" sz="1000" dirty="0"/>
              <a:t> or pad filters</a:t>
            </a:r>
          </a:p>
          <a:p>
            <a:pPr>
              <a:buFontTx/>
              <a:buChar char="•"/>
            </a:pPr>
            <a:r>
              <a:rPr lang="en-US" sz="1000" dirty="0"/>
              <a:t>2) sheet or pad filtration (the latter also called plate and frame) Sheets consist of ordinary</a:t>
            </a:r>
          </a:p>
          <a:p>
            <a:r>
              <a:rPr lang="en-US" sz="1000" dirty="0"/>
              <a:t>cellulose fibers and </a:t>
            </a:r>
            <a:r>
              <a:rPr lang="en-US" sz="1000" dirty="0" err="1"/>
              <a:t>kieselguhr</a:t>
            </a:r>
            <a:r>
              <a:rPr lang="en-US" sz="1000" dirty="0"/>
              <a:t> can be added to enhance filtration efficiency.</a:t>
            </a:r>
          </a:p>
          <a:p>
            <a:r>
              <a:rPr lang="en-US" sz="1000" dirty="0"/>
              <a:t>Surface: (also called “absolute or membrane” very small particles, capable of removing </a:t>
            </a:r>
          </a:p>
          <a:p>
            <a:r>
              <a:rPr lang="en-US" sz="1000" dirty="0"/>
              <a:t>micro-</a:t>
            </a:r>
            <a:r>
              <a:rPr lang="en-US" sz="1000" dirty="0" err="1"/>
              <a:t>organismes</a:t>
            </a:r>
            <a:r>
              <a:rPr lang="en-US" sz="1000" dirty="0"/>
              <a:t>, yielding a </a:t>
            </a:r>
            <a:r>
              <a:rPr lang="en-US" sz="1000" dirty="0" err="1"/>
              <a:t>microbially</a:t>
            </a:r>
            <a:r>
              <a:rPr lang="en-US" sz="1000" dirty="0"/>
              <a:t> stable wine.  Used w/ membrane cartridge. Final membrane</a:t>
            </a:r>
          </a:p>
          <a:p>
            <a:r>
              <a:rPr lang="en-US" sz="1000" dirty="0"/>
              <a:t>size is .45ums, capable of removing all bacteria</a:t>
            </a:r>
          </a:p>
          <a:p>
            <a:r>
              <a:rPr lang="en-US" sz="1000" u="sng" dirty="0"/>
              <a:t>Cold Stabilization</a:t>
            </a:r>
            <a:r>
              <a:rPr lang="en-US" sz="1000" dirty="0"/>
              <a:t>:   Purpose:   to remove potassium bi-</a:t>
            </a:r>
            <a:r>
              <a:rPr lang="en-US" sz="1000" dirty="0" err="1"/>
              <a:t>tartrate</a:t>
            </a:r>
            <a:r>
              <a:rPr lang="en-US" sz="1000" dirty="0"/>
              <a:t> crystals(wine diamonds)</a:t>
            </a:r>
          </a:p>
          <a:p>
            <a:r>
              <a:rPr lang="en-US" sz="1000" dirty="0"/>
              <a:t>Grape juice is rich in minerals that are picked up by the roots of the vine </a:t>
            </a:r>
          </a:p>
          <a:p>
            <a:r>
              <a:rPr lang="en-US" sz="1000" dirty="0"/>
              <a:t>as they delve into the subsoil in search of water.  </a:t>
            </a:r>
            <a:r>
              <a:rPr lang="en-US" sz="1000" dirty="0" err="1"/>
              <a:t>Esp</a:t>
            </a:r>
            <a:r>
              <a:rPr lang="en-US" sz="1000" dirty="0"/>
              <a:t> rich in potassium.</a:t>
            </a:r>
          </a:p>
          <a:p>
            <a:r>
              <a:rPr lang="en-US" sz="1000" dirty="0"/>
              <a:t>After fermentation, alcohol reduces the solubility of the </a:t>
            </a:r>
            <a:r>
              <a:rPr lang="en-US" sz="1000" dirty="0" err="1"/>
              <a:t>tartrates</a:t>
            </a:r>
            <a:r>
              <a:rPr lang="en-US" sz="1000" dirty="0"/>
              <a:t> that they</a:t>
            </a:r>
          </a:p>
          <a:p>
            <a:r>
              <a:rPr lang="en-US" sz="1000" dirty="0"/>
              <a:t>should fall out of solution.  To assist the process, we chill the wine</a:t>
            </a:r>
          </a:p>
          <a:p>
            <a:r>
              <a:rPr lang="en-US" sz="1000" dirty="0"/>
              <a:t>to about 25 F.   </a:t>
            </a:r>
          </a:p>
          <a:p>
            <a:r>
              <a:rPr lang="en-US" sz="1000" u="sng" dirty="0"/>
              <a:t>Heat Stabilization</a:t>
            </a:r>
            <a:r>
              <a:rPr lang="en-US" sz="1000" dirty="0"/>
              <a:t>:  Purpose;  to determine if proteins in wine are stable</a:t>
            </a:r>
          </a:p>
          <a:p>
            <a:r>
              <a:rPr lang="en-US" sz="1000" dirty="0"/>
              <a:t>Process:   add Bentonite to remove!  To find out if problem: heat wine to 175 F, </a:t>
            </a:r>
          </a:p>
          <a:p>
            <a:r>
              <a:rPr lang="en-US" sz="1000" dirty="0"/>
              <a:t>then chill to 25F. If haze forms, it can be fined out with Bentonite.</a:t>
            </a:r>
          </a:p>
          <a:p>
            <a:r>
              <a:rPr lang="en-US" sz="1000" dirty="0"/>
              <a:t> </a:t>
            </a:r>
            <a:r>
              <a:rPr lang="en-US" sz="1000" i="1" dirty="0"/>
              <a:t>Proteins:</a:t>
            </a:r>
            <a:r>
              <a:rPr lang="en-US" sz="1000" dirty="0"/>
              <a:t>  complex substances built up from amino acids, </a:t>
            </a:r>
          </a:p>
          <a:p>
            <a:r>
              <a:rPr lang="en-US" sz="1000" dirty="0"/>
              <a:t>Which are the building block of all organic life.   Yeasts feed on.</a:t>
            </a:r>
          </a:p>
        </p:txBody>
      </p:sp>
    </p:spTree>
    <p:extLst>
      <p:ext uri="{BB962C8B-B14F-4D97-AF65-F5344CB8AC3E}">
        <p14:creationId xmlns:p14="http://schemas.microsoft.com/office/powerpoint/2010/main" val="273826196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Grape Growing &amp; Wine Making</a:t>
            </a:r>
          </a:p>
        </p:txBody>
      </p:sp>
      <p:sp>
        <p:nvSpPr>
          <p:cNvPr id="5" name="Rectangle 3"/>
          <p:cNvSpPr>
            <a:spLocks noGrp="1" noChangeArrowheads="1"/>
          </p:cNvSpPr>
          <p:nvPr>
            <p:ph type="dt" idx="1"/>
          </p:nvPr>
        </p:nvSpPr>
        <p:spPr>
          <a:ln/>
        </p:spPr>
        <p:txBody>
          <a:bodyPr/>
          <a:lstStyle/>
          <a:p>
            <a:fld id="{11D1E7CF-D02D-4F76-8AFC-7CBD6DAFCE73}" type="datetime1">
              <a:rPr lang="en-US"/>
              <a:pPr/>
              <a:t>12/20/2015</a:t>
            </a:fld>
            <a:endParaRPr lang="en-US"/>
          </a:p>
        </p:txBody>
      </p:sp>
      <p:sp>
        <p:nvSpPr>
          <p:cNvPr id="6" name="Rectangle 7"/>
          <p:cNvSpPr>
            <a:spLocks noGrp="1" noChangeArrowheads="1"/>
          </p:cNvSpPr>
          <p:nvPr>
            <p:ph type="sldNum" sz="quarter" idx="5"/>
          </p:nvPr>
        </p:nvSpPr>
        <p:spPr>
          <a:ln/>
        </p:spPr>
        <p:txBody>
          <a:bodyPr/>
          <a:lstStyle/>
          <a:p>
            <a:fld id="{16EB42AB-F2EF-431B-A027-AE011A8FEE2F}" type="slidenum">
              <a:rPr lang="en-US"/>
              <a:pPr/>
              <a:t>72</a:t>
            </a:fld>
            <a:endParaRPr lang="en-US"/>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p:txBody>
          <a:bodyPr/>
          <a:lstStyle/>
          <a:p>
            <a:pPr>
              <a:buFontTx/>
              <a:buChar char="•"/>
            </a:pPr>
            <a:r>
              <a:rPr lang="en-US"/>
              <a:t>Settling of juice (called debourage):   Freshly pressed grapes contain </a:t>
            </a:r>
          </a:p>
          <a:p>
            <a:r>
              <a:rPr lang="en-US"/>
              <a:t>a considerable quantities of solid matter, like cellular debris from the </a:t>
            </a:r>
          </a:p>
          <a:p>
            <a:r>
              <a:rPr lang="en-US"/>
              <a:t>skins which can cause off flavors.  Tendency to over clarify!</a:t>
            </a:r>
          </a:p>
          <a:p>
            <a:r>
              <a:rPr lang="en-US"/>
              <a:t>Therefore clarify, but not too quickly:</a:t>
            </a:r>
          </a:p>
          <a:p>
            <a:r>
              <a:rPr lang="en-US"/>
              <a:t>1)  particles nutricious to yeast as minerals and vits have attached them</a:t>
            </a:r>
          </a:p>
          <a:p>
            <a:r>
              <a:rPr lang="en-US"/>
              <a:t>selves to the particles.  Assist in getting fermentation started!</a:t>
            </a:r>
          </a:p>
          <a:p>
            <a:r>
              <a:rPr lang="en-US"/>
              <a:t>2)  Chill down to 45 degrees to slow bacterial action.</a:t>
            </a:r>
          </a:p>
          <a:p>
            <a:r>
              <a:rPr lang="en-US"/>
              <a:t>If too much solids, ie 2%, then risk of yeast going thru anerobic fermentation.</a:t>
            </a:r>
          </a:p>
          <a:p>
            <a:r>
              <a:rPr lang="en-US"/>
              <a:t>Producing hydrogen sulfide (H2S)</a:t>
            </a:r>
          </a:p>
          <a:p>
            <a:r>
              <a:rPr lang="en-US"/>
              <a:t>Ideal is less than .5%.</a:t>
            </a:r>
          </a:p>
          <a:p>
            <a:pPr>
              <a:buFontTx/>
              <a:buChar char="•"/>
            </a:pPr>
            <a:r>
              <a:rPr lang="en-US"/>
              <a:t>Transport:   80000 gallons at 45F</a:t>
            </a:r>
          </a:p>
          <a:p>
            <a:endParaRPr lang="en-US"/>
          </a:p>
          <a:p>
            <a:r>
              <a:rPr lang="en-US"/>
              <a:t>ML takes approx 2 to 3months  (less at  COL)</a:t>
            </a:r>
          </a:p>
          <a:p>
            <a:endParaRPr lang="en-US"/>
          </a:p>
        </p:txBody>
      </p:sp>
    </p:spTree>
    <p:extLst>
      <p:ext uri="{BB962C8B-B14F-4D97-AF65-F5344CB8AC3E}">
        <p14:creationId xmlns:p14="http://schemas.microsoft.com/office/powerpoint/2010/main" val="55656648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Grape Growing &amp; Wine Making</a:t>
            </a:r>
          </a:p>
        </p:txBody>
      </p:sp>
      <p:sp>
        <p:nvSpPr>
          <p:cNvPr id="5" name="Rectangle 3"/>
          <p:cNvSpPr>
            <a:spLocks noGrp="1" noChangeArrowheads="1"/>
          </p:cNvSpPr>
          <p:nvPr>
            <p:ph type="dt" idx="1"/>
          </p:nvPr>
        </p:nvSpPr>
        <p:spPr>
          <a:ln/>
        </p:spPr>
        <p:txBody>
          <a:bodyPr/>
          <a:lstStyle/>
          <a:p>
            <a:fld id="{EAF1F6EA-410C-40B1-BEA9-647632DE99D6}" type="datetime1">
              <a:rPr lang="en-US"/>
              <a:pPr/>
              <a:t>12/20/2015</a:t>
            </a:fld>
            <a:endParaRPr lang="en-US"/>
          </a:p>
        </p:txBody>
      </p:sp>
      <p:sp>
        <p:nvSpPr>
          <p:cNvPr id="6" name="Rectangle 7"/>
          <p:cNvSpPr>
            <a:spLocks noGrp="1" noChangeArrowheads="1"/>
          </p:cNvSpPr>
          <p:nvPr>
            <p:ph type="sldNum" sz="quarter" idx="5"/>
          </p:nvPr>
        </p:nvSpPr>
        <p:spPr>
          <a:ln/>
        </p:spPr>
        <p:txBody>
          <a:bodyPr/>
          <a:lstStyle/>
          <a:p>
            <a:fld id="{F822044B-9458-442F-88A0-354676F53623}" type="slidenum">
              <a:rPr lang="en-US"/>
              <a:pPr/>
              <a:t>73</a:t>
            </a:fld>
            <a:endParaRPr lang="en-US"/>
          </a:p>
        </p:txBody>
      </p:sp>
      <p:sp>
        <p:nvSpPr>
          <p:cNvPr id="181250" name="Rectangle 2"/>
          <p:cNvSpPr>
            <a:spLocks noGrp="1" noRot="1" noChangeAspect="1" noChangeArrowheads="1" noTextEdit="1"/>
          </p:cNvSpPr>
          <p:nvPr>
            <p:ph type="sldImg"/>
          </p:nvPr>
        </p:nvSpPr>
        <p:spPr>
          <a:xfrm>
            <a:off x="1181100" y="774700"/>
            <a:ext cx="4648200" cy="3486150"/>
          </a:xfrm>
          <a:ln/>
        </p:spPr>
      </p:sp>
      <p:sp>
        <p:nvSpPr>
          <p:cNvPr id="181251" name="Rectangle 3"/>
          <p:cNvSpPr>
            <a:spLocks noGrp="1" noChangeArrowheads="1"/>
          </p:cNvSpPr>
          <p:nvPr>
            <p:ph type="body" idx="1"/>
          </p:nvPr>
        </p:nvSpPr>
        <p:spPr/>
        <p:txBody>
          <a:bodyPr/>
          <a:lstStyle/>
          <a:p>
            <a:endParaRPr lang="en-US" dirty="0"/>
          </a:p>
          <a:p>
            <a:endParaRPr lang="en-US" dirty="0"/>
          </a:p>
          <a:p>
            <a:pPr>
              <a:buFontTx/>
              <a:buChar char="•"/>
            </a:pPr>
            <a:r>
              <a:rPr lang="en-US" dirty="0"/>
              <a:t>Cold Soak:  get as much of the good stuff out of the grapes as possible</a:t>
            </a:r>
          </a:p>
          <a:p>
            <a:r>
              <a:rPr lang="en-US" dirty="0"/>
              <a:t>at the front end of the process.  Alcohol and heat break down cells, so the</a:t>
            </a:r>
          </a:p>
          <a:p>
            <a:r>
              <a:rPr lang="en-US" dirty="0"/>
              <a:t>final portion of fermentation can be where some harsh flavors are picked up.</a:t>
            </a:r>
          </a:p>
          <a:p>
            <a:r>
              <a:rPr lang="en-US" dirty="0"/>
              <a:t> Cold Soak allows enhanced pigmentation and overall shorter</a:t>
            </a:r>
          </a:p>
          <a:p>
            <a:r>
              <a:rPr lang="en-US" dirty="0"/>
              <a:t>fermentation preventing end of fermentation harsh tannins. harsh tannins.</a:t>
            </a:r>
          </a:p>
          <a:p>
            <a:r>
              <a:rPr lang="en-US" dirty="0"/>
              <a:t> </a:t>
            </a:r>
            <a:r>
              <a:rPr lang="en-US" dirty="0" err="1"/>
              <a:t>Mondavi</a:t>
            </a:r>
            <a:r>
              <a:rPr lang="en-US" dirty="0"/>
              <a:t> uses dry ice in 5000 gal </a:t>
            </a:r>
            <a:r>
              <a:rPr lang="en-US" dirty="0" err="1"/>
              <a:t>fermenters</a:t>
            </a:r>
            <a:r>
              <a:rPr lang="en-US" dirty="0"/>
              <a:t>`</a:t>
            </a:r>
          </a:p>
          <a:p>
            <a:r>
              <a:rPr lang="en-US" dirty="0">
                <a:latin typeface="Gill Sans MT" pitchFamily="34" charset="0"/>
              </a:rPr>
              <a:t>	</a:t>
            </a:r>
            <a:r>
              <a:rPr lang="en-US" dirty="0" err="1">
                <a:latin typeface="Gill Sans MT" pitchFamily="34" charset="0"/>
              </a:rPr>
              <a:t>Tonnelier</a:t>
            </a:r>
            <a:r>
              <a:rPr lang="en-US" dirty="0">
                <a:latin typeface="Gill Sans MT" pitchFamily="34" charset="0"/>
              </a:rPr>
              <a:t> </a:t>
            </a:r>
            <a:r>
              <a:rPr lang="en-US" dirty="0" err="1">
                <a:latin typeface="Gill Sans MT" pitchFamily="34" charset="0"/>
              </a:rPr>
              <a:t>Taransaud</a:t>
            </a:r>
            <a:r>
              <a:rPr lang="en-US" dirty="0">
                <a:latin typeface="Gill Sans MT" pitchFamily="34" charset="0"/>
              </a:rPr>
              <a:t>, $26K/tank, 30-50 year life </a:t>
            </a:r>
            <a:endParaRPr lang="en-US" dirty="0"/>
          </a:p>
          <a:p>
            <a:pPr>
              <a:buFontTx/>
              <a:buChar char="•"/>
            </a:pPr>
            <a:r>
              <a:rPr lang="en-US" dirty="0"/>
              <a:t>Punch down generally more gentle process minimizing harsh extractions</a:t>
            </a:r>
          </a:p>
          <a:p>
            <a:pPr>
              <a:buFontTx/>
              <a:buChar char="•"/>
            </a:pPr>
            <a:r>
              <a:rPr lang="en-US" dirty="0"/>
              <a:t>How often: 2x’s per day during fermentation</a:t>
            </a:r>
          </a:p>
          <a:p>
            <a:pPr>
              <a:buFontTx/>
              <a:buChar char="•"/>
            </a:pPr>
            <a:r>
              <a:rPr lang="en-US" dirty="0"/>
              <a:t>used for smaller wineries where it can be </a:t>
            </a:r>
            <a:r>
              <a:rPr lang="en-US" dirty="0" err="1"/>
              <a:t>physicallydone</a:t>
            </a:r>
            <a:r>
              <a:rPr lang="en-US" dirty="0"/>
              <a:t>. </a:t>
            </a:r>
          </a:p>
          <a:p>
            <a:pPr lvl="1">
              <a:buFontTx/>
              <a:buChar char="•"/>
            </a:pPr>
            <a:r>
              <a:rPr lang="en-US" dirty="0"/>
              <a:t> Pneumatic </a:t>
            </a:r>
            <a:r>
              <a:rPr lang="en-US" dirty="0" err="1"/>
              <a:t>punchdown</a:t>
            </a:r>
            <a:r>
              <a:rPr lang="en-US" dirty="0"/>
              <a:t> $$$$ (</a:t>
            </a:r>
            <a:r>
              <a:rPr lang="en-US" dirty="0" err="1"/>
              <a:t>Northstar</a:t>
            </a:r>
            <a:r>
              <a:rPr lang="en-US" dirty="0"/>
              <a:t>)</a:t>
            </a:r>
          </a:p>
          <a:p>
            <a:endParaRPr lang="en-US" dirty="0"/>
          </a:p>
          <a:p>
            <a:pPr>
              <a:buFontTx/>
              <a:buChar char="•"/>
            </a:pPr>
            <a:r>
              <a:rPr lang="en-US" dirty="0"/>
              <a:t>White tank fermentation temps:  50 - 55F</a:t>
            </a:r>
          </a:p>
          <a:p>
            <a:r>
              <a:rPr lang="en-US" dirty="0"/>
              <a:t>White bbl fermentation temps:    58F</a:t>
            </a:r>
          </a:p>
          <a:p>
            <a:pPr>
              <a:buFontTx/>
              <a:buChar char="•"/>
            </a:pPr>
            <a:r>
              <a:rPr lang="en-US" dirty="0"/>
              <a:t> ML in bbl why?  Better integration of oak</a:t>
            </a:r>
          </a:p>
          <a:p>
            <a:r>
              <a:rPr lang="en-US" dirty="0"/>
              <a:t>Fining - process of clarification used to prevent haze and remove tannins </a:t>
            </a:r>
          </a:p>
          <a:p>
            <a:r>
              <a:rPr lang="en-US" dirty="0"/>
              <a:t>to balance wine.  </a:t>
            </a:r>
          </a:p>
          <a:p>
            <a:pPr>
              <a:buFontTx/>
              <a:buChar char="•"/>
            </a:pPr>
            <a:r>
              <a:rPr lang="en-US" dirty="0"/>
              <a:t>Fining and Filtration are complementary processes:   </a:t>
            </a:r>
          </a:p>
          <a:p>
            <a:r>
              <a:rPr lang="en-US" dirty="0"/>
              <a:t>	Filtration removes particles and fining removes suspended </a:t>
            </a:r>
          </a:p>
          <a:p>
            <a:r>
              <a:rPr lang="en-US" dirty="0"/>
              <a:t>	particles that are so small, they cannot be filtered out</a:t>
            </a:r>
          </a:p>
          <a:p>
            <a:endParaRPr lang="en-US" dirty="0"/>
          </a:p>
        </p:txBody>
      </p:sp>
    </p:spTree>
    <p:extLst>
      <p:ext uri="{BB962C8B-B14F-4D97-AF65-F5344CB8AC3E}">
        <p14:creationId xmlns:p14="http://schemas.microsoft.com/office/powerpoint/2010/main" val="357376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Grape Growing &amp; Wine Making</a:t>
            </a:r>
          </a:p>
        </p:txBody>
      </p:sp>
      <p:sp>
        <p:nvSpPr>
          <p:cNvPr id="5" name="Rectangle 3"/>
          <p:cNvSpPr>
            <a:spLocks noGrp="1" noChangeArrowheads="1"/>
          </p:cNvSpPr>
          <p:nvPr>
            <p:ph type="dt" idx="1"/>
          </p:nvPr>
        </p:nvSpPr>
        <p:spPr>
          <a:ln/>
        </p:spPr>
        <p:txBody>
          <a:bodyPr/>
          <a:lstStyle/>
          <a:p>
            <a:fld id="{9DE9E765-272C-4449-9BF5-69F2C3664C7A}" type="datetime1">
              <a:rPr lang="en-US"/>
              <a:pPr/>
              <a:t>12/20/2015</a:t>
            </a:fld>
            <a:endParaRPr lang="en-US"/>
          </a:p>
        </p:txBody>
      </p:sp>
      <p:sp>
        <p:nvSpPr>
          <p:cNvPr id="6" name="Rectangle 7"/>
          <p:cNvSpPr>
            <a:spLocks noGrp="1" noChangeArrowheads="1"/>
          </p:cNvSpPr>
          <p:nvPr>
            <p:ph type="sldNum" sz="quarter" idx="5"/>
          </p:nvPr>
        </p:nvSpPr>
        <p:spPr>
          <a:ln/>
        </p:spPr>
        <p:txBody>
          <a:bodyPr/>
          <a:lstStyle/>
          <a:p>
            <a:fld id="{06C1B334-489E-4652-81A5-F19F0B68B53E}" type="slidenum">
              <a:rPr lang="en-US"/>
              <a:pPr/>
              <a:t>8</a:t>
            </a:fld>
            <a:endParaRPr lang="en-US"/>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r>
              <a:rPr lang="en-US" dirty="0"/>
              <a:t>In the Northern hemisphere, this is the schedule that is usually </a:t>
            </a:r>
          </a:p>
          <a:p>
            <a:r>
              <a:rPr lang="en-US" dirty="0"/>
              <a:t>Followed. (Southern Hemisphere is 6months ahead of us!)</a:t>
            </a:r>
          </a:p>
          <a:p>
            <a:endParaRPr lang="en-US" dirty="0"/>
          </a:p>
          <a:p>
            <a:r>
              <a:rPr lang="en-US" dirty="0"/>
              <a:t>“Dormancy’ (when vine temp falls consistently below 50 degrees)</a:t>
            </a:r>
          </a:p>
          <a:p>
            <a:r>
              <a:rPr lang="en-US" dirty="0"/>
              <a:t>Prune in Nov </a:t>
            </a:r>
            <a:r>
              <a:rPr lang="en-US" dirty="0" err="1"/>
              <a:t>vs</a:t>
            </a:r>
            <a:r>
              <a:rPr lang="en-US" dirty="0"/>
              <a:t> Feb?</a:t>
            </a:r>
          </a:p>
        </p:txBody>
      </p:sp>
    </p:spTree>
    <p:extLst>
      <p:ext uri="{BB962C8B-B14F-4D97-AF65-F5344CB8AC3E}">
        <p14:creationId xmlns:p14="http://schemas.microsoft.com/office/powerpoint/2010/main" val="3163389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Grape Growing &amp; Wine Making</a:t>
            </a:r>
          </a:p>
        </p:txBody>
      </p:sp>
      <p:sp>
        <p:nvSpPr>
          <p:cNvPr id="5" name="Rectangle 3"/>
          <p:cNvSpPr>
            <a:spLocks noGrp="1" noChangeArrowheads="1"/>
          </p:cNvSpPr>
          <p:nvPr>
            <p:ph type="dt" idx="1"/>
          </p:nvPr>
        </p:nvSpPr>
        <p:spPr>
          <a:ln/>
        </p:spPr>
        <p:txBody>
          <a:bodyPr/>
          <a:lstStyle/>
          <a:p>
            <a:fld id="{AE4FAD81-D5D2-42C9-BCA9-DB06AC98893A}" type="datetime1">
              <a:rPr lang="en-US"/>
              <a:pPr/>
              <a:t>12/20/2015</a:t>
            </a:fld>
            <a:endParaRPr lang="en-US"/>
          </a:p>
        </p:txBody>
      </p:sp>
      <p:sp>
        <p:nvSpPr>
          <p:cNvPr id="6" name="Rectangle 7"/>
          <p:cNvSpPr>
            <a:spLocks noGrp="1" noChangeArrowheads="1"/>
          </p:cNvSpPr>
          <p:nvPr>
            <p:ph type="sldNum" sz="quarter" idx="5"/>
          </p:nvPr>
        </p:nvSpPr>
        <p:spPr>
          <a:ln/>
        </p:spPr>
        <p:txBody>
          <a:bodyPr/>
          <a:lstStyle/>
          <a:p>
            <a:fld id="{67EA3255-293C-4E95-8025-FACB050517FA}" type="slidenum">
              <a:rPr lang="en-US"/>
              <a:pPr/>
              <a:t>9</a:t>
            </a:fld>
            <a:endParaRPr lang="en-US"/>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910663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7907" name="Rectangle 19"/>
          <p:cNvSpPr>
            <a:spLocks noGrp="1" noChangeArrowheads="1"/>
          </p:cNvSpPr>
          <p:nvPr>
            <p:ph type="ctrTitle" sz="quarter"/>
          </p:nvPr>
        </p:nvSpPr>
        <p:spPr>
          <a:xfrm>
            <a:off x="685800" y="2286000"/>
            <a:ext cx="7772400" cy="1143000"/>
          </a:xfrm>
          <a:effectLst/>
        </p:spPr>
        <p:txBody>
          <a:bodyPr/>
          <a:lstStyle>
            <a:lvl1pPr algn="ctr">
              <a:defRPr sz="4400"/>
            </a:lvl1pPr>
          </a:lstStyle>
          <a:p>
            <a:r>
              <a:rPr lang="en-US"/>
              <a:t>Click to edit Master title style</a:t>
            </a:r>
          </a:p>
        </p:txBody>
      </p:sp>
      <p:sp>
        <p:nvSpPr>
          <p:cNvPr id="37908" name="Rectangle 20"/>
          <p:cNvSpPr>
            <a:spLocks noGrp="1" noChangeArrowheads="1"/>
          </p:cNvSpPr>
          <p:nvPr>
            <p:ph type="subTitle" sz="quarter" idx="1"/>
          </p:nvPr>
        </p:nvSpPr>
        <p:spPr>
          <a:xfrm>
            <a:off x="1371600" y="3733800"/>
            <a:ext cx="6400800" cy="1752600"/>
          </a:xfrm>
          <a:effectLst/>
        </p:spPr>
        <p:txBody>
          <a:bodyPr/>
          <a:lstStyle>
            <a:lvl1pPr marL="0" indent="0" algn="ctr">
              <a:buFontTx/>
              <a:buNone/>
              <a:defRPr sz="3600"/>
            </a:lvl1pPr>
          </a:lstStyle>
          <a:p>
            <a:r>
              <a:rPr lang="en-US"/>
              <a:t>Click to edit Master subtitle style</a:t>
            </a:r>
          </a:p>
        </p:txBody>
      </p:sp>
    </p:spTree>
  </p:cSld>
  <p:clrMapOvr>
    <a:overrideClrMapping bg1="dk2" tx1="lt1" bg2="dk1"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304800"/>
            <a:ext cx="2019300"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905500"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8077200" cy="914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8077200"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4191000"/>
            <a:ext cx="8077200"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8077200" cy="9144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962400"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00600" y="1981200"/>
            <a:ext cx="3962400"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91000"/>
            <a:ext cx="8077200"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04800"/>
            <a:ext cx="8077200" cy="9144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962400"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00600" y="1981200"/>
            <a:ext cx="3962400"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91000"/>
            <a:ext cx="3962400"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800600" y="4191000"/>
            <a:ext cx="3962400"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80772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9624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981200"/>
            <a:ext cx="39624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2A428D1B-D560-445C-970D-33CBB1E3C0E3}" type="datetime1">
              <a:rPr lang="en-US"/>
              <a:pPr/>
              <a:t>12/20/2015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AEA2693-B7AF-40D6-B65C-31FFDD7F48CB}" type="slidenum">
              <a:rPr lang="en-US"/>
              <a:pPr/>
              <a:t>‹#›</a:t>
            </a:fld>
            <a:endParaRPr lang="en-US"/>
          </a:p>
        </p:txBody>
      </p:sp>
    </p:spTree>
  </p:cSld>
  <p:clrMapOvr>
    <a:masterClrMapping/>
  </p:clrMapOvr>
  <p:transitio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64A1A0E-8244-4F52-8E68-ED5159DE5D25}" type="datetime1">
              <a:rPr lang="en-US"/>
              <a:pPr/>
              <a:t>12/20/2015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6CAA53E-409F-4CF7-9E42-D0DAF8BDD31E}" type="slidenum">
              <a:rPr lang="en-US"/>
              <a:pPr/>
              <a:t>‹#›</a:t>
            </a:fld>
            <a:endParaRPr lang="en-US"/>
          </a:p>
        </p:txBody>
      </p:sp>
    </p:spTree>
  </p:cSld>
  <p:clrMapOvr>
    <a:masterClrMapping/>
  </p:clrMapOvr>
  <p:transition>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B3DE111A-7E00-4C1D-9273-946BD59F42DF}" type="datetime1">
              <a:rPr lang="en-US"/>
              <a:pPr/>
              <a:t>12/20/2015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58190BB-5A14-4CAA-998C-D56C266CBA6C}" type="slidenum">
              <a:rPr lang="en-US"/>
              <a:pPr/>
              <a:t>‹#›</a:t>
            </a:fld>
            <a:endParaRPr lang="en-US"/>
          </a:p>
        </p:txBody>
      </p:sp>
    </p:spTree>
  </p:cSld>
  <p:clrMapOvr>
    <a:masterClrMapping/>
  </p:clrMapOvr>
  <p:transition>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ECBD11A1-A26C-4759-A28D-7132B5AA5CDE}" type="datetime1">
              <a:rPr lang="en-US"/>
              <a:pPr/>
              <a:t>12/20/2015</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27E69D3-2D78-4436-B4B8-E82CC0471D15}" type="slidenum">
              <a:rPr lang="en-US"/>
              <a:pPr/>
              <a:t>‹#›</a:t>
            </a:fld>
            <a:endParaRPr lang="en-US"/>
          </a:p>
        </p:txBody>
      </p:sp>
    </p:spTree>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0FDD23A5-F66B-4206-908E-3477752793D2}" type="datetime1">
              <a:rPr lang="en-US"/>
              <a:pPr/>
              <a:t>12/20/2015</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4BA933C4-68B0-41DD-8757-3D17DF945A4C}" type="slidenum">
              <a:rPr lang="en-US"/>
              <a:pPr/>
              <a:t>‹#›</a:t>
            </a:fld>
            <a:endParaRPr lang="en-US"/>
          </a:p>
        </p:txBody>
      </p:sp>
    </p:spTree>
  </p:cSld>
  <p:clrMapOvr>
    <a:masterClrMapping/>
  </p:clrMapOvr>
  <p:transition>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1D8B032E-CFB5-4597-BEDA-E30C8B6E8D1F}" type="datetime1">
              <a:rPr lang="en-US"/>
              <a:pPr/>
              <a:t>12/20/2015</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A9F584A8-22F7-4640-96BD-025173379B71}" type="slidenum">
              <a:rPr lang="en-US"/>
              <a:pPr/>
              <a:t>‹#›</a:t>
            </a:fld>
            <a:endParaRPr lang="en-US"/>
          </a:p>
        </p:txBody>
      </p:sp>
    </p:spTree>
  </p:cSld>
  <p:clrMapOvr>
    <a:masterClrMapping/>
  </p:clrMapOvr>
  <p:transition>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3E7CB21E-2FFE-43AB-8CDC-B7273A738986}" type="datetime1">
              <a:rPr lang="en-US"/>
              <a:pPr/>
              <a:t>12/20/2015</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8AD4132-145C-412C-9E4E-E0FA6ED38EFA}" type="slidenum">
              <a:rPr lang="en-US"/>
              <a:pPr/>
              <a:t>‹#›</a:t>
            </a:fld>
            <a:endParaRPr lang="en-US"/>
          </a:p>
        </p:txBody>
      </p:sp>
    </p:spTree>
  </p:cSld>
  <p:clrMapOvr>
    <a:masterClrMapping/>
  </p:clrMapOvr>
  <p:transition>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B5F7C004-D5AB-443A-8BDD-A45A034619F2}" type="datetime1">
              <a:rPr lang="en-US"/>
              <a:pPr/>
              <a:t>12/20/2015</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F9ED44A-A614-421D-83B1-81B4F38289E2}" type="slidenum">
              <a:rPr lang="en-US"/>
              <a:pPr/>
              <a:t>‹#›</a:t>
            </a:fld>
            <a:endParaRPr lang="en-US"/>
          </a:p>
        </p:txBody>
      </p:sp>
    </p:spTree>
  </p:cSld>
  <p:clrMapOvr>
    <a:masterClrMapping/>
  </p:clrMapOvr>
  <p:transition>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A3CBAE49-E281-4BCA-82D5-457C8B104724}" type="datetime1">
              <a:rPr lang="en-US"/>
              <a:pPr/>
              <a:t>12/20/2015</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5DEE10D-2194-4CC8-832D-2C6D29C6E919}" type="slidenum">
              <a:rPr lang="en-US"/>
              <a:pPr/>
              <a:t>‹#›</a:t>
            </a:fld>
            <a:endParaRPr lang="en-US"/>
          </a:p>
        </p:txBody>
      </p:sp>
    </p:spTree>
  </p:cSld>
  <p:clrMapOvr>
    <a:masterClrMapping/>
  </p:clrMapOvr>
  <p:transition>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9941381-9AAB-4B9E-9ADC-578FEBEC8F20}" type="datetime1">
              <a:rPr lang="en-US"/>
              <a:pPr/>
              <a:t>12/20/2015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C453B3F-02E5-4620-8552-7A525BFBBD9F}" type="slidenum">
              <a:rPr lang="en-US"/>
              <a:pPr/>
              <a:t>‹#›</a:t>
            </a:fld>
            <a:endParaRPr lang="en-US"/>
          </a:p>
        </p:txBody>
      </p:sp>
    </p:spTree>
  </p:cSld>
  <p:clrMapOvr>
    <a:masterClrMapping/>
  </p:clrMapOvr>
  <p:transition>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37F24A9-E01D-4B92-AD4C-50AB207DBFB0}" type="datetime1">
              <a:rPr lang="en-US"/>
              <a:pPr/>
              <a:t>12/20/2015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AD8A8AB-2361-4141-8E1A-CDE049125439}" type="slidenum">
              <a:rPr lang="en-US"/>
              <a:pPr/>
              <a:t>‹#›</a:t>
            </a:fld>
            <a:endParaRPr lang="en-US"/>
          </a:p>
        </p:txBody>
      </p:sp>
    </p:spTree>
  </p:cSld>
  <p:clrMapOvr>
    <a:masterClrMapping/>
  </p:clrMapOvr>
  <p:transition>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F24A890-6B98-4210-B1BE-ABB97E267912}" type="datetimeFigureOut">
              <a:rPr lang="en-US" smtClean="0"/>
              <a:pPr/>
              <a:t>12/20/2015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A42969-82AB-44E1-825F-9DFB66249F35}"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24A890-6B98-4210-B1BE-ABB97E267912}" type="datetimeFigureOut">
              <a:rPr lang="en-US" smtClean="0"/>
              <a:pPr/>
              <a:t>12/20/2015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A42969-82AB-44E1-825F-9DFB66249F35}"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F24A890-6B98-4210-B1BE-ABB97E267912}" type="datetimeFigureOut">
              <a:rPr lang="en-US" smtClean="0"/>
              <a:pPr/>
              <a:t>12/20/2015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A42969-82AB-44E1-825F-9DFB66249F3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F24A890-6B98-4210-B1BE-ABB97E267912}" type="datetimeFigureOut">
              <a:rPr lang="en-US" smtClean="0"/>
              <a:pPr/>
              <a:t>12/20/2015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A42969-82AB-44E1-825F-9DFB66249F35}"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F24A890-6B98-4210-B1BE-ABB97E267912}" type="datetimeFigureOut">
              <a:rPr lang="en-US" smtClean="0"/>
              <a:pPr/>
              <a:t>12/20/2015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A42969-82AB-44E1-825F-9DFB66249F35}"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F24A890-6B98-4210-B1BE-ABB97E267912}" type="datetimeFigureOut">
              <a:rPr lang="en-US" smtClean="0"/>
              <a:pPr/>
              <a:t>12/20/2015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A42969-82AB-44E1-825F-9DFB66249F35}"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24A890-6B98-4210-B1BE-ABB97E267912}" type="datetimeFigureOut">
              <a:rPr lang="en-US" smtClean="0"/>
              <a:pPr/>
              <a:t>12/20/2015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A42969-82AB-44E1-825F-9DFB66249F35}"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24A890-6B98-4210-B1BE-ABB97E267912}" type="datetimeFigureOut">
              <a:rPr lang="en-US" smtClean="0"/>
              <a:pPr/>
              <a:t>12/20/2015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A42969-82AB-44E1-825F-9DFB66249F35}" type="slidenum">
              <a:rPr lang="en-US" smtClean="0"/>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24A890-6B98-4210-B1BE-ABB97E267912}" type="datetimeFigureOut">
              <a:rPr lang="en-US" smtClean="0"/>
              <a:pPr/>
              <a:t>12/20/2015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A42969-82AB-44E1-825F-9DFB66249F35}" type="slidenum">
              <a:rPr lang="en-US" smtClean="0"/>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24A890-6B98-4210-B1BE-ABB97E267912}" type="datetimeFigureOut">
              <a:rPr lang="en-US" smtClean="0"/>
              <a:pPr/>
              <a:t>12/20/2015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A42969-82AB-44E1-825F-9DFB66249F35}" type="slidenum">
              <a:rPr lang="en-US" smtClean="0"/>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24A890-6B98-4210-B1BE-ABB97E267912}" type="datetimeFigureOut">
              <a:rPr lang="en-US" smtClean="0"/>
              <a:pPr/>
              <a:t>12/20/2015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A42969-82AB-44E1-825F-9DFB66249F35}" type="slidenum">
              <a:rPr lang="en-US" smtClean="0"/>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8077200" cy="914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8077200"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4191000"/>
            <a:ext cx="8077200"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8077200" cy="9144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962400"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00600" y="1981200"/>
            <a:ext cx="3962400"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91000"/>
            <a:ext cx="8077200"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9624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981200"/>
            <a:ext cx="39624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04800"/>
            <a:ext cx="8077200" cy="9144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962400"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00600" y="1981200"/>
            <a:ext cx="3962400"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91000"/>
            <a:ext cx="3962400"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800600" y="4191000"/>
            <a:ext cx="3962400"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80772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9624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981200"/>
            <a:ext cx="39624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theme" Target="../theme/theme3.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646432"/>
        </a:solidFill>
        <a:effectLst/>
      </p:bgPr>
    </p:bg>
    <p:spTree>
      <p:nvGrpSpPr>
        <p:cNvPr id="1" name=""/>
        <p:cNvGrpSpPr/>
        <p:nvPr/>
      </p:nvGrpSpPr>
      <p:grpSpPr>
        <a:xfrm>
          <a:off x="0" y="0"/>
          <a:ext cx="0" cy="0"/>
          <a:chOff x="0" y="0"/>
          <a:chExt cx="0" cy="0"/>
        </a:xfrm>
      </p:grpSpPr>
      <p:sp>
        <p:nvSpPr>
          <p:cNvPr id="36887" name="Rectangle 1047"/>
          <p:cNvSpPr>
            <a:spLocks noGrp="1" noChangeArrowheads="1"/>
          </p:cNvSpPr>
          <p:nvPr>
            <p:ph type="title"/>
          </p:nvPr>
        </p:nvSpPr>
        <p:spPr bwMode="auto">
          <a:xfrm>
            <a:off x="685800" y="304800"/>
            <a:ext cx="8077200" cy="914400"/>
          </a:xfrm>
          <a:prstGeom prst="rect">
            <a:avLst/>
          </a:prstGeom>
          <a:noFill/>
          <a:ln w="9525">
            <a:noFill/>
            <a:miter lim="800000"/>
            <a:headEnd/>
            <a:tailEnd/>
          </a:ln>
          <a:effectLst>
            <a:outerShdw dist="17961" dir="2700000" algn="ctr" rotWithShape="0">
              <a:schemeClr val="bg1"/>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a:t>
            </a:r>
          </a:p>
        </p:txBody>
      </p:sp>
      <p:sp>
        <p:nvSpPr>
          <p:cNvPr id="36888" name="Rectangle 1048"/>
          <p:cNvSpPr>
            <a:spLocks noGrp="1" noChangeArrowheads="1"/>
          </p:cNvSpPr>
          <p:nvPr>
            <p:ph type="body" idx="1"/>
          </p:nvPr>
        </p:nvSpPr>
        <p:spPr bwMode="auto">
          <a:xfrm>
            <a:off x="685800" y="1981200"/>
            <a:ext cx="8077200" cy="4267200"/>
          </a:xfrm>
          <a:prstGeom prst="rect">
            <a:avLst/>
          </a:prstGeom>
          <a:noFill/>
          <a:ln w="9525">
            <a:noFill/>
            <a:miter lim="800000"/>
            <a:headEnd/>
            <a:tailEnd/>
          </a:ln>
          <a:effectLst>
            <a:outerShdw dist="28398" dir="3806097" algn="ctr" rotWithShape="0">
              <a:schemeClr val="bg1"/>
            </a:outerShdw>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57"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80" r:id="rId12"/>
    <p:sldLayoutId id="2147483681" r:id="rId13"/>
    <p:sldLayoutId id="2147483682" r:id="rId14"/>
    <p:sldLayoutId id="2147483683" r:id="rId15"/>
  </p:sldLayoutIdLst>
  <p:txStyles>
    <p:titleStyle>
      <a:lvl1pPr algn="l" rtl="0" fontAlgn="base">
        <a:spcBef>
          <a:spcPct val="0"/>
        </a:spcBef>
        <a:spcAft>
          <a:spcPct val="0"/>
        </a:spcAft>
        <a:defRPr sz="4000" b="1">
          <a:solidFill>
            <a:srgbClr val="CC0000"/>
          </a:solidFill>
          <a:latin typeface="+mj-lt"/>
          <a:ea typeface="+mj-ea"/>
          <a:cs typeface="+mj-cs"/>
        </a:defRPr>
      </a:lvl1pPr>
      <a:lvl2pPr algn="l" rtl="0" fontAlgn="base">
        <a:spcBef>
          <a:spcPct val="0"/>
        </a:spcBef>
        <a:spcAft>
          <a:spcPct val="0"/>
        </a:spcAft>
        <a:defRPr sz="4000" b="1">
          <a:solidFill>
            <a:srgbClr val="CC0000"/>
          </a:solidFill>
          <a:latin typeface="Arial" charset="0"/>
        </a:defRPr>
      </a:lvl2pPr>
      <a:lvl3pPr algn="l" rtl="0" fontAlgn="base">
        <a:spcBef>
          <a:spcPct val="0"/>
        </a:spcBef>
        <a:spcAft>
          <a:spcPct val="0"/>
        </a:spcAft>
        <a:defRPr sz="4000" b="1">
          <a:solidFill>
            <a:srgbClr val="CC0000"/>
          </a:solidFill>
          <a:latin typeface="Arial" charset="0"/>
        </a:defRPr>
      </a:lvl3pPr>
      <a:lvl4pPr algn="l" rtl="0" fontAlgn="base">
        <a:spcBef>
          <a:spcPct val="0"/>
        </a:spcBef>
        <a:spcAft>
          <a:spcPct val="0"/>
        </a:spcAft>
        <a:defRPr sz="4000" b="1">
          <a:solidFill>
            <a:srgbClr val="CC0000"/>
          </a:solidFill>
          <a:latin typeface="Arial" charset="0"/>
        </a:defRPr>
      </a:lvl4pPr>
      <a:lvl5pPr algn="l" rtl="0" fontAlgn="base">
        <a:spcBef>
          <a:spcPct val="0"/>
        </a:spcBef>
        <a:spcAft>
          <a:spcPct val="0"/>
        </a:spcAft>
        <a:defRPr sz="4000" b="1">
          <a:solidFill>
            <a:srgbClr val="CC0000"/>
          </a:solidFill>
          <a:latin typeface="Arial" charset="0"/>
        </a:defRPr>
      </a:lvl5pPr>
      <a:lvl6pPr marL="457200" algn="l" rtl="0" fontAlgn="base">
        <a:spcBef>
          <a:spcPct val="0"/>
        </a:spcBef>
        <a:spcAft>
          <a:spcPct val="0"/>
        </a:spcAft>
        <a:defRPr sz="4000" b="1">
          <a:solidFill>
            <a:srgbClr val="CC0000"/>
          </a:solidFill>
          <a:latin typeface="Arial" charset="0"/>
        </a:defRPr>
      </a:lvl6pPr>
      <a:lvl7pPr marL="914400" algn="l" rtl="0" fontAlgn="base">
        <a:spcBef>
          <a:spcPct val="0"/>
        </a:spcBef>
        <a:spcAft>
          <a:spcPct val="0"/>
        </a:spcAft>
        <a:defRPr sz="4000" b="1">
          <a:solidFill>
            <a:srgbClr val="CC0000"/>
          </a:solidFill>
          <a:latin typeface="Arial" charset="0"/>
        </a:defRPr>
      </a:lvl7pPr>
      <a:lvl8pPr marL="1371600" algn="l" rtl="0" fontAlgn="base">
        <a:spcBef>
          <a:spcPct val="0"/>
        </a:spcBef>
        <a:spcAft>
          <a:spcPct val="0"/>
        </a:spcAft>
        <a:defRPr sz="4000" b="1">
          <a:solidFill>
            <a:srgbClr val="CC0000"/>
          </a:solidFill>
          <a:latin typeface="Arial" charset="0"/>
        </a:defRPr>
      </a:lvl8pPr>
      <a:lvl9pPr marL="1828800" algn="l" rtl="0" fontAlgn="base">
        <a:spcBef>
          <a:spcPct val="0"/>
        </a:spcBef>
        <a:spcAft>
          <a:spcPct val="0"/>
        </a:spcAft>
        <a:defRPr sz="4000" b="1">
          <a:solidFill>
            <a:srgbClr val="CC0000"/>
          </a:solidFill>
          <a:latin typeface="Arial" charset="0"/>
        </a:defRPr>
      </a:lvl9pPr>
    </p:titleStyle>
    <p:bodyStyle>
      <a:lvl1pPr marL="342900" indent="-342900" algn="l" rtl="0" fontAlgn="base">
        <a:spcBef>
          <a:spcPct val="20000"/>
        </a:spcBef>
        <a:spcAft>
          <a:spcPct val="0"/>
        </a:spcAft>
        <a:buClr>
          <a:schemeClr val="tx1"/>
        </a:buClr>
        <a:buSzPct val="75000"/>
        <a:buChar char="•"/>
        <a:defRPr sz="4000">
          <a:solidFill>
            <a:schemeClr val="tx1"/>
          </a:solidFill>
          <a:latin typeface="+mn-lt"/>
          <a:ea typeface="+mn-ea"/>
          <a:cs typeface="+mn-cs"/>
        </a:defRPr>
      </a:lvl1pPr>
      <a:lvl2pPr marL="742950" indent="-285750" algn="l" rtl="0" fontAlgn="base">
        <a:spcBef>
          <a:spcPct val="20000"/>
        </a:spcBef>
        <a:spcAft>
          <a:spcPct val="0"/>
        </a:spcAft>
        <a:buClr>
          <a:schemeClr val="tx1"/>
        </a:buClr>
        <a:buFont typeface="Times New Roman" pitchFamily="18" charset="0"/>
        <a:buChar char="–"/>
        <a:defRPr sz="28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Font typeface="Times New Roman" pitchFamily="18" charset="0"/>
        <a:buChar char="–"/>
        <a:defRPr sz="2000">
          <a:solidFill>
            <a:schemeClr val="tx1"/>
          </a:solidFill>
          <a:latin typeface="+mn-lt"/>
        </a:defRPr>
      </a:lvl4pPr>
      <a:lvl5pPr marL="2057400" indent="-228600" algn="l" rtl="0" fontAlgn="base">
        <a:spcBef>
          <a:spcPct val="20000"/>
        </a:spcBef>
        <a:spcAft>
          <a:spcPct val="0"/>
        </a:spcAft>
        <a:buClr>
          <a:schemeClr val="tx1"/>
        </a:buClr>
        <a:buChar char="•"/>
        <a:defRPr sz="2000">
          <a:solidFill>
            <a:schemeClr val="tx1"/>
          </a:solidFill>
          <a:latin typeface="+mn-lt"/>
        </a:defRPr>
      </a:lvl5pPr>
      <a:lvl6pPr marL="2514600" indent="-228600" algn="l" rtl="0" fontAlgn="base">
        <a:spcBef>
          <a:spcPct val="20000"/>
        </a:spcBef>
        <a:spcAft>
          <a:spcPct val="0"/>
        </a:spcAft>
        <a:buClr>
          <a:schemeClr val="tx1"/>
        </a:buClr>
        <a:buChar char="•"/>
        <a:defRPr sz="2000">
          <a:solidFill>
            <a:schemeClr val="tx1"/>
          </a:solidFill>
          <a:latin typeface="+mn-lt"/>
        </a:defRPr>
      </a:lvl6pPr>
      <a:lvl7pPr marL="2971800" indent="-228600" algn="l" rtl="0" fontAlgn="base">
        <a:spcBef>
          <a:spcPct val="20000"/>
        </a:spcBef>
        <a:spcAft>
          <a:spcPct val="0"/>
        </a:spcAft>
        <a:buClr>
          <a:schemeClr val="tx1"/>
        </a:buClr>
        <a:buChar char="•"/>
        <a:defRPr sz="2000">
          <a:solidFill>
            <a:schemeClr val="tx1"/>
          </a:solidFill>
          <a:latin typeface="+mn-lt"/>
        </a:defRPr>
      </a:lvl7pPr>
      <a:lvl8pPr marL="3429000" indent="-228600" algn="l" rtl="0" fontAlgn="base">
        <a:spcBef>
          <a:spcPct val="20000"/>
        </a:spcBef>
        <a:spcAft>
          <a:spcPct val="0"/>
        </a:spcAft>
        <a:buClr>
          <a:schemeClr val="tx1"/>
        </a:buClr>
        <a:buChar char="•"/>
        <a:defRPr sz="2000">
          <a:solidFill>
            <a:schemeClr val="tx1"/>
          </a:solidFill>
          <a:latin typeface="+mn-lt"/>
        </a:defRPr>
      </a:lvl8pPr>
      <a:lvl9pPr marL="3886200" indent="-228600" algn="l" rtl="0" fontAlgn="base">
        <a:spcBef>
          <a:spcPct val="20000"/>
        </a:spcBef>
        <a:spcAft>
          <a:spcPct val="0"/>
        </a:spcAft>
        <a:buClr>
          <a:schemeClr val="tx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655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55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kumimoji="0" sz="1400" b="0">
                <a:latin typeface="+mn-lt"/>
              </a:defRPr>
            </a:lvl1pPr>
          </a:lstStyle>
          <a:p>
            <a:fld id="{4B29F2BA-CDFF-4DFF-BAEF-BF6567F3AED5}" type="datetime1">
              <a:rPr lang="en-US"/>
              <a:pPr/>
              <a:t>12/20/2015</a:t>
            </a:fld>
            <a:endParaRPr lang="en-US"/>
          </a:p>
        </p:txBody>
      </p:sp>
      <p:sp>
        <p:nvSpPr>
          <p:cNvPr id="3655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kumimoji="0" sz="1400" b="0">
                <a:latin typeface="+mn-lt"/>
              </a:defRPr>
            </a:lvl1pPr>
          </a:lstStyle>
          <a:p>
            <a:endParaRPr lang="en-US"/>
          </a:p>
        </p:txBody>
      </p:sp>
      <p:sp>
        <p:nvSpPr>
          <p:cNvPr id="3655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kumimoji="0" sz="1400" b="0">
                <a:latin typeface="+mn-lt"/>
              </a:defRPr>
            </a:lvl1pPr>
          </a:lstStyle>
          <a:p>
            <a:fld id="{036A4D80-8B02-4956-94A4-FEBB90621D47}"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ransition>
    <p:wipe dir="r"/>
  </p:transition>
  <p:hf hdr="0" ftr="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24A890-6B98-4210-B1BE-ABB97E267912}" type="datetimeFigureOut">
              <a:rPr lang="en-US" smtClean="0"/>
              <a:pPr/>
              <a:t>12/20/2015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A42969-82AB-44E1-825F-9DFB66249F3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7.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8.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38.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33.xml"/><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40.xml"/><Relationship Id="rId5" Type="http://schemas.openxmlformats.org/officeDocument/2006/relationships/image" Target="../media/image37.jpeg"/><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33.xml"/><Relationship Id="rId5" Type="http://schemas.openxmlformats.org/officeDocument/2006/relationships/image" Target="../media/image44.jpeg"/><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5.xml"/><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6.xml"/><Relationship Id="rId1" Type="http://schemas.openxmlformats.org/officeDocument/2006/relationships/slideLayout" Target="../slideLayouts/slideLayout33.xml"/><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37.xml"/><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8.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9.xml"/><Relationship Id="rId1" Type="http://schemas.openxmlformats.org/officeDocument/2006/relationships/slideLayout" Target="../slideLayouts/slideLayout33.xml"/><Relationship Id="rId4" Type="http://schemas.openxmlformats.org/officeDocument/2006/relationships/image" Target="../media/image51.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0.xml"/><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33.xml"/><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2.xml"/><Relationship Id="rId1" Type="http://schemas.openxmlformats.org/officeDocument/2006/relationships/slideLayout" Target="../slideLayouts/slideLayout33.xml"/><Relationship Id="rId4" Type="http://schemas.openxmlformats.org/officeDocument/2006/relationships/image" Target="../media/image56.jpeg"/></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3.xml"/><Relationship Id="rId1" Type="http://schemas.openxmlformats.org/officeDocument/2006/relationships/slideLayout" Target="../slideLayouts/slideLayout33.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4.xml"/><Relationship Id="rId1" Type="http://schemas.openxmlformats.org/officeDocument/2006/relationships/slideLayout" Target="../slideLayouts/slideLayout33.xml"/><Relationship Id="rId4" Type="http://schemas.openxmlformats.org/officeDocument/2006/relationships/image" Target="../media/image59.jpeg"/></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5.xml"/><Relationship Id="rId1" Type="http://schemas.openxmlformats.org/officeDocument/2006/relationships/slideLayout" Target="../slideLayouts/slideLayout33.xml"/></Relationships>
</file>

<file path=ppt/slides/_rels/slide46.xml.rels><?xml version="1.0" encoding="UTF-8" standalone="yes"?>
<Relationships xmlns="http://schemas.openxmlformats.org/package/2006/relationships"><Relationship Id="rId3" Type="http://schemas.openxmlformats.org/officeDocument/2006/relationships/hyperlink" Target="http://fotservis.typepad.com/photos/uncategorized/j_preys_fermentation.jpg" TargetMode="External"/><Relationship Id="rId2" Type="http://schemas.openxmlformats.org/officeDocument/2006/relationships/notesSlide" Target="../notesSlides/notesSlide46.xml"/><Relationship Id="rId1" Type="http://schemas.openxmlformats.org/officeDocument/2006/relationships/slideLayout" Target="../slideLayouts/slideLayout28.xml"/><Relationship Id="rId4" Type="http://schemas.openxmlformats.org/officeDocument/2006/relationships/image" Target="../media/image61.jpeg"/></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7.xml"/><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8.xml"/><Relationship Id="rId1" Type="http://schemas.openxmlformats.org/officeDocument/2006/relationships/slideLayout" Target="../slideLayouts/slideLayout33.xml"/></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9.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5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0.xml"/><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1.xml"/><Relationship Id="rId1" Type="http://schemas.openxmlformats.org/officeDocument/2006/relationships/slideLayout" Target="../slideLayouts/slideLayout3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3.xml"/><Relationship Id="rId1" Type="http://schemas.openxmlformats.org/officeDocument/2006/relationships/slideLayout" Target="../slideLayouts/slideLayout41.xml"/><Relationship Id="rId5" Type="http://schemas.openxmlformats.org/officeDocument/2006/relationships/image" Target="../media/image69.jpeg"/><Relationship Id="rId4" Type="http://schemas.openxmlformats.org/officeDocument/2006/relationships/image" Target="../media/image68.jpeg"/></Relationships>
</file>

<file path=ppt/slides/_rels/slide5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4.xml"/><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6.xml"/><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7.xml"/><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8.xml"/><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9.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33.xml"/><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0.xml"/><Relationship Id="rId1" Type="http://schemas.openxmlformats.org/officeDocument/2006/relationships/slideLayout" Target="../slideLayouts/slideLayout28.xml"/></Relationships>
</file>

<file path=ppt/slides/_rels/slide6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1.xml"/><Relationship Id="rId1" Type="http://schemas.openxmlformats.org/officeDocument/2006/relationships/slideLayout" Target="../slideLayouts/slideLayout33.xml"/></Relationships>
</file>

<file path=ppt/slides/_rels/slide6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2.xml"/><Relationship Id="rId1" Type="http://schemas.openxmlformats.org/officeDocument/2006/relationships/slideLayout" Target="../slideLayouts/slideLayout28.xml"/></Relationships>
</file>

<file path=ppt/slides/_rels/slide6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3.xml"/><Relationship Id="rId1" Type="http://schemas.openxmlformats.org/officeDocument/2006/relationships/slideLayout" Target="../slideLayouts/slideLayout33.xml"/></Relationships>
</file>

<file path=ppt/slides/_rels/slide6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4.xml"/><Relationship Id="rId1" Type="http://schemas.openxmlformats.org/officeDocument/2006/relationships/slideLayout" Target="../slideLayouts/slideLayout41.xml"/><Relationship Id="rId6" Type="http://schemas.openxmlformats.org/officeDocument/2006/relationships/image" Target="../media/image82.png"/><Relationship Id="rId5" Type="http://schemas.openxmlformats.org/officeDocument/2006/relationships/image" Target="../media/image81.jpeg"/><Relationship Id="rId4" Type="http://schemas.openxmlformats.org/officeDocument/2006/relationships/image" Target="../media/image80.jpeg"/></Relationships>
</file>

<file path=ppt/slides/_rels/slide6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5.xml"/><Relationship Id="rId1" Type="http://schemas.openxmlformats.org/officeDocument/2006/relationships/slideLayout" Target="../slideLayouts/slideLayout41.xml"/></Relationships>
</file>

<file path=ppt/slides/_rels/slide6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6.xml"/><Relationship Id="rId1" Type="http://schemas.openxmlformats.org/officeDocument/2006/relationships/slideLayout" Target="../slideLayouts/slideLayout33.xml"/></Relationships>
</file>

<file path=ppt/slides/_rels/slide6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7.xml"/><Relationship Id="rId1" Type="http://schemas.openxmlformats.org/officeDocument/2006/relationships/slideLayout" Target="../slideLayouts/slideLayout33.xml"/></Relationships>
</file>

<file path=ppt/slides/_rels/slide6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8.xml"/><Relationship Id="rId1" Type="http://schemas.openxmlformats.org/officeDocument/2006/relationships/slideLayout" Target="../slideLayouts/slideLayout33.xml"/></Relationships>
</file>

<file path=ppt/slides/_rels/slide6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9.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7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0.xml"/><Relationship Id="rId1" Type="http://schemas.openxmlformats.org/officeDocument/2006/relationships/slideLayout" Target="../slideLayouts/slideLayout3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2"/>
          <p:cNvSpPr>
            <a:spLocks noGrp="1" noChangeArrowheads="1"/>
          </p:cNvSpPr>
          <p:nvPr>
            <p:ph type="ctrTitle"/>
          </p:nvPr>
        </p:nvSpPr>
        <p:spPr>
          <a:xfrm>
            <a:off x="742950" y="587375"/>
            <a:ext cx="7772400" cy="1470025"/>
          </a:xfrm>
          <a:effectLst>
            <a:outerShdw dist="17961" dir="2700000" algn="ctr" rotWithShape="0">
              <a:schemeClr val="bg1"/>
            </a:outerShdw>
          </a:effectLst>
        </p:spPr>
        <p:txBody>
          <a:bodyPr>
            <a:normAutofit fontScale="90000"/>
          </a:bodyPr>
          <a:lstStyle/>
          <a:p>
            <a:r>
              <a:rPr lang="en-US" sz="4800" b="0" dirty="0"/>
              <a:t>Introduction to Wine </a:t>
            </a:r>
            <a:br>
              <a:rPr lang="en-US" sz="4800" b="0" dirty="0"/>
            </a:br>
            <a:r>
              <a:rPr lang="en-US" sz="4800" b="0" dirty="0"/>
              <a:t>CUL 120</a:t>
            </a:r>
            <a:endParaRPr lang="en-US" sz="4000" b="0" dirty="0"/>
          </a:p>
        </p:txBody>
      </p:sp>
      <p:pic>
        <p:nvPicPr>
          <p:cNvPr id="133122" name="Picture 2" descr="http://www.allisonsrestaurant.com/wp-content/uploads/2011/03/wine-white-red.jpg"/>
          <p:cNvPicPr>
            <a:picLocks noChangeAspect="1" noChangeArrowheads="1"/>
          </p:cNvPicPr>
          <p:nvPr/>
        </p:nvPicPr>
        <p:blipFill>
          <a:blip r:embed="rId3" cstate="print"/>
          <a:srcRect/>
          <a:stretch>
            <a:fillRect/>
          </a:stretch>
        </p:blipFill>
        <p:spPr bwMode="auto">
          <a:xfrm>
            <a:off x="441324" y="2327275"/>
            <a:ext cx="4054475" cy="4054475"/>
          </a:xfrm>
          <a:prstGeom prst="rect">
            <a:avLst/>
          </a:prstGeom>
          <a:noFill/>
        </p:spPr>
      </p:pic>
      <p:pic>
        <p:nvPicPr>
          <p:cNvPr id="133124" name="Picture 4" descr="http://www.winesurprise.com/images/accessories/decanters.gif"/>
          <p:cNvPicPr>
            <a:picLocks noChangeAspect="1" noChangeArrowheads="1"/>
          </p:cNvPicPr>
          <p:nvPr/>
        </p:nvPicPr>
        <p:blipFill>
          <a:blip r:embed="rId4" cstate="print"/>
          <a:srcRect/>
          <a:stretch>
            <a:fillRect/>
          </a:stretch>
        </p:blipFill>
        <p:spPr bwMode="auto">
          <a:xfrm>
            <a:off x="4616450" y="2343150"/>
            <a:ext cx="4073525" cy="4073525"/>
          </a:xfrm>
          <a:prstGeom prst="rect">
            <a:avLst/>
          </a:prstGeom>
          <a:noFill/>
        </p:spPr>
      </p:pic>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8" name="Picture 2" descr="Merlot-inflor separated"/>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52259" name="Rectangle 3"/>
          <p:cNvSpPr>
            <a:spLocks noGrp="1" noChangeArrowheads="1"/>
          </p:cNvSpPr>
          <p:nvPr>
            <p:ph type="title"/>
          </p:nvPr>
        </p:nvSpPr>
        <p:spPr>
          <a:xfrm>
            <a:off x="682388" y="291152"/>
            <a:ext cx="6451979" cy="746079"/>
          </a:xfrm>
          <a:solidFill>
            <a:schemeClr val="bg2"/>
          </a:solidFill>
        </p:spPr>
        <p:txBody>
          <a:bodyPr>
            <a:normAutofit fontScale="90000"/>
          </a:bodyPr>
          <a:lstStyle/>
          <a:p>
            <a:r>
              <a:rPr lang="en-US" dirty="0"/>
              <a:t>Budbreak &amp; Shoot Elongation</a:t>
            </a:r>
          </a:p>
        </p:txBody>
      </p:sp>
      <p:sp>
        <p:nvSpPr>
          <p:cNvPr id="352261" name="Rectangle 5"/>
          <p:cNvSpPr>
            <a:spLocks noGrp="1" noChangeArrowheads="1"/>
          </p:cNvSpPr>
          <p:nvPr>
            <p:ph type="body" sz="half" idx="2"/>
          </p:nvPr>
        </p:nvSpPr>
        <p:spPr>
          <a:xfrm>
            <a:off x="5353335" y="5869676"/>
            <a:ext cx="2671549" cy="626660"/>
          </a:xfrm>
          <a:solidFill>
            <a:schemeClr val="bg2"/>
          </a:solidFill>
          <a:effectLst>
            <a:outerShdw dist="35921" dir="2700000" algn="ctr" rotWithShape="0">
              <a:schemeClr val="bg1"/>
            </a:outerShdw>
          </a:effectLst>
        </p:spPr>
        <p:txBody>
          <a:bodyPr>
            <a:normAutofit lnSpcReduction="10000"/>
          </a:bodyPr>
          <a:lstStyle/>
          <a:p>
            <a:pPr>
              <a:buNone/>
            </a:pPr>
            <a:r>
              <a:rPr lang="en-US" sz="3600" dirty="0" smtClean="0"/>
              <a:t>March </a:t>
            </a:r>
            <a:r>
              <a:rPr lang="en-US" sz="3600" dirty="0"/>
              <a:t>- April</a:t>
            </a:r>
          </a:p>
        </p:txBody>
      </p:sp>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2" name="Picture 2" descr="CH Bloom6"/>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53283" name="Rectangle 3"/>
          <p:cNvSpPr>
            <a:spLocks noGrp="1" noChangeArrowheads="1"/>
          </p:cNvSpPr>
          <p:nvPr>
            <p:ph type="title"/>
          </p:nvPr>
        </p:nvSpPr>
        <p:spPr>
          <a:xfrm>
            <a:off x="3985146" y="250209"/>
            <a:ext cx="4954137" cy="914400"/>
          </a:xfrm>
          <a:solidFill>
            <a:schemeClr val="bg2"/>
          </a:solidFill>
        </p:spPr>
        <p:txBody>
          <a:bodyPr/>
          <a:lstStyle/>
          <a:p>
            <a:r>
              <a:rPr lang="en-US" dirty="0"/>
              <a:t>Flowering &amp; Fruit set</a:t>
            </a:r>
          </a:p>
        </p:txBody>
      </p:sp>
      <p:sp>
        <p:nvSpPr>
          <p:cNvPr id="353285" name="Rectangle 5"/>
          <p:cNvSpPr>
            <a:spLocks noGrp="1" noChangeArrowheads="1"/>
          </p:cNvSpPr>
          <p:nvPr>
            <p:ph type="body" sz="half" idx="2"/>
          </p:nvPr>
        </p:nvSpPr>
        <p:spPr>
          <a:xfrm>
            <a:off x="235424" y="6045959"/>
            <a:ext cx="2357651" cy="641445"/>
          </a:xfrm>
          <a:solidFill>
            <a:schemeClr val="bg2"/>
          </a:solidFill>
          <a:effectLst>
            <a:outerShdw dist="35921" dir="2700000" algn="ctr" rotWithShape="0">
              <a:schemeClr val="bg1"/>
            </a:outerShdw>
          </a:effectLst>
        </p:spPr>
        <p:txBody>
          <a:bodyPr>
            <a:normAutofit/>
          </a:bodyPr>
          <a:lstStyle/>
          <a:p>
            <a:pPr algn="ctr">
              <a:buNone/>
            </a:pPr>
            <a:r>
              <a:rPr lang="en-US" sz="3600" dirty="0" smtClean="0"/>
              <a:t>May </a:t>
            </a:r>
            <a:r>
              <a:rPr lang="en-US" sz="3600" dirty="0"/>
              <a:t>- June</a:t>
            </a:r>
          </a:p>
        </p:txBody>
      </p:sp>
      <p:pic>
        <p:nvPicPr>
          <p:cNvPr id="353286" name="Picture 6" descr="grapeaging1"/>
          <p:cNvPicPr>
            <a:picLocks noChangeAspect="1" noChangeArrowheads="1"/>
          </p:cNvPicPr>
          <p:nvPr/>
        </p:nvPicPr>
        <p:blipFill>
          <a:blip r:embed="rId4" cstate="print"/>
          <a:srcRect/>
          <a:stretch>
            <a:fillRect/>
          </a:stretch>
        </p:blipFill>
        <p:spPr bwMode="auto">
          <a:xfrm>
            <a:off x="6244325" y="3367586"/>
            <a:ext cx="2899675" cy="3490414"/>
          </a:xfrm>
          <a:prstGeom prst="rect">
            <a:avLst/>
          </a:prstGeom>
          <a:noFill/>
        </p:spPr>
      </p:pic>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74" name="Picture 6" descr="Veraison"/>
          <p:cNvPicPr>
            <a:picLocks noChangeAspect="1" noChangeArrowheads="1"/>
          </p:cNvPicPr>
          <p:nvPr/>
        </p:nvPicPr>
        <p:blipFill>
          <a:blip r:embed="rId3" cstate="print"/>
          <a:srcRect r="7500"/>
          <a:stretch>
            <a:fillRect/>
          </a:stretch>
        </p:blipFill>
        <p:spPr bwMode="auto">
          <a:xfrm>
            <a:off x="3725839" y="2415654"/>
            <a:ext cx="5158854" cy="4244453"/>
          </a:xfrm>
          <a:prstGeom prst="rect">
            <a:avLst/>
          </a:prstGeom>
          <a:noFill/>
        </p:spPr>
      </p:pic>
      <p:sp>
        <p:nvSpPr>
          <p:cNvPr id="391173" name="Rectangle 5"/>
          <p:cNvSpPr>
            <a:spLocks noGrp="1" noChangeArrowheads="1"/>
          </p:cNvSpPr>
          <p:nvPr>
            <p:ph type="body" sz="half" idx="2"/>
          </p:nvPr>
        </p:nvSpPr>
        <p:spPr>
          <a:xfrm>
            <a:off x="6458803" y="6059606"/>
            <a:ext cx="2289412" cy="464024"/>
          </a:xfrm>
          <a:solidFill>
            <a:schemeClr val="bg2"/>
          </a:solidFill>
        </p:spPr>
        <p:txBody>
          <a:bodyPr>
            <a:normAutofit fontScale="25000" lnSpcReduction="20000"/>
          </a:bodyPr>
          <a:lstStyle/>
          <a:p>
            <a:pPr>
              <a:buNone/>
            </a:pPr>
            <a:r>
              <a:rPr lang="en-US" sz="12800" dirty="0" smtClean="0"/>
              <a:t>July </a:t>
            </a:r>
            <a:r>
              <a:rPr lang="en-US" sz="12800" dirty="0"/>
              <a:t>- August</a:t>
            </a:r>
          </a:p>
        </p:txBody>
      </p:sp>
      <p:pic>
        <p:nvPicPr>
          <p:cNvPr id="391175" name="Picture 7" descr="grapeaging"/>
          <p:cNvPicPr>
            <a:picLocks noChangeAspect="1" noChangeArrowheads="1"/>
          </p:cNvPicPr>
          <p:nvPr/>
        </p:nvPicPr>
        <p:blipFill>
          <a:blip r:embed="rId4" cstate="print"/>
          <a:srcRect/>
          <a:stretch>
            <a:fillRect/>
          </a:stretch>
        </p:blipFill>
        <p:spPr bwMode="auto">
          <a:xfrm>
            <a:off x="172303" y="2429301"/>
            <a:ext cx="3417058" cy="4217160"/>
          </a:xfrm>
          <a:prstGeom prst="rect">
            <a:avLst/>
          </a:prstGeom>
          <a:noFill/>
        </p:spPr>
      </p:pic>
      <p:sp>
        <p:nvSpPr>
          <p:cNvPr id="6" name="TextBox 5"/>
          <p:cNvSpPr txBox="1"/>
          <p:nvPr/>
        </p:nvSpPr>
        <p:spPr>
          <a:xfrm>
            <a:off x="0" y="163773"/>
            <a:ext cx="9144000" cy="2246769"/>
          </a:xfrm>
          <a:prstGeom prst="rect">
            <a:avLst/>
          </a:prstGeom>
          <a:solidFill>
            <a:schemeClr val="bg2"/>
          </a:solidFill>
        </p:spPr>
        <p:txBody>
          <a:bodyPr wrap="square" rtlCol="0">
            <a:spAutoFit/>
          </a:bodyPr>
          <a:lstStyle/>
          <a:p>
            <a:r>
              <a:rPr lang="en-US" sz="4000" i="1" dirty="0" smtClean="0"/>
              <a:t>Véraison </a:t>
            </a:r>
          </a:p>
          <a:p>
            <a:r>
              <a:rPr lang="en-US" i="1" dirty="0" smtClean="0"/>
              <a:t>Véraison</a:t>
            </a:r>
            <a:r>
              <a:rPr lang="en-US" dirty="0" smtClean="0"/>
              <a:t> is a viticulture (grape-growing) term meaning "the onset of ripening". It is originally French, but has been adopted into English use. The official definition of </a:t>
            </a:r>
            <a:r>
              <a:rPr lang="en-US" i="1" dirty="0" smtClean="0"/>
              <a:t>Véraison</a:t>
            </a:r>
            <a:r>
              <a:rPr lang="en-US" dirty="0" smtClean="0"/>
              <a:t> is "change of color of the grape berries." Veraison represents the transition from berry growth to berry ripening, and many changes in berry development occur at Véraison.</a:t>
            </a:r>
            <a:endParaRPr lang="en-US" dirty="0"/>
          </a:p>
        </p:txBody>
      </p:sp>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12" name="Picture 4" descr="PICT0025"/>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24613" name="Rectangle 5"/>
          <p:cNvSpPr>
            <a:spLocks noGrp="1" noChangeArrowheads="1"/>
          </p:cNvSpPr>
          <p:nvPr>
            <p:ph type="title"/>
          </p:nvPr>
        </p:nvSpPr>
        <p:spPr>
          <a:xfrm>
            <a:off x="1668439" y="291152"/>
            <a:ext cx="5619466" cy="746078"/>
          </a:xfrm>
          <a:solidFill>
            <a:schemeClr val="bg2"/>
          </a:solidFill>
        </p:spPr>
        <p:txBody>
          <a:bodyPr>
            <a:normAutofit fontScale="90000"/>
          </a:bodyPr>
          <a:lstStyle/>
          <a:p>
            <a:r>
              <a:rPr lang="en-US" dirty="0"/>
              <a:t>Grape Ripening - Harvest</a:t>
            </a:r>
          </a:p>
        </p:txBody>
      </p:sp>
      <p:sp>
        <p:nvSpPr>
          <p:cNvPr id="324615" name="Rectangle 7"/>
          <p:cNvSpPr>
            <a:spLocks noGrp="1" noChangeArrowheads="1"/>
          </p:cNvSpPr>
          <p:nvPr>
            <p:ph type="body" sz="half" idx="2"/>
          </p:nvPr>
        </p:nvSpPr>
        <p:spPr>
          <a:xfrm>
            <a:off x="208129" y="6006152"/>
            <a:ext cx="4213746" cy="599364"/>
          </a:xfrm>
          <a:solidFill>
            <a:schemeClr val="bg2"/>
          </a:solidFill>
          <a:effectLst>
            <a:outerShdw dist="35921" dir="2700000" algn="ctr" rotWithShape="0">
              <a:schemeClr val="bg1"/>
            </a:outerShdw>
          </a:effectLst>
        </p:spPr>
        <p:txBody>
          <a:bodyPr>
            <a:normAutofit lnSpcReduction="10000"/>
          </a:bodyPr>
          <a:lstStyle/>
          <a:p>
            <a:pPr>
              <a:buNone/>
            </a:pPr>
            <a:r>
              <a:rPr lang="en-US" sz="3600" dirty="0" smtClean="0"/>
              <a:t>September </a:t>
            </a:r>
            <a:r>
              <a:rPr lang="en-US" sz="3600" dirty="0"/>
              <a:t>- October</a:t>
            </a:r>
          </a:p>
        </p:txBody>
      </p:sp>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4" name="Picture 2" descr="PICT0056"/>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443396" name="Rectangle 4"/>
          <p:cNvSpPr>
            <a:spLocks noGrp="1" noChangeArrowheads="1"/>
          </p:cNvSpPr>
          <p:nvPr>
            <p:ph sz="half" idx="1"/>
          </p:nvPr>
        </p:nvSpPr>
        <p:spPr>
          <a:xfrm>
            <a:off x="5245769" y="5594685"/>
            <a:ext cx="3344779" cy="782052"/>
          </a:xfrm>
          <a:solidFill>
            <a:schemeClr val="bg2"/>
          </a:solidFill>
          <a:effectLst/>
        </p:spPr>
        <p:txBody>
          <a:bodyPr/>
          <a:lstStyle/>
          <a:p>
            <a:pPr marL="0" indent="0" algn="ctr">
              <a:buNone/>
            </a:pPr>
            <a:r>
              <a:rPr lang="en-US" sz="4000" dirty="0" smtClean="0"/>
              <a:t>Human </a:t>
            </a:r>
            <a:r>
              <a:rPr lang="en-US" sz="4000" dirty="0"/>
              <a:t>factor</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3396">
                                            <p:txEl>
                                              <p:pRg st="0" end="0"/>
                                            </p:txEl>
                                          </p:spTgt>
                                        </p:tgtEl>
                                        <p:attrNameLst>
                                          <p:attrName>style.visibility</p:attrName>
                                        </p:attrNameLst>
                                      </p:cBhvr>
                                      <p:to>
                                        <p:strVal val="visible"/>
                                      </p:to>
                                    </p:set>
                                    <p:animEffect transition="in" filter="fade">
                                      <p:cBhvr>
                                        <p:cTn id="7" dur="2000"/>
                                        <p:tgtEl>
                                          <p:spTgt spid="44339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p:txBody>
          <a:bodyPr/>
          <a:lstStyle/>
          <a:p>
            <a:r>
              <a:rPr lang="en-US" dirty="0"/>
              <a:t>Managing the Vine</a:t>
            </a:r>
          </a:p>
        </p:txBody>
      </p:sp>
      <p:sp>
        <p:nvSpPr>
          <p:cNvPr id="354307" name="Rectangle 3"/>
          <p:cNvSpPr>
            <a:spLocks noGrp="1" noChangeArrowheads="1"/>
          </p:cNvSpPr>
          <p:nvPr>
            <p:ph idx="1"/>
          </p:nvPr>
        </p:nvSpPr>
        <p:spPr>
          <a:effectLst/>
        </p:spPr>
        <p:txBody>
          <a:bodyPr/>
          <a:lstStyle/>
          <a:p>
            <a:pPr>
              <a:buNone/>
            </a:pPr>
            <a:r>
              <a:rPr lang="en-US" dirty="0"/>
              <a:t>Canopy management</a:t>
            </a:r>
          </a:p>
          <a:p>
            <a:pPr lvl="1">
              <a:buNone/>
            </a:pPr>
            <a:r>
              <a:rPr lang="en-US" dirty="0"/>
              <a:t>Maximizing ripening &amp; flavor development.</a:t>
            </a:r>
          </a:p>
          <a:p>
            <a:pPr>
              <a:buNone/>
            </a:pPr>
            <a:r>
              <a:rPr lang="en-US" dirty="0" smtClean="0"/>
              <a:t>Training </a:t>
            </a:r>
            <a:r>
              <a:rPr lang="en-US" dirty="0"/>
              <a:t>System </a:t>
            </a:r>
          </a:p>
          <a:p>
            <a:pPr lvl="1">
              <a:buNone/>
            </a:pPr>
            <a:r>
              <a:rPr lang="en-US" dirty="0" smtClean="0"/>
              <a:t>Controlling size and shape through pruning</a:t>
            </a:r>
            <a:endParaRPr lang="en-US" dirty="0"/>
          </a:p>
          <a:p>
            <a:pPr>
              <a:buNone/>
            </a:pPr>
            <a:r>
              <a:rPr lang="en-US" dirty="0"/>
              <a:t>Trellising </a:t>
            </a:r>
          </a:p>
          <a:p>
            <a:pPr lvl="1">
              <a:buNone/>
            </a:pPr>
            <a:r>
              <a:rPr lang="en-US" dirty="0"/>
              <a:t>System of posts and </a:t>
            </a:r>
            <a:r>
              <a:rPr lang="en-US" dirty="0" smtClean="0"/>
              <a:t>wires to guide the vine   </a:t>
            </a:r>
            <a:endParaRPr 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4307">
                                            <p:txEl>
                                              <p:pRg st="0" end="0"/>
                                            </p:txEl>
                                          </p:spTgt>
                                        </p:tgtEl>
                                        <p:attrNameLst>
                                          <p:attrName>style.visibility</p:attrName>
                                        </p:attrNameLst>
                                      </p:cBhvr>
                                      <p:to>
                                        <p:strVal val="visible"/>
                                      </p:to>
                                    </p:set>
                                    <p:animEffect transition="in" filter="fade">
                                      <p:cBhvr>
                                        <p:cTn id="7" dur="2000"/>
                                        <p:tgtEl>
                                          <p:spTgt spid="3543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4307">
                                            <p:txEl>
                                              <p:pRg st="1" end="1"/>
                                            </p:txEl>
                                          </p:spTgt>
                                        </p:tgtEl>
                                        <p:attrNameLst>
                                          <p:attrName>style.visibility</p:attrName>
                                        </p:attrNameLst>
                                      </p:cBhvr>
                                      <p:to>
                                        <p:strVal val="visible"/>
                                      </p:to>
                                    </p:set>
                                    <p:animEffect transition="in" filter="fade">
                                      <p:cBhvr>
                                        <p:cTn id="12" dur="2000"/>
                                        <p:tgtEl>
                                          <p:spTgt spid="3543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4307">
                                            <p:txEl>
                                              <p:pRg st="2" end="2"/>
                                            </p:txEl>
                                          </p:spTgt>
                                        </p:tgtEl>
                                        <p:attrNameLst>
                                          <p:attrName>style.visibility</p:attrName>
                                        </p:attrNameLst>
                                      </p:cBhvr>
                                      <p:to>
                                        <p:strVal val="visible"/>
                                      </p:to>
                                    </p:set>
                                    <p:animEffect transition="in" filter="fade">
                                      <p:cBhvr>
                                        <p:cTn id="17" dur="2000"/>
                                        <p:tgtEl>
                                          <p:spTgt spid="354307">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54307">
                                            <p:txEl>
                                              <p:pRg st="3" end="3"/>
                                            </p:txEl>
                                          </p:spTgt>
                                        </p:tgtEl>
                                        <p:attrNameLst>
                                          <p:attrName>style.visibility</p:attrName>
                                        </p:attrNameLst>
                                      </p:cBhvr>
                                      <p:to>
                                        <p:strVal val="visible"/>
                                      </p:to>
                                    </p:set>
                                    <p:animEffect transition="in" filter="fade">
                                      <p:cBhvr>
                                        <p:cTn id="20" dur="2000"/>
                                        <p:tgtEl>
                                          <p:spTgt spid="354307">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54307">
                                            <p:txEl>
                                              <p:pRg st="4" end="4"/>
                                            </p:txEl>
                                          </p:spTgt>
                                        </p:tgtEl>
                                        <p:attrNameLst>
                                          <p:attrName>style.visibility</p:attrName>
                                        </p:attrNameLst>
                                      </p:cBhvr>
                                      <p:to>
                                        <p:strVal val="visible"/>
                                      </p:to>
                                    </p:set>
                                    <p:animEffect transition="in" filter="fade">
                                      <p:cBhvr>
                                        <p:cTn id="25" dur="2000"/>
                                        <p:tgtEl>
                                          <p:spTgt spid="354307">
                                            <p:txEl>
                                              <p:pRg st="4" end="4"/>
                                            </p:txEl>
                                          </p:spTgt>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354307">
                                            <p:txEl>
                                              <p:pRg st="5" end="5"/>
                                            </p:txEl>
                                          </p:spTgt>
                                        </p:tgtEl>
                                        <p:attrNameLst>
                                          <p:attrName>style.visibility</p:attrName>
                                        </p:attrNameLst>
                                      </p:cBhvr>
                                      <p:to>
                                        <p:strVal val="visible"/>
                                      </p:to>
                                    </p:set>
                                    <p:animEffect transition="in" filter="fade">
                                      <p:cBhvr>
                                        <p:cTn id="29" dur="2000"/>
                                        <p:tgtEl>
                                          <p:spTgt spid="35430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a:xfrm>
            <a:off x="468005" y="0"/>
            <a:ext cx="8229600" cy="1143000"/>
          </a:xfrm>
        </p:spPr>
        <p:txBody>
          <a:bodyPr/>
          <a:lstStyle/>
          <a:p>
            <a:r>
              <a:rPr lang="en-US" dirty="0"/>
              <a:t>Canopy Management</a:t>
            </a:r>
          </a:p>
        </p:txBody>
      </p:sp>
      <p:sp>
        <p:nvSpPr>
          <p:cNvPr id="380931" name="Rectangle 3"/>
          <p:cNvSpPr>
            <a:spLocks noGrp="1" noChangeArrowheads="1"/>
          </p:cNvSpPr>
          <p:nvPr>
            <p:ph idx="1"/>
          </p:nvPr>
        </p:nvSpPr>
        <p:spPr>
          <a:xfrm>
            <a:off x="447174" y="787426"/>
            <a:ext cx="8229600" cy="1406975"/>
          </a:xfrm>
        </p:spPr>
        <p:txBody>
          <a:bodyPr>
            <a:normAutofit/>
          </a:bodyPr>
          <a:lstStyle/>
          <a:p>
            <a:pPr algn="ctr">
              <a:buNone/>
            </a:pPr>
            <a:r>
              <a:rPr lang="en-US" sz="3600" dirty="0"/>
              <a:t>Optimal positioning and exposure </a:t>
            </a:r>
            <a:r>
              <a:rPr lang="en-US" sz="3600" dirty="0" smtClean="0"/>
              <a:t>of </a:t>
            </a:r>
            <a:r>
              <a:rPr lang="en-US" sz="3600" dirty="0"/>
              <a:t>your grapes to </a:t>
            </a:r>
            <a:r>
              <a:rPr lang="en-US" sz="3600" dirty="0" smtClean="0"/>
              <a:t>maximize ripening </a:t>
            </a:r>
            <a:r>
              <a:rPr lang="en-US" sz="3600" dirty="0"/>
              <a:t>&amp; </a:t>
            </a:r>
            <a:r>
              <a:rPr lang="en-US" sz="3600" dirty="0" smtClean="0"/>
              <a:t>flavor</a:t>
            </a:r>
            <a:endParaRPr lang="en-US" sz="3600" dirty="0"/>
          </a:p>
        </p:txBody>
      </p:sp>
      <p:sp>
        <p:nvSpPr>
          <p:cNvPr id="2" name="TextBox 1"/>
          <p:cNvSpPr txBox="1"/>
          <p:nvPr/>
        </p:nvSpPr>
        <p:spPr>
          <a:xfrm>
            <a:off x="0" y="4919008"/>
            <a:ext cx="9144000" cy="1938992"/>
          </a:xfrm>
          <a:prstGeom prst="rect">
            <a:avLst/>
          </a:prstGeom>
          <a:noFill/>
        </p:spPr>
        <p:txBody>
          <a:bodyPr wrap="square" rtlCol="0">
            <a:spAutoFit/>
          </a:bodyPr>
          <a:lstStyle/>
          <a:p>
            <a:r>
              <a:rPr lang="en-US" b="0" dirty="0">
                <a:latin typeface="+mn-lt"/>
              </a:rPr>
              <a:t>Canopy management is an important aspect of viticulture due to its effect on grape yields, quality, vigor, and the prevention of grape diseases. Various viticulture problems, such as uneven grape ripening, sunburn, and frost damage, can be addressed by skillful canopy </a:t>
            </a:r>
            <a:r>
              <a:rPr lang="en-US" b="0" dirty="0" smtClean="0">
                <a:latin typeface="+mn-lt"/>
              </a:rPr>
              <a:t>management. </a:t>
            </a:r>
            <a:r>
              <a:rPr lang="en-US" b="0" dirty="0">
                <a:latin typeface="+mn-lt"/>
              </a:rPr>
              <a:t>In addition to pruning and leaf trim, the canopy is often trained on trellis systems to guide its growth and assist in access for ongoing management and harvest</a:t>
            </a:r>
          </a:p>
        </p:txBody>
      </p:sp>
      <p:pic>
        <p:nvPicPr>
          <p:cNvPr id="104450" name="Picture 2" descr="http://www.fortressvineyards.com/assets/client/Image/20050907_fortress_method_0014.jpg"/>
          <p:cNvPicPr>
            <a:picLocks noChangeAspect="1" noChangeArrowheads="1"/>
          </p:cNvPicPr>
          <p:nvPr/>
        </p:nvPicPr>
        <p:blipFill>
          <a:blip r:embed="rId3" cstate="print"/>
          <a:srcRect/>
          <a:stretch>
            <a:fillRect/>
          </a:stretch>
        </p:blipFill>
        <p:spPr bwMode="auto">
          <a:xfrm>
            <a:off x="1927225" y="2076450"/>
            <a:ext cx="5715000" cy="2686050"/>
          </a:xfrm>
          <a:prstGeom prst="rect">
            <a:avLst/>
          </a:prstGeom>
          <a:noFill/>
        </p:spPr>
      </p:pic>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4" name="Picture 4" descr="row"/>
          <p:cNvPicPr>
            <a:picLocks noChangeAspect="1" noChangeArrowheads="1"/>
          </p:cNvPicPr>
          <p:nvPr/>
        </p:nvPicPr>
        <p:blipFill>
          <a:blip r:embed="rId3" cstate="print"/>
          <a:srcRect t="24995"/>
          <a:stretch>
            <a:fillRect/>
          </a:stretch>
        </p:blipFill>
        <p:spPr bwMode="auto">
          <a:xfrm>
            <a:off x="0" y="0"/>
            <a:ext cx="9144000" cy="6835775"/>
          </a:xfrm>
          <a:prstGeom prst="rect">
            <a:avLst/>
          </a:prstGeom>
          <a:noFill/>
        </p:spPr>
      </p:pic>
      <p:sp>
        <p:nvSpPr>
          <p:cNvPr id="399365" name="Freeform 5"/>
          <p:cNvSpPr>
            <a:spLocks/>
          </p:cNvSpPr>
          <p:nvPr/>
        </p:nvSpPr>
        <p:spPr bwMode="auto">
          <a:xfrm>
            <a:off x="3200400" y="3263900"/>
            <a:ext cx="1257300" cy="546100"/>
          </a:xfrm>
          <a:custGeom>
            <a:avLst/>
            <a:gdLst/>
            <a:ahLst/>
            <a:cxnLst>
              <a:cxn ang="0">
                <a:pos x="0" y="344"/>
              </a:cxn>
              <a:cxn ang="0">
                <a:pos x="48" y="248"/>
              </a:cxn>
              <a:cxn ang="0">
                <a:pos x="192" y="104"/>
              </a:cxn>
              <a:cxn ang="0">
                <a:pos x="336" y="56"/>
              </a:cxn>
              <a:cxn ang="0">
                <a:pos x="720" y="8"/>
              </a:cxn>
              <a:cxn ang="0">
                <a:pos x="768" y="8"/>
              </a:cxn>
            </a:cxnLst>
            <a:rect l="0" t="0" r="r" b="b"/>
            <a:pathLst>
              <a:path w="792" h="344">
                <a:moveTo>
                  <a:pt x="0" y="344"/>
                </a:moveTo>
                <a:cubicBezTo>
                  <a:pt x="8" y="316"/>
                  <a:pt x="16" y="288"/>
                  <a:pt x="48" y="248"/>
                </a:cubicBezTo>
                <a:cubicBezTo>
                  <a:pt x="80" y="208"/>
                  <a:pt x="144" y="136"/>
                  <a:pt x="192" y="104"/>
                </a:cubicBezTo>
                <a:cubicBezTo>
                  <a:pt x="240" y="72"/>
                  <a:pt x="248" y="72"/>
                  <a:pt x="336" y="56"/>
                </a:cubicBezTo>
                <a:cubicBezTo>
                  <a:pt x="424" y="40"/>
                  <a:pt x="648" y="16"/>
                  <a:pt x="720" y="8"/>
                </a:cubicBezTo>
                <a:cubicBezTo>
                  <a:pt x="792" y="0"/>
                  <a:pt x="780" y="4"/>
                  <a:pt x="768" y="8"/>
                </a:cubicBezTo>
              </a:path>
            </a:pathLst>
          </a:custGeom>
          <a:noFill/>
          <a:ln w="101600" cap="flat" cmpd="sng">
            <a:solidFill>
              <a:srgbClr val="CC0000"/>
            </a:solidFill>
            <a:prstDash val="solid"/>
            <a:round/>
            <a:headEnd/>
            <a:tailEnd/>
          </a:ln>
          <a:effectLst/>
        </p:spPr>
        <p:txBody>
          <a:bodyPr wrap="none" anchor="ctr"/>
          <a:lstStyle/>
          <a:p>
            <a:endParaRPr lang="en-US"/>
          </a:p>
        </p:txBody>
      </p:sp>
      <p:sp>
        <p:nvSpPr>
          <p:cNvPr id="399366" name="Freeform 6"/>
          <p:cNvSpPr>
            <a:spLocks/>
          </p:cNvSpPr>
          <p:nvPr/>
        </p:nvSpPr>
        <p:spPr bwMode="auto">
          <a:xfrm>
            <a:off x="1143000" y="3429000"/>
            <a:ext cx="2057400" cy="304800"/>
          </a:xfrm>
          <a:custGeom>
            <a:avLst/>
            <a:gdLst/>
            <a:ahLst/>
            <a:cxnLst>
              <a:cxn ang="0">
                <a:pos x="1296" y="192"/>
              </a:cxn>
              <a:cxn ang="0">
                <a:pos x="1248" y="48"/>
              </a:cxn>
              <a:cxn ang="0">
                <a:pos x="1152" y="0"/>
              </a:cxn>
              <a:cxn ang="0">
                <a:pos x="960" y="48"/>
              </a:cxn>
              <a:cxn ang="0">
                <a:pos x="528" y="96"/>
              </a:cxn>
              <a:cxn ang="0">
                <a:pos x="0" y="192"/>
              </a:cxn>
            </a:cxnLst>
            <a:rect l="0" t="0" r="r" b="b"/>
            <a:pathLst>
              <a:path w="1296" h="192">
                <a:moveTo>
                  <a:pt x="1296" y="192"/>
                </a:moveTo>
                <a:cubicBezTo>
                  <a:pt x="1284" y="136"/>
                  <a:pt x="1272" y="80"/>
                  <a:pt x="1248" y="48"/>
                </a:cubicBezTo>
                <a:cubicBezTo>
                  <a:pt x="1224" y="16"/>
                  <a:pt x="1200" y="0"/>
                  <a:pt x="1152" y="0"/>
                </a:cubicBezTo>
                <a:cubicBezTo>
                  <a:pt x="1104" y="0"/>
                  <a:pt x="1064" y="32"/>
                  <a:pt x="960" y="48"/>
                </a:cubicBezTo>
                <a:cubicBezTo>
                  <a:pt x="856" y="64"/>
                  <a:pt x="688" y="72"/>
                  <a:pt x="528" y="96"/>
                </a:cubicBezTo>
                <a:cubicBezTo>
                  <a:pt x="368" y="120"/>
                  <a:pt x="184" y="156"/>
                  <a:pt x="0" y="192"/>
                </a:cubicBezTo>
              </a:path>
            </a:pathLst>
          </a:custGeom>
          <a:noFill/>
          <a:ln w="107950" cap="flat" cmpd="sng">
            <a:solidFill>
              <a:srgbClr val="CC0000"/>
            </a:solidFill>
            <a:prstDash val="solid"/>
            <a:round/>
            <a:headEnd/>
            <a:tailEnd/>
          </a:ln>
          <a:effectLst/>
        </p:spPr>
        <p:txBody>
          <a:bodyPr wrap="none" anchor="ctr"/>
          <a:lstStyle/>
          <a:p>
            <a:endParaRPr lang="en-US"/>
          </a:p>
        </p:txBody>
      </p:sp>
      <p:sp>
        <p:nvSpPr>
          <p:cNvPr id="399367" name="Freeform 7"/>
          <p:cNvSpPr>
            <a:spLocks/>
          </p:cNvSpPr>
          <p:nvPr/>
        </p:nvSpPr>
        <p:spPr bwMode="auto">
          <a:xfrm>
            <a:off x="5486400" y="2895600"/>
            <a:ext cx="990600" cy="546100"/>
          </a:xfrm>
          <a:custGeom>
            <a:avLst/>
            <a:gdLst/>
            <a:ahLst/>
            <a:cxnLst>
              <a:cxn ang="0">
                <a:pos x="0" y="344"/>
              </a:cxn>
              <a:cxn ang="0">
                <a:pos x="48" y="248"/>
              </a:cxn>
              <a:cxn ang="0">
                <a:pos x="192" y="104"/>
              </a:cxn>
              <a:cxn ang="0">
                <a:pos x="336" y="56"/>
              </a:cxn>
              <a:cxn ang="0">
                <a:pos x="720" y="8"/>
              </a:cxn>
              <a:cxn ang="0">
                <a:pos x="768" y="8"/>
              </a:cxn>
            </a:cxnLst>
            <a:rect l="0" t="0" r="r" b="b"/>
            <a:pathLst>
              <a:path w="792" h="344">
                <a:moveTo>
                  <a:pt x="0" y="344"/>
                </a:moveTo>
                <a:cubicBezTo>
                  <a:pt x="8" y="316"/>
                  <a:pt x="16" y="288"/>
                  <a:pt x="48" y="248"/>
                </a:cubicBezTo>
                <a:cubicBezTo>
                  <a:pt x="80" y="208"/>
                  <a:pt x="144" y="136"/>
                  <a:pt x="192" y="104"/>
                </a:cubicBezTo>
                <a:cubicBezTo>
                  <a:pt x="240" y="72"/>
                  <a:pt x="248" y="72"/>
                  <a:pt x="336" y="56"/>
                </a:cubicBezTo>
                <a:cubicBezTo>
                  <a:pt x="424" y="40"/>
                  <a:pt x="648" y="16"/>
                  <a:pt x="720" y="8"/>
                </a:cubicBezTo>
                <a:cubicBezTo>
                  <a:pt x="792" y="0"/>
                  <a:pt x="780" y="4"/>
                  <a:pt x="768" y="8"/>
                </a:cubicBezTo>
              </a:path>
            </a:pathLst>
          </a:custGeom>
          <a:noFill/>
          <a:ln w="76200" cap="flat" cmpd="sng">
            <a:solidFill>
              <a:srgbClr val="CC0000"/>
            </a:solidFill>
            <a:prstDash val="solid"/>
            <a:round/>
            <a:headEnd/>
            <a:tailEnd/>
          </a:ln>
          <a:effectLst/>
        </p:spPr>
        <p:txBody>
          <a:bodyPr wrap="none" anchor="ctr"/>
          <a:lstStyle/>
          <a:p>
            <a:endParaRPr lang="en-US"/>
          </a:p>
        </p:txBody>
      </p:sp>
      <p:sp>
        <p:nvSpPr>
          <p:cNvPr id="399368" name="Freeform 8"/>
          <p:cNvSpPr>
            <a:spLocks/>
          </p:cNvSpPr>
          <p:nvPr/>
        </p:nvSpPr>
        <p:spPr bwMode="auto">
          <a:xfrm rot="858090">
            <a:off x="4572000" y="3048000"/>
            <a:ext cx="935038" cy="304800"/>
          </a:xfrm>
          <a:custGeom>
            <a:avLst/>
            <a:gdLst/>
            <a:ahLst/>
            <a:cxnLst>
              <a:cxn ang="0">
                <a:pos x="1296" y="192"/>
              </a:cxn>
              <a:cxn ang="0">
                <a:pos x="1248" y="48"/>
              </a:cxn>
              <a:cxn ang="0">
                <a:pos x="1152" y="0"/>
              </a:cxn>
              <a:cxn ang="0">
                <a:pos x="960" y="48"/>
              </a:cxn>
              <a:cxn ang="0">
                <a:pos x="528" y="96"/>
              </a:cxn>
              <a:cxn ang="0">
                <a:pos x="0" y="192"/>
              </a:cxn>
            </a:cxnLst>
            <a:rect l="0" t="0" r="r" b="b"/>
            <a:pathLst>
              <a:path w="1296" h="192">
                <a:moveTo>
                  <a:pt x="1296" y="192"/>
                </a:moveTo>
                <a:cubicBezTo>
                  <a:pt x="1284" y="136"/>
                  <a:pt x="1272" y="80"/>
                  <a:pt x="1248" y="48"/>
                </a:cubicBezTo>
                <a:cubicBezTo>
                  <a:pt x="1224" y="16"/>
                  <a:pt x="1200" y="0"/>
                  <a:pt x="1152" y="0"/>
                </a:cubicBezTo>
                <a:cubicBezTo>
                  <a:pt x="1104" y="0"/>
                  <a:pt x="1064" y="32"/>
                  <a:pt x="960" y="48"/>
                </a:cubicBezTo>
                <a:cubicBezTo>
                  <a:pt x="856" y="64"/>
                  <a:pt x="688" y="72"/>
                  <a:pt x="528" y="96"/>
                </a:cubicBezTo>
                <a:cubicBezTo>
                  <a:pt x="368" y="120"/>
                  <a:pt x="184" y="156"/>
                  <a:pt x="0" y="192"/>
                </a:cubicBezTo>
              </a:path>
            </a:pathLst>
          </a:custGeom>
          <a:noFill/>
          <a:ln w="76200" cap="flat" cmpd="sng">
            <a:solidFill>
              <a:srgbClr val="CC0000"/>
            </a:solidFill>
            <a:prstDash val="solid"/>
            <a:round/>
            <a:headEnd/>
            <a:tailEnd/>
          </a:ln>
          <a:effectLst/>
        </p:spPr>
        <p:txBody>
          <a:bodyPr wrap="none" anchor="ctr"/>
          <a:lstStyle/>
          <a:p>
            <a:endParaRPr lang="en-US"/>
          </a:p>
        </p:txBody>
      </p:sp>
      <p:sp>
        <p:nvSpPr>
          <p:cNvPr id="399369" name="Freeform 9"/>
          <p:cNvSpPr>
            <a:spLocks/>
          </p:cNvSpPr>
          <p:nvPr/>
        </p:nvSpPr>
        <p:spPr bwMode="auto">
          <a:xfrm>
            <a:off x="7239000" y="2743200"/>
            <a:ext cx="609600" cy="469900"/>
          </a:xfrm>
          <a:custGeom>
            <a:avLst/>
            <a:gdLst/>
            <a:ahLst/>
            <a:cxnLst>
              <a:cxn ang="0">
                <a:pos x="0" y="344"/>
              </a:cxn>
              <a:cxn ang="0">
                <a:pos x="48" y="248"/>
              </a:cxn>
              <a:cxn ang="0">
                <a:pos x="192" y="104"/>
              </a:cxn>
              <a:cxn ang="0">
                <a:pos x="336" y="56"/>
              </a:cxn>
              <a:cxn ang="0">
                <a:pos x="720" y="8"/>
              </a:cxn>
              <a:cxn ang="0">
                <a:pos x="768" y="8"/>
              </a:cxn>
            </a:cxnLst>
            <a:rect l="0" t="0" r="r" b="b"/>
            <a:pathLst>
              <a:path w="792" h="344">
                <a:moveTo>
                  <a:pt x="0" y="344"/>
                </a:moveTo>
                <a:cubicBezTo>
                  <a:pt x="8" y="316"/>
                  <a:pt x="16" y="288"/>
                  <a:pt x="48" y="248"/>
                </a:cubicBezTo>
                <a:cubicBezTo>
                  <a:pt x="80" y="208"/>
                  <a:pt x="144" y="136"/>
                  <a:pt x="192" y="104"/>
                </a:cubicBezTo>
                <a:cubicBezTo>
                  <a:pt x="240" y="72"/>
                  <a:pt x="248" y="72"/>
                  <a:pt x="336" y="56"/>
                </a:cubicBezTo>
                <a:cubicBezTo>
                  <a:pt x="424" y="40"/>
                  <a:pt x="648" y="16"/>
                  <a:pt x="720" y="8"/>
                </a:cubicBezTo>
                <a:cubicBezTo>
                  <a:pt x="792" y="0"/>
                  <a:pt x="780" y="4"/>
                  <a:pt x="768" y="8"/>
                </a:cubicBezTo>
              </a:path>
            </a:pathLst>
          </a:custGeom>
          <a:noFill/>
          <a:ln w="57150" cap="flat" cmpd="sng">
            <a:solidFill>
              <a:srgbClr val="CC0000"/>
            </a:solidFill>
            <a:prstDash val="solid"/>
            <a:round/>
            <a:headEnd/>
            <a:tailEnd/>
          </a:ln>
          <a:effectLst/>
        </p:spPr>
        <p:txBody>
          <a:bodyPr wrap="none" anchor="ctr"/>
          <a:lstStyle/>
          <a:p>
            <a:endParaRPr lang="en-US"/>
          </a:p>
        </p:txBody>
      </p:sp>
      <p:sp>
        <p:nvSpPr>
          <p:cNvPr id="399370" name="Freeform 10"/>
          <p:cNvSpPr>
            <a:spLocks/>
          </p:cNvSpPr>
          <p:nvPr/>
        </p:nvSpPr>
        <p:spPr bwMode="auto">
          <a:xfrm rot="858090">
            <a:off x="6505575" y="2743200"/>
            <a:ext cx="782638" cy="304800"/>
          </a:xfrm>
          <a:custGeom>
            <a:avLst/>
            <a:gdLst/>
            <a:ahLst/>
            <a:cxnLst>
              <a:cxn ang="0">
                <a:pos x="1296" y="192"/>
              </a:cxn>
              <a:cxn ang="0">
                <a:pos x="1248" y="48"/>
              </a:cxn>
              <a:cxn ang="0">
                <a:pos x="1152" y="0"/>
              </a:cxn>
              <a:cxn ang="0">
                <a:pos x="960" y="48"/>
              </a:cxn>
              <a:cxn ang="0">
                <a:pos x="528" y="96"/>
              </a:cxn>
              <a:cxn ang="0">
                <a:pos x="0" y="192"/>
              </a:cxn>
            </a:cxnLst>
            <a:rect l="0" t="0" r="r" b="b"/>
            <a:pathLst>
              <a:path w="1296" h="192">
                <a:moveTo>
                  <a:pt x="1296" y="192"/>
                </a:moveTo>
                <a:cubicBezTo>
                  <a:pt x="1284" y="136"/>
                  <a:pt x="1272" y="80"/>
                  <a:pt x="1248" y="48"/>
                </a:cubicBezTo>
                <a:cubicBezTo>
                  <a:pt x="1224" y="16"/>
                  <a:pt x="1200" y="0"/>
                  <a:pt x="1152" y="0"/>
                </a:cubicBezTo>
                <a:cubicBezTo>
                  <a:pt x="1104" y="0"/>
                  <a:pt x="1064" y="32"/>
                  <a:pt x="960" y="48"/>
                </a:cubicBezTo>
                <a:cubicBezTo>
                  <a:pt x="856" y="64"/>
                  <a:pt x="688" y="72"/>
                  <a:pt x="528" y="96"/>
                </a:cubicBezTo>
                <a:cubicBezTo>
                  <a:pt x="368" y="120"/>
                  <a:pt x="184" y="156"/>
                  <a:pt x="0" y="192"/>
                </a:cubicBezTo>
              </a:path>
            </a:pathLst>
          </a:custGeom>
          <a:noFill/>
          <a:ln w="57150" cap="flat" cmpd="sng">
            <a:solidFill>
              <a:srgbClr val="CC0000"/>
            </a:solidFill>
            <a:prstDash val="solid"/>
            <a:round/>
            <a:headEnd/>
            <a:tailEnd/>
          </a:ln>
          <a:effectLst/>
        </p:spPr>
        <p:txBody>
          <a:bodyPr wrap="none" anchor="ctr"/>
          <a:lstStyle/>
          <a:p>
            <a:endParaRPr lang="en-US"/>
          </a:p>
        </p:txBody>
      </p:sp>
      <p:sp>
        <p:nvSpPr>
          <p:cNvPr id="399373" name="Rectangle 13"/>
          <p:cNvSpPr>
            <a:spLocks noGrp="1" noChangeArrowheads="1"/>
          </p:cNvSpPr>
          <p:nvPr>
            <p:ph type="body" sz="half" idx="2"/>
          </p:nvPr>
        </p:nvSpPr>
        <p:spPr>
          <a:xfrm>
            <a:off x="3415352" y="5869675"/>
            <a:ext cx="5537579" cy="667603"/>
          </a:xfrm>
          <a:solidFill>
            <a:schemeClr val="bg2"/>
          </a:solidFill>
          <a:effectLst>
            <a:outerShdw dist="35921" dir="2700000" algn="ctr" rotWithShape="0">
              <a:schemeClr val="bg1"/>
            </a:outerShdw>
          </a:effectLst>
        </p:spPr>
        <p:txBody>
          <a:bodyPr/>
          <a:lstStyle/>
          <a:p>
            <a:pPr>
              <a:buNone/>
            </a:pPr>
            <a:r>
              <a:rPr lang="en-US" sz="3600" dirty="0" smtClean="0"/>
              <a:t>Cordon </a:t>
            </a:r>
            <a:r>
              <a:rPr lang="en-US" sz="3600" dirty="0"/>
              <a:t>trained, spur pruned</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99365"/>
                                        </p:tgtEl>
                                        <p:attrNameLst>
                                          <p:attrName>style.visibility</p:attrName>
                                        </p:attrNameLst>
                                      </p:cBhvr>
                                      <p:to>
                                        <p:strVal val="visible"/>
                                      </p:to>
                                    </p:set>
                                    <p:animEffect transition="in" filter="wipe(left)">
                                      <p:cBhvr>
                                        <p:cTn id="7" dur="500"/>
                                        <p:tgtEl>
                                          <p:spTgt spid="39936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99366"/>
                                        </p:tgtEl>
                                        <p:attrNameLst>
                                          <p:attrName>style.visibility</p:attrName>
                                        </p:attrNameLst>
                                      </p:cBhvr>
                                      <p:to>
                                        <p:strVal val="visible"/>
                                      </p:to>
                                    </p:set>
                                    <p:animEffect transition="in" filter="wipe(right)">
                                      <p:cBhvr>
                                        <p:cTn id="10" dur="500"/>
                                        <p:tgtEl>
                                          <p:spTgt spid="39936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99367"/>
                                        </p:tgtEl>
                                        <p:attrNameLst>
                                          <p:attrName>style.visibility</p:attrName>
                                        </p:attrNameLst>
                                      </p:cBhvr>
                                      <p:to>
                                        <p:strVal val="visible"/>
                                      </p:to>
                                    </p:set>
                                    <p:animEffect transition="in" filter="wipe(left)">
                                      <p:cBhvr>
                                        <p:cTn id="14" dur="500"/>
                                        <p:tgtEl>
                                          <p:spTgt spid="399367"/>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399368"/>
                                        </p:tgtEl>
                                        <p:attrNameLst>
                                          <p:attrName>style.visibility</p:attrName>
                                        </p:attrNameLst>
                                      </p:cBhvr>
                                      <p:to>
                                        <p:strVal val="visible"/>
                                      </p:to>
                                    </p:set>
                                    <p:animEffect transition="in" filter="wipe(right)">
                                      <p:cBhvr>
                                        <p:cTn id="17" dur="500"/>
                                        <p:tgtEl>
                                          <p:spTgt spid="399368"/>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99369"/>
                                        </p:tgtEl>
                                        <p:attrNameLst>
                                          <p:attrName>style.visibility</p:attrName>
                                        </p:attrNameLst>
                                      </p:cBhvr>
                                      <p:to>
                                        <p:strVal val="visible"/>
                                      </p:to>
                                    </p:set>
                                    <p:animEffect transition="in" filter="wipe(left)">
                                      <p:cBhvr>
                                        <p:cTn id="21" dur="500"/>
                                        <p:tgtEl>
                                          <p:spTgt spid="399369"/>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399370"/>
                                        </p:tgtEl>
                                        <p:attrNameLst>
                                          <p:attrName>style.visibility</p:attrName>
                                        </p:attrNameLst>
                                      </p:cBhvr>
                                      <p:to>
                                        <p:strVal val="visible"/>
                                      </p:to>
                                    </p:set>
                                    <p:animEffect transition="in" filter="wipe(right)">
                                      <p:cBhvr>
                                        <p:cTn id="24" dur="500"/>
                                        <p:tgtEl>
                                          <p:spTgt spid="399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65" grpId="0" animBg="1"/>
      <p:bldP spid="399366" grpId="0" animBg="1"/>
      <p:bldP spid="399367" grpId="0" animBg="1"/>
      <p:bldP spid="399368" grpId="0" animBg="1"/>
      <p:bldP spid="399369" grpId="0" animBg="1"/>
      <p:bldP spid="39937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390" name="Picture 6" descr="PICT0164"/>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400393" name="Freeform 9"/>
          <p:cNvSpPr>
            <a:spLocks/>
          </p:cNvSpPr>
          <p:nvPr/>
        </p:nvSpPr>
        <p:spPr bwMode="auto">
          <a:xfrm>
            <a:off x="3048000" y="5105400"/>
            <a:ext cx="609600" cy="762000"/>
          </a:xfrm>
          <a:custGeom>
            <a:avLst/>
            <a:gdLst/>
            <a:ahLst/>
            <a:cxnLst>
              <a:cxn ang="0">
                <a:pos x="384" y="480"/>
              </a:cxn>
              <a:cxn ang="0">
                <a:pos x="336" y="384"/>
              </a:cxn>
              <a:cxn ang="0">
                <a:pos x="192" y="336"/>
              </a:cxn>
              <a:cxn ang="0">
                <a:pos x="96" y="240"/>
              </a:cxn>
              <a:cxn ang="0">
                <a:pos x="48" y="144"/>
              </a:cxn>
              <a:cxn ang="0">
                <a:pos x="0" y="0"/>
              </a:cxn>
            </a:cxnLst>
            <a:rect l="0" t="0" r="r" b="b"/>
            <a:pathLst>
              <a:path w="384" h="480">
                <a:moveTo>
                  <a:pt x="384" y="480"/>
                </a:moveTo>
                <a:cubicBezTo>
                  <a:pt x="376" y="444"/>
                  <a:pt x="368" y="408"/>
                  <a:pt x="336" y="384"/>
                </a:cubicBezTo>
                <a:cubicBezTo>
                  <a:pt x="304" y="360"/>
                  <a:pt x="232" y="360"/>
                  <a:pt x="192" y="336"/>
                </a:cubicBezTo>
                <a:cubicBezTo>
                  <a:pt x="152" y="312"/>
                  <a:pt x="120" y="272"/>
                  <a:pt x="96" y="240"/>
                </a:cubicBezTo>
                <a:cubicBezTo>
                  <a:pt x="72" y="208"/>
                  <a:pt x="64" y="184"/>
                  <a:pt x="48" y="144"/>
                </a:cubicBezTo>
                <a:cubicBezTo>
                  <a:pt x="32" y="104"/>
                  <a:pt x="16" y="52"/>
                  <a:pt x="0" y="0"/>
                </a:cubicBezTo>
              </a:path>
            </a:pathLst>
          </a:custGeom>
          <a:noFill/>
          <a:ln w="190500" cap="flat" cmpd="sng">
            <a:solidFill>
              <a:srgbClr val="CC0000">
                <a:alpha val="70000"/>
              </a:srgbClr>
            </a:solidFill>
            <a:prstDash val="solid"/>
            <a:round/>
            <a:headEnd/>
            <a:tailEnd/>
          </a:ln>
          <a:effectLst/>
        </p:spPr>
        <p:txBody>
          <a:bodyPr wrap="none" anchor="ctr"/>
          <a:lstStyle/>
          <a:p>
            <a:endParaRPr lang="en-US"/>
          </a:p>
        </p:txBody>
      </p:sp>
      <p:sp>
        <p:nvSpPr>
          <p:cNvPr id="400391" name="Freeform 7"/>
          <p:cNvSpPr>
            <a:spLocks/>
          </p:cNvSpPr>
          <p:nvPr/>
        </p:nvSpPr>
        <p:spPr bwMode="auto">
          <a:xfrm>
            <a:off x="3708400" y="5029200"/>
            <a:ext cx="711200" cy="838200"/>
          </a:xfrm>
          <a:custGeom>
            <a:avLst/>
            <a:gdLst/>
            <a:ahLst/>
            <a:cxnLst>
              <a:cxn ang="0">
                <a:pos x="16" y="528"/>
              </a:cxn>
              <a:cxn ang="0">
                <a:pos x="16" y="384"/>
              </a:cxn>
              <a:cxn ang="0">
                <a:pos x="112" y="240"/>
              </a:cxn>
              <a:cxn ang="0">
                <a:pos x="208" y="144"/>
              </a:cxn>
              <a:cxn ang="0">
                <a:pos x="352" y="48"/>
              </a:cxn>
              <a:cxn ang="0">
                <a:pos x="448" y="0"/>
              </a:cxn>
            </a:cxnLst>
            <a:rect l="0" t="0" r="r" b="b"/>
            <a:pathLst>
              <a:path w="448" h="528">
                <a:moveTo>
                  <a:pt x="16" y="528"/>
                </a:moveTo>
                <a:cubicBezTo>
                  <a:pt x="8" y="480"/>
                  <a:pt x="0" y="432"/>
                  <a:pt x="16" y="384"/>
                </a:cubicBezTo>
                <a:cubicBezTo>
                  <a:pt x="32" y="336"/>
                  <a:pt x="80" y="280"/>
                  <a:pt x="112" y="240"/>
                </a:cubicBezTo>
                <a:cubicBezTo>
                  <a:pt x="144" y="200"/>
                  <a:pt x="168" y="176"/>
                  <a:pt x="208" y="144"/>
                </a:cubicBezTo>
                <a:cubicBezTo>
                  <a:pt x="248" y="112"/>
                  <a:pt x="312" y="72"/>
                  <a:pt x="352" y="48"/>
                </a:cubicBezTo>
                <a:cubicBezTo>
                  <a:pt x="392" y="24"/>
                  <a:pt x="420" y="12"/>
                  <a:pt x="448" y="0"/>
                </a:cubicBezTo>
              </a:path>
            </a:pathLst>
          </a:custGeom>
          <a:noFill/>
          <a:ln w="190500" cap="flat" cmpd="sng">
            <a:solidFill>
              <a:srgbClr val="FF3300">
                <a:alpha val="70000"/>
              </a:srgbClr>
            </a:solidFill>
            <a:prstDash val="solid"/>
            <a:round/>
            <a:headEnd/>
            <a:tailEnd/>
          </a:ln>
          <a:effectLst/>
        </p:spPr>
        <p:txBody>
          <a:bodyPr wrap="none" anchor="ctr"/>
          <a:lstStyle/>
          <a:p>
            <a:endParaRPr lang="en-US"/>
          </a:p>
        </p:txBody>
      </p:sp>
      <p:sp>
        <p:nvSpPr>
          <p:cNvPr id="400392" name="Freeform 8"/>
          <p:cNvSpPr>
            <a:spLocks/>
          </p:cNvSpPr>
          <p:nvPr/>
        </p:nvSpPr>
        <p:spPr bwMode="auto">
          <a:xfrm>
            <a:off x="3657600" y="4800600"/>
            <a:ext cx="254000" cy="1066800"/>
          </a:xfrm>
          <a:custGeom>
            <a:avLst/>
            <a:gdLst/>
            <a:ahLst/>
            <a:cxnLst>
              <a:cxn ang="0">
                <a:pos x="16" y="672"/>
              </a:cxn>
              <a:cxn ang="0">
                <a:pos x="16" y="480"/>
              </a:cxn>
              <a:cxn ang="0">
                <a:pos x="16" y="288"/>
              </a:cxn>
              <a:cxn ang="0">
                <a:pos x="112" y="144"/>
              </a:cxn>
              <a:cxn ang="0">
                <a:pos x="160" y="0"/>
              </a:cxn>
            </a:cxnLst>
            <a:rect l="0" t="0" r="r" b="b"/>
            <a:pathLst>
              <a:path w="160" h="672">
                <a:moveTo>
                  <a:pt x="16" y="672"/>
                </a:moveTo>
                <a:cubicBezTo>
                  <a:pt x="16" y="608"/>
                  <a:pt x="16" y="544"/>
                  <a:pt x="16" y="480"/>
                </a:cubicBezTo>
                <a:cubicBezTo>
                  <a:pt x="16" y="416"/>
                  <a:pt x="0" y="344"/>
                  <a:pt x="16" y="288"/>
                </a:cubicBezTo>
                <a:cubicBezTo>
                  <a:pt x="32" y="232"/>
                  <a:pt x="88" y="192"/>
                  <a:pt x="112" y="144"/>
                </a:cubicBezTo>
                <a:cubicBezTo>
                  <a:pt x="136" y="96"/>
                  <a:pt x="148" y="48"/>
                  <a:pt x="160" y="0"/>
                </a:cubicBezTo>
              </a:path>
            </a:pathLst>
          </a:custGeom>
          <a:noFill/>
          <a:ln w="190500" cap="flat" cmpd="sng">
            <a:solidFill>
              <a:srgbClr val="FF7C5D">
                <a:alpha val="70000"/>
              </a:srgbClr>
            </a:solidFill>
            <a:prstDash val="solid"/>
            <a:round/>
            <a:headEnd/>
            <a:tailEnd/>
          </a:ln>
          <a:effectLst/>
        </p:spPr>
        <p:txBody>
          <a:bodyPr wrap="none" anchor="ctr"/>
          <a:lstStyle/>
          <a:p>
            <a:endParaRPr lang="en-US"/>
          </a:p>
        </p:txBody>
      </p:sp>
      <p:sp>
        <p:nvSpPr>
          <p:cNvPr id="400397" name="Rectangle 13"/>
          <p:cNvSpPr>
            <a:spLocks noGrp="1" noChangeArrowheads="1"/>
          </p:cNvSpPr>
          <p:nvPr>
            <p:ph type="body" sz="half" idx="3"/>
          </p:nvPr>
        </p:nvSpPr>
        <p:spPr>
          <a:xfrm>
            <a:off x="644857" y="383275"/>
            <a:ext cx="5169090" cy="626660"/>
          </a:xfrm>
          <a:solidFill>
            <a:schemeClr val="bg2"/>
          </a:solidFill>
          <a:effectLst>
            <a:outerShdw dist="35921" dir="2700000" algn="ctr" rotWithShape="0">
              <a:schemeClr val="bg1"/>
            </a:outerShdw>
          </a:effectLst>
        </p:spPr>
        <p:txBody>
          <a:bodyPr>
            <a:normAutofit lnSpcReduction="10000"/>
          </a:bodyPr>
          <a:lstStyle/>
          <a:p>
            <a:pPr algn="ctr">
              <a:buNone/>
            </a:pPr>
            <a:r>
              <a:rPr lang="en-US" sz="3600" dirty="0" smtClean="0"/>
              <a:t>Head </a:t>
            </a:r>
            <a:r>
              <a:rPr lang="en-US" sz="3600" dirty="0"/>
              <a:t>trained, spur pruned</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0392"/>
                                        </p:tgtEl>
                                        <p:attrNameLst>
                                          <p:attrName>style.visibility</p:attrName>
                                        </p:attrNameLst>
                                      </p:cBhvr>
                                      <p:to>
                                        <p:strVal val="visible"/>
                                      </p:to>
                                    </p:set>
                                    <p:animEffect transition="in" filter="wipe(down)">
                                      <p:cBhvr>
                                        <p:cTn id="7" dur="500"/>
                                        <p:tgtEl>
                                          <p:spTgt spid="40039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00393"/>
                                        </p:tgtEl>
                                        <p:attrNameLst>
                                          <p:attrName>style.visibility</p:attrName>
                                        </p:attrNameLst>
                                      </p:cBhvr>
                                      <p:to>
                                        <p:strVal val="visible"/>
                                      </p:to>
                                    </p:set>
                                    <p:animEffect transition="in" filter="wipe(down)">
                                      <p:cBhvr>
                                        <p:cTn id="10" dur="500"/>
                                        <p:tgtEl>
                                          <p:spTgt spid="40039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00391"/>
                                        </p:tgtEl>
                                        <p:attrNameLst>
                                          <p:attrName>style.visibility</p:attrName>
                                        </p:attrNameLst>
                                      </p:cBhvr>
                                      <p:to>
                                        <p:strVal val="visible"/>
                                      </p:to>
                                    </p:set>
                                    <p:animEffect transition="in" filter="wipe(down)">
                                      <p:cBhvr>
                                        <p:cTn id="13" dur="500"/>
                                        <p:tgtEl>
                                          <p:spTgt spid="4003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93" grpId="0" animBg="1"/>
      <p:bldP spid="400391" grpId="0" animBg="1"/>
      <p:bldP spid="40039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36" name="Picture 12" descr="PICT0091"/>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33839" name="Rectangle 15"/>
          <p:cNvSpPr>
            <a:spLocks noGrp="1" noChangeArrowheads="1"/>
          </p:cNvSpPr>
          <p:nvPr>
            <p:ph type="body" sz="half" idx="2"/>
          </p:nvPr>
        </p:nvSpPr>
        <p:spPr>
          <a:xfrm>
            <a:off x="494732" y="5733197"/>
            <a:ext cx="5278272" cy="599364"/>
          </a:xfrm>
          <a:solidFill>
            <a:schemeClr val="bg2"/>
          </a:solidFill>
          <a:effectLst>
            <a:outerShdw dist="35921" dir="2700000" algn="ctr" rotWithShape="0">
              <a:schemeClr val="bg1"/>
            </a:outerShdw>
          </a:effectLst>
        </p:spPr>
        <p:txBody>
          <a:bodyPr>
            <a:normAutofit lnSpcReduction="10000"/>
          </a:bodyPr>
          <a:lstStyle/>
          <a:p>
            <a:pPr>
              <a:buNone/>
            </a:pPr>
            <a:r>
              <a:rPr lang="en-US" sz="3600" dirty="0" smtClean="0"/>
              <a:t>Head </a:t>
            </a:r>
            <a:r>
              <a:rPr lang="en-US" sz="3600" dirty="0"/>
              <a:t>trained, cane pruned</a:t>
            </a:r>
          </a:p>
        </p:txBody>
      </p:sp>
      <p:sp>
        <p:nvSpPr>
          <p:cNvPr id="333847" name="Freeform 23"/>
          <p:cNvSpPr>
            <a:spLocks/>
          </p:cNvSpPr>
          <p:nvPr/>
        </p:nvSpPr>
        <p:spPr bwMode="auto">
          <a:xfrm>
            <a:off x="5800725" y="3427413"/>
            <a:ext cx="2733675" cy="798512"/>
          </a:xfrm>
          <a:custGeom>
            <a:avLst/>
            <a:gdLst/>
            <a:ahLst/>
            <a:cxnLst>
              <a:cxn ang="0">
                <a:pos x="0" y="37"/>
              </a:cxn>
              <a:cxn ang="0">
                <a:pos x="72" y="1"/>
              </a:cxn>
              <a:cxn ang="0">
                <a:pos x="186" y="31"/>
              </a:cxn>
              <a:cxn ang="0">
                <a:pos x="408" y="145"/>
              </a:cxn>
              <a:cxn ang="0">
                <a:pos x="594" y="265"/>
              </a:cxn>
              <a:cxn ang="0">
                <a:pos x="768" y="337"/>
              </a:cxn>
              <a:cxn ang="0">
                <a:pos x="948" y="397"/>
              </a:cxn>
              <a:cxn ang="0">
                <a:pos x="1236" y="475"/>
              </a:cxn>
              <a:cxn ang="0">
                <a:pos x="1560" y="499"/>
              </a:cxn>
              <a:cxn ang="0">
                <a:pos x="1722" y="499"/>
              </a:cxn>
            </a:cxnLst>
            <a:rect l="0" t="0" r="r" b="b"/>
            <a:pathLst>
              <a:path w="1722" h="503">
                <a:moveTo>
                  <a:pt x="0" y="37"/>
                </a:moveTo>
                <a:cubicBezTo>
                  <a:pt x="20" y="19"/>
                  <a:pt x="41" y="2"/>
                  <a:pt x="72" y="1"/>
                </a:cubicBezTo>
                <a:cubicBezTo>
                  <a:pt x="103" y="0"/>
                  <a:pt x="130" y="7"/>
                  <a:pt x="186" y="31"/>
                </a:cubicBezTo>
                <a:cubicBezTo>
                  <a:pt x="242" y="55"/>
                  <a:pt x="340" y="106"/>
                  <a:pt x="408" y="145"/>
                </a:cubicBezTo>
                <a:cubicBezTo>
                  <a:pt x="476" y="184"/>
                  <a:pt x="534" y="233"/>
                  <a:pt x="594" y="265"/>
                </a:cubicBezTo>
                <a:cubicBezTo>
                  <a:pt x="654" y="297"/>
                  <a:pt x="709" y="315"/>
                  <a:pt x="768" y="337"/>
                </a:cubicBezTo>
                <a:cubicBezTo>
                  <a:pt x="827" y="359"/>
                  <a:pt x="870" y="374"/>
                  <a:pt x="948" y="397"/>
                </a:cubicBezTo>
                <a:cubicBezTo>
                  <a:pt x="1026" y="420"/>
                  <a:pt x="1134" y="458"/>
                  <a:pt x="1236" y="475"/>
                </a:cubicBezTo>
                <a:cubicBezTo>
                  <a:pt x="1338" y="492"/>
                  <a:pt x="1479" y="495"/>
                  <a:pt x="1560" y="499"/>
                </a:cubicBezTo>
                <a:cubicBezTo>
                  <a:pt x="1641" y="503"/>
                  <a:pt x="1681" y="501"/>
                  <a:pt x="1722" y="499"/>
                </a:cubicBezTo>
              </a:path>
            </a:pathLst>
          </a:custGeom>
          <a:noFill/>
          <a:ln w="76200" cap="flat" cmpd="sng">
            <a:solidFill>
              <a:srgbClr val="FF3300"/>
            </a:solidFill>
            <a:prstDash val="solid"/>
            <a:round/>
            <a:headEnd/>
            <a:tailEnd/>
          </a:ln>
          <a:effectLst/>
        </p:spPr>
        <p:txBody>
          <a:bodyPr wrap="none" anchor="ctr"/>
          <a:lstStyle/>
          <a:p>
            <a:endParaRPr lang="en-US"/>
          </a:p>
        </p:txBody>
      </p:sp>
      <p:sp>
        <p:nvSpPr>
          <p:cNvPr id="333848" name="Freeform 24"/>
          <p:cNvSpPr>
            <a:spLocks/>
          </p:cNvSpPr>
          <p:nvPr/>
        </p:nvSpPr>
        <p:spPr bwMode="auto">
          <a:xfrm>
            <a:off x="4381500" y="3190875"/>
            <a:ext cx="1333500" cy="247650"/>
          </a:xfrm>
          <a:custGeom>
            <a:avLst/>
            <a:gdLst/>
            <a:ahLst/>
            <a:cxnLst>
              <a:cxn ang="0">
                <a:pos x="840" y="156"/>
              </a:cxn>
              <a:cxn ang="0">
                <a:pos x="792" y="84"/>
              </a:cxn>
              <a:cxn ang="0">
                <a:pos x="690" y="72"/>
              </a:cxn>
              <a:cxn ang="0">
                <a:pos x="462" y="72"/>
              </a:cxn>
              <a:cxn ang="0">
                <a:pos x="234" y="54"/>
              </a:cxn>
              <a:cxn ang="0">
                <a:pos x="0" y="0"/>
              </a:cxn>
            </a:cxnLst>
            <a:rect l="0" t="0" r="r" b="b"/>
            <a:pathLst>
              <a:path w="840" h="156">
                <a:moveTo>
                  <a:pt x="840" y="156"/>
                </a:moveTo>
                <a:cubicBezTo>
                  <a:pt x="828" y="127"/>
                  <a:pt x="817" y="98"/>
                  <a:pt x="792" y="84"/>
                </a:cubicBezTo>
                <a:cubicBezTo>
                  <a:pt x="767" y="70"/>
                  <a:pt x="745" y="74"/>
                  <a:pt x="690" y="72"/>
                </a:cubicBezTo>
                <a:cubicBezTo>
                  <a:pt x="635" y="70"/>
                  <a:pt x="538" y="75"/>
                  <a:pt x="462" y="72"/>
                </a:cubicBezTo>
                <a:cubicBezTo>
                  <a:pt x="386" y="69"/>
                  <a:pt x="311" y="66"/>
                  <a:pt x="234" y="54"/>
                </a:cubicBezTo>
                <a:cubicBezTo>
                  <a:pt x="157" y="42"/>
                  <a:pt x="78" y="21"/>
                  <a:pt x="0" y="0"/>
                </a:cubicBezTo>
              </a:path>
            </a:pathLst>
          </a:custGeom>
          <a:noFill/>
          <a:ln w="66675" cap="flat" cmpd="sng">
            <a:solidFill>
              <a:srgbClr val="FF3300"/>
            </a:solidFill>
            <a:prstDash val="solid"/>
            <a:round/>
            <a:headEnd/>
            <a:tailEnd/>
          </a:ln>
          <a:effectLst/>
        </p:spPr>
        <p:txBody>
          <a:bodyPr wrap="none" anchor="ctr"/>
          <a:lstStyle/>
          <a:p>
            <a:endParaRPr lang="en-US"/>
          </a:p>
        </p:txBody>
      </p:sp>
      <p:sp>
        <p:nvSpPr>
          <p:cNvPr id="333850" name="Freeform 26"/>
          <p:cNvSpPr>
            <a:spLocks/>
          </p:cNvSpPr>
          <p:nvPr/>
        </p:nvSpPr>
        <p:spPr bwMode="auto">
          <a:xfrm rot="337055">
            <a:off x="3248025" y="3132138"/>
            <a:ext cx="1028700" cy="192087"/>
          </a:xfrm>
          <a:custGeom>
            <a:avLst/>
            <a:gdLst/>
            <a:ahLst/>
            <a:cxnLst>
              <a:cxn ang="0">
                <a:pos x="0" y="121"/>
              </a:cxn>
              <a:cxn ang="0">
                <a:pos x="18" y="49"/>
              </a:cxn>
              <a:cxn ang="0">
                <a:pos x="90" y="7"/>
              </a:cxn>
              <a:cxn ang="0">
                <a:pos x="222" y="7"/>
              </a:cxn>
              <a:cxn ang="0">
                <a:pos x="348" y="13"/>
              </a:cxn>
              <a:cxn ang="0">
                <a:pos x="498" y="19"/>
              </a:cxn>
              <a:cxn ang="0">
                <a:pos x="648" y="19"/>
              </a:cxn>
            </a:cxnLst>
            <a:rect l="0" t="0" r="r" b="b"/>
            <a:pathLst>
              <a:path w="648" h="121">
                <a:moveTo>
                  <a:pt x="0" y="121"/>
                </a:moveTo>
                <a:cubicBezTo>
                  <a:pt x="1" y="94"/>
                  <a:pt x="3" y="68"/>
                  <a:pt x="18" y="49"/>
                </a:cubicBezTo>
                <a:cubicBezTo>
                  <a:pt x="33" y="30"/>
                  <a:pt x="56" y="14"/>
                  <a:pt x="90" y="7"/>
                </a:cubicBezTo>
                <a:cubicBezTo>
                  <a:pt x="124" y="0"/>
                  <a:pt x="179" y="6"/>
                  <a:pt x="222" y="7"/>
                </a:cubicBezTo>
                <a:cubicBezTo>
                  <a:pt x="265" y="8"/>
                  <a:pt x="302" y="11"/>
                  <a:pt x="348" y="13"/>
                </a:cubicBezTo>
                <a:cubicBezTo>
                  <a:pt x="394" y="15"/>
                  <a:pt x="448" y="18"/>
                  <a:pt x="498" y="19"/>
                </a:cubicBezTo>
                <a:cubicBezTo>
                  <a:pt x="548" y="20"/>
                  <a:pt x="598" y="19"/>
                  <a:pt x="648" y="19"/>
                </a:cubicBezTo>
              </a:path>
            </a:pathLst>
          </a:custGeom>
          <a:noFill/>
          <a:ln w="57150" cap="flat" cmpd="sng">
            <a:solidFill>
              <a:srgbClr val="FF3300"/>
            </a:solidFill>
            <a:prstDash val="solid"/>
            <a:round/>
            <a:headEnd/>
            <a:tailEnd/>
          </a:ln>
          <a:effectLst/>
        </p:spPr>
        <p:txBody>
          <a:bodyPr wrap="none" anchor="ctr"/>
          <a:lstStyle/>
          <a:p>
            <a:endParaRPr lang="en-US"/>
          </a:p>
        </p:txBody>
      </p:sp>
      <p:sp>
        <p:nvSpPr>
          <p:cNvPr id="333851" name="Freeform 27"/>
          <p:cNvSpPr>
            <a:spLocks/>
          </p:cNvSpPr>
          <p:nvPr/>
        </p:nvSpPr>
        <p:spPr bwMode="auto">
          <a:xfrm>
            <a:off x="2514600" y="3019425"/>
            <a:ext cx="685800" cy="152400"/>
          </a:xfrm>
          <a:custGeom>
            <a:avLst/>
            <a:gdLst/>
            <a:ahLst/>
            <a:cxnLst>
              <a:cxn ang="0">
                <a:pos x="432" y="96"/>
              </a:cxn>
              <a:cxn ang="0">
                <a:pos x="414" y="30"/>
              </a:cxn>
              <a:cxn ang="0">
                <a:pos x="360" y="6"/>
              </a:cxn>
              <a:cxn ang="0">
                <a:pos x="240" y="6"/>
              </a:cxn>
              <a:cxn ang="0">
                <a:pos x="138" y="6"/>
              </a:cxn>
              <a:cxn ang="0">
                <a:pos x="0" y="0"/>
              </a:cxn>
            </a:cxnLst>
            <a:rect l="0" t="0" r="r" b="b"/>
            <a:pathLst>
              <a:path w="432" h="96">
                <a:moveTo>
                  <a:pt x="432" y="96"/>
                </a:moveTo>
                <a:cubicBezTo>
                  <a:pt x="429" y="70"/>
                  <a:pt x="426" y="45"/>
                  <a:pt x="414" y="30"/>
                </a:cubicBezTo>
                <a:cubicBezTo>
                  <a:pt x="402" y="15"/>
                  <a:pt x="389" y="10"/>
                  <a:pt x="360" y="6"/>
                </a:cubicBezTo>
                <a:cubicBezTo>
                  <a:pt x="331" y="2"/>
                  <a:pt x="277" y="6"/>
                  <a:pt x="240" y="6"/>
                </a:cubicBezTo>
                <a:cubicBezTo>
                  <a:pt x="203" y="6"/>
                  <a:pt x="178" y="7"/>
                  <a:pt x="138" y="6"/>
                </a:cubicBezTo>
                <a:cubicBezTo>
                  <a:pt x="98" y="5"/>
                  <a:pt x="49" y="2"/>
                  <a:pt x="0" y="0"/>
                </a:cubicBezTo>
              </a:path>
            </a:pathLst>
          </a:custGeom>
          <a:noFill/>
          <a:ln w="47625" cap="flat" cmpd="sng">
            <a:solidFill>
              <a:srgbClr val="FF3300"/>
            </a:solidFill>
            <a:prstDash val="solid"/>
            <a:round/>
            <a:headEnd/>
            <a:tailEnd/>
          </a:ln>
          <a:effectLst/>
        </p:spPr>
        <p:txBody>
          <a:bodyPr wrap="none" anchor="ctr"/>
          <a:lstStyle/>
          <a:p>
            <a:endParaRPr lang="en-US"/>
          </a:p>
        </p:txBody>
      </p:sp>
      <p:sp>
        <p:nvSpPr>
          <p:cNvPr id="333852" name="Freeform 28"/>
          <p:cNvSpPr>
            <a:spLocks/>
          </p:cNvSpPr>
          <p:nvPr/>
        </p:nvSpPr>
        <p:spPr bwMode="auto">
          <a:xfrm>
            <a:off x="1857375" y="2951163"/>
            <a:ext cx="581025" cy="144462"/>
          </a:xfrm>
          <a:custGeom>
            <a:avLst/>
            <a:gdLst/>
            <a:ahLst/>
            <a:cxnLst>
              <a:cxn ang="0">
                <a:pos x="0" y="91"/>
              </a:cxn>
              <a:cxn ang="0">
                <a:pos x="30" y="13"/>
              </a:cxn>
              <a:cxn ang="0">
                <a:pos x="84" y="13"/>
              </a:cxn>
              <a:cxn ang="0">
                <a:pos x="216" y="19"/>
              </a:cxn>
              <a:cxn ang="0">
                <a:pos x="366" y="43"/>
              </a:cxn>
            </a:cxnLst>
            <a:rect l="0" t="0" r="r" b="b"/>
            <a:pathLst>
              <a:path w="366" h="91">
                <a:moveTo>
                  <a:pt x="0" y="91"/>
                </a:moveTo>
                <a:cubicBezTo>
                  <a:pt x="8" y="58"/>
                  <a:pt x="16" y="26"/>
                  <a:pt x="30" y="13"/>
                </a:cubicBezTo>
                <a:cubicBezTo>
                  <a:pt x="44" y="0"/>
                  <a:pt x="53" y="12"/>
                  <a:pt x="84" y="13"/>
                </a:cubicBezTo>
                <a:cubicBezTo>
                  <a:pt x="115" y="14"/>
                  <a:pt x="169" y="14"/>
                  <a:pt x="216" y="19"/>
                </a:cubicBezTo>
                <a:cubicBezTo>
                  <a:pt x="263" y="24"/>
                  <a:pt x="314" y="33"/>
                  <a:pt x="366" y="43"/>
                </a:cubicBezTo>
              </a:path>
            </a:pathLst>
          </a:custGeom>
          <a:noFill/>
          <a:ln w="38100" cap="flat" cmpd="sng">
            <a:solidFill>
              <a:srgbClr val="FF3300"/>
            </a:solidFill>
            <a:prstDash val="solid"/>
            <a:round/>
            <a:headEnd/>
            <a:tailEnd/>
          </a:ln>
          <a:effectLst/>
        </p:spPr>
        <p:txBody>
          <a:bodyPr wrap="none" anchor="ctr"/>
          <a:lstStyle/>
          <a:p>
            <a:endParaRPr lang="en-US"/>
          </a:p>
        </p:txBody>
      </p:sp>
      <p:sp>
        <p:nvSpPr>
          <p:cNvPr id="333853" name="Freeform 29"/>
          <p:cNvSpPr>
            <a:spLocks/>
          </p:cNvSpPr>
          <p:nvPr/>
        </p:nvSpPr>
        <p:spPr bwMode="auto">
          <a:xfrm>
            <a:off x="1352550" y="2944813"/>
            <a:ext cx="447675" cy="122237"/>
          </a:xfrm>
          <a:custGeom>
            <a:avLst/>
            <a:gdLst/>
            <a:ahLst/>
            <a:cxnLst>
              <a:cxn ang="0">
                <a:pos x="282" y="77"/>
              </a:cxn>
              <a:cxn ang="0">
                <a:pos x="246" y="11"/>
              </a:cxn>
              <a:cxn ang="0">
                <a:pos x="138" y="11"/>
              </a:cxn>
              <a:cxn ang="0">
                <a:pos x="54" y="11"/>
              </a:cxn>
              <a:cxn ang="0">
                <a:pos x="0" y="11"/>
              </a:cxn>
            </a:cxnLst>
            <a:rect l="0" t="0" r="r" b="b"/>
            <a:pathLst>
              <a:path w="282" h="77">
                <a:moveTo>
                  <a:pt x="282" y="77"/>
                </a:moveTo>
                <a:cubicBezTo>
                  <a:pt x="276" y="49"/>
                  <a:pt x="270" y="22"/>
                  <a:pt x="246" y="11"/>
                </a:cubicBezTo>
                <a:cubicBezTo>
                  <a:pt x="222" y="0"/>
                  <a:pt x="170" y="11"/>
                  <a:pt x="138" y="11"/>
                </a:cubicBezTo>
                <a:cubicBezTo>
                  <a:pt x="106" y="11"/>
                  <a:pt x="77" y="11"/>
                  <a:pt x="54" y="11"/>
                </a:cubicBezTo>
                <a:cubicBezTo>
                  <a:pt x="31" y="11"/>
                  <a:pt x="15" y="11"/>
                  <a:pt x="0" y="11"/>
                </a:cubicBezTo>
              </a:path>
            </a:pathLst>
          </a:custGeom>
          <a:noFill/>
          <a:ln w="28575" cap="flat" cmpd="sng">
            <a:solidFill>
              <a:srgbClr val="FF3300"/>
            </a:solidFill>
            <a:prstDash val="solid"/>
            <a:round/>
            <a:headEnd/>
            <a:tailEnd/>
          </a:ln>
          <a:effectLst/>
        </p:spPr>
        <p:txBody>
          <a:bodyPr wrap="none" anchor="ct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3847"/>
                                        </p:tgtEl>
                                        <p:attrNameLst>
                                          <p:attrName>style.visibility</p:attrName>
                                        </p:attrNameLst>
                                      </p:cBhvr>
                                      <p:to>
                                        <p:strVal val="visible"/>
                                      </p:to>
                                    </p:set>
                                    <p:animEffect transition="in" filter="wipe(down)">
                                      <p:cBhvr>
                                        <p:cTn id="7" dur="500"/>
                                        <p:tgtEl>
                                          <p:spTgt spid="33384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33848"/>
                                        </p:tgtEl>
                                        <p:attrNameLst>
                                          <p:attrName>style.visibility</p:attrName>
                                        </p:attrNameLst>
                                      </p:cBhvr>
                                      <p:to>
                                        <p:strVal val="visible"/>
                                      </p:to>
                                    </p:set>
                                    <p:animEffect transition="in" filter="wipe(down)">
                                      <p:cBhvr>
                                        <p:cTn id="11" dur="500"/>
                                        <p:tgtEl>
                                          <p:spTgt spid="333848"/>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33850"/>
                                        </p:tgtEl>
                                        <p:attrNameLst>
                                          <p:attrName>style.visibility</p:attrName>
                                        </p:attrNameLst>
                                      </p:cBhvr>
                                      <p:to>
                                        <p:strVal val="visible"/>
                                      </p:to>
                                    </p:set>
                                    <p:animEffect transition="in" filter="wipe(down)">
                                      <p:cBhvr>
                                        <p:cTn id="15" dur="500"/>
                                        <p:tgtEl>
                                          <p:spTgt spid="333850"/>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33851"/>
                                        </p:tgtEl>
                                        <p:attrNameLst>
                                          <p:attrName>style.visibility</p:attrName>
                                        </p:attrNameLst>
                                      </p:cBhvr>
                                      <p:to>
                                        <p:strVal val="visible"/>
                                      </p:to>
                                    </p:set>
                                    <p:animEffect transition="in" filter="wipe(down)">
                                      <p:cBhvr>
                                        <p:cTn id="19" dur="500"/>
                                        <p:tgtEl>
                                          <p:spTgt spid="333851"/>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333852"/>
                                        </p:tgtEl>
                                        <p:attrNameLst>
                                          <p:attrName>style.visibility</p:attrName>
                                        </p:attrNameLst>
                                      </p:cBhvr>
                                      <p:to>
                                        <p:strVal val="visible"/>
                                      </p:to>
                                    </p:set>
                                    <p:animEffect transition="in" filter="wipe(down)">
                                      <p:cBhvr>
                                        <p:cTn id="23" dur="500"/>
                                        <p:tgtEl>
                                          <p:spTgt spid="333852"/>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333853"/>
                                        </p:tgtEl>
                                        <p:attrNameLst>
                                          <p:attrName>style.visibility</p:attrName>
                                        </p:attrNameLst>
                                      </p:cBhvr>
                                      <p:to>
                                        <p:strVal val="visible"/>
                                      </p:to>
                                    </p:set>
                                    <p:animEffect transition="in" filter="wipe(down)">
                                      <p:cBhvr>
                                        <p:cTn id="27" dur="500"/>
                                        <p:tgtEl>
                                          <p:spTgt spid="3338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47" grpId="0" animBg="1"/>
      <p:bldP spid="333848" grpId="0" animBg="1"/>
      <p:bldP spid="333850" grpId="0" animBg="1"/>
      <p:bldP spid="333851" grpId="0" animBg="1"/>
      <p:bldP spid="333852" grpId="0" animBg="1"/>
      <p:bldP spid="33385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6" name="Picture 4" descr="PICT0056"/>
          <p:cNvPicPr>
            <a:picLocks noChangeAspect="1" noChangeArrowheads="1"/>
          </p:cNvPicPr>
          <p:nvPr/>
        </p:nvPicPr>
        <p:blipFill>
          <a:blip r:embed="rId3" cstate="print"/>
          <a:srcRect/>
          <a:stretch>
            <a:fillRect/>
          </a:stretch>
        </p:blipFill>
        <p:spPr bwMode="auto">
          <a:xfrm>
            <a:off x="119000" y="200722"/>
            <a:ext cx="8987883" cy="6540190"/>
          </a:xfrm>
          <a:prstGeom prst="rect">
            <a:avLst/>
          </a:prstGeom>
          <a:noFill/>
        </p:spPr>
      </p:pic>
      <p:sp>
        <p:nvSpPr>
          <p:cNvPr id="315397" name="Rectangle 5"/>
          <p:cNvSpPr>
            <a:spLocks noGrp="1" noChangeArrowheads="1"/>
          </p:cNvSpPr>
          <p:nvPr>
            <p:ph type="title"/>
          </p:nvPr>
        </p:nvSpPr>
        <p:spPr>
          <a:xfrm>
            <a:off x="559557" y="5732656"/>
            <a:ext cx="4053384" cy="457769"/>
          </a:xfrm>
          <a:solidFill>
            <a:schemeClr val="bg2"/>
          </a:solidFill>
        </p:spPr>
        <p:txBody>
          <a:bodyPr>
            <a:normAutofit fontScale="90000"/>
          </a:bodyPr>
          <a:lstStyle/>
          <a:p>
            <a:r>
              <a:rPr lang="en-US" b="0" dirty="0" smtClean="0"/>
              <a:t>Growing Grapes</a:t>
            </a:r>
            <a:endParaRPr lang="en-US" b="0" i="1" dirty="0"/>
          </a:p>
        </p:txBody>
      </p:sp>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A05736-DDA0-407F-9917-99251E2B0673}" type="datetime1">
              <a:rPr lang="en-US"/>
              <a:pPr/>
              <a:t>12/20/2015</a:t>
            </a:fld>
            <a:endParaRPr lang="en-US"/>
          </a:p>
        </p:txBody>
      </p:sp>
      <p:sp>
        <p:nvSpPr>
          <p:cNvPr id="3" name="Slide Number Placeholder 3"/>
          <p:cNvSpPr>
            <a:spLocks noGrp="1"/>
          </p:cNvSpPr>
          <p:nvPr>
            <p:ph type="sldNum" sz="quarter" idx="12"/>
          </p:nvPr>
        </p:nvSpPr>
        <p:spPr/>
        <p:txBody>
          <a:bodyPr/>
          <a:lstStyle/>
          <a:p>
            <a:fld id="{629AE713-DA3D-4EE5-9CA6-BD5658DBA522}" type="slidenum">
              <a:rPr lang="en-US"/>
              <a:pPr/>
              <a:t>20</a:t>
            </a:fld>
            <a:endParaRPr lang="en-US"/>
          </a:p>
        </p:txBody>
      </p:sp>
      <p:sp>
        <p:nvSpPr>
          <p:cNvPr id="5" name="TextBox 4"/>
          <p:cNvSpPr txBox="1"/>
          <p:nvPr/>
        </p:nvSpPr>
        <p:spPr>
          <a:xfrm>
            <a:off x="1214651" y="368490"/>
            <a:ext cx="5282402" cy="461665"/>
          </a:xfrm>
          <a:prstGeom prst="rect">
            <a:avLst/>
          </a:prstGeom>
          <a:solidFill>
            <a:schemeClr val="tx1">
              <a:lumMod val="95000"/>
            </a:schemeClr>
          </a:solidFill>
        </p:spPr>
        <p:txBody>
          <a:bodyPr wrap="square" rtlCol="0">
            <a:spAutoFit/>
          </a:bodyPr>
          <a:lstStyle/>
          <a:p>
            <a:r>
              <a:rPr lang="en-US" sz="2400" b="0" dirty="0" smtClean="0">
                <a:solidFill>
                  <a:schemeClr val="bg1"/>
                </a:solidFill>
              </a:rPr>
              <a:t>Double bi-lateral cordon training</a:t>
            </a:r>
            <a:endParaRPr lang="en-US" sz="2400" b="0" dirty="0">
              <a:solidFill>
                <a:schemeClr val="bg1"/>
              </a:solidFill>
            </a:endParaRPr>
          </a:p>
        </p:txBody>
      </p:sp>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descr="PICT0222"/>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4" name="TextBox 3"/>
          <p:cNvSpPr txBox="1"/>
          <p:nvPr/>
        </p:nvSpPr>
        <p:spPr>
          <a:xfrm>
            <a:off x="791570" y="450376"/>
            <a:ext cx="7629099" cy="1323439"/>
          </a:xfrm>
          <a:prstGeom prst="rect">
            <a:avLst/>
          </a:prstGeom>
          <a:solidFill>
            <a:schemeClr val="bg2"/>
          </a:solidFill>
        </p:spPr>
        <p:txBody>
          <a:bodyPr wrap="square" rtlCol="0">
            <a:spAutoFit/>
          </a:bodyPr>
          <a:lstStyle/>
          <a:p>
            <a:r>
              <a:rPr lang="en-US" b="0" dirty="0" smtClean="0"/>
              <a:t>HERMITAGE IS CONSIDERED ONE OF THE GREATEST AREAS IN THE WORLD TO GROW SYRAH. </a:t>
            </a:r>
          </a:p>
          <a:p>
            <a:r>
              <a:rPr lang="en-US" b="0" dirty="0" smtClean="0"/>
              <a:t>COMPARE THEIR TRAINING  SYSTEM CALLED ‘GOBELET’  (GO-BEE-LAY or GOB- LET)</a:t>
            </a:r>
            <a:endParaRPr lang="en-US" b="0" dirty="0"/>
          </a:p>
        </p:txBody>
      </p:sp>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6" name="Picture 2" descr="PICT0069"/>
          <p:cNvPicPr>
            <a:picLocks noChangeAspect="1" noChangeArrowheads="1"/>
          </p:cNvPicPr>
          <p:nvPr/>
        </p:nvPicPr>
        <p:blipFill>
          <a:blip r:embed="rId3" cstate="print"/>
          <a:srcRect/>
          <a:stretch>
            <a:fillRect/>
          </a:stretch>
        </p:blipFill>
        <p:spPr bwMode="auto">
          <a:xfrm>
            <a:off x="0" y="0"/>
            <a:ext cx="9182100" cy="6886575"/>
          </a:xfrm>
          <a:prstGeom prst="rect">
            <a:avLst/>
          </a:prstGeom>
          <a:noFill/>
        </p:spPr>
      </p:pic>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557" name="Picture 5" descr="trellis0"/>
          <p:cNvPicPr>
            <a:picLocks noChangeAspect="1" noChangeArrowheads="1"/>
          </p:cNvPicPr>
          <p:nvPr/>
        </p:nvPicPr>
        <p:blipFill>
          <a:blip r:embed="rId3" cstate="print"/>
          <a:srcRect/>
          <a:stretch>
            <a:fillRect/>
          </a:stretch>
        </p:blipFill>
        <p:spPr bwMode="auto">
          <a:xfrm>
            <a:off x="1804737" y="1102893"/>
            <a:ext cx="5696918" cy="3159635"/>
          </a:xfrm>
          <a:prstGeom prst="rect">
            <a:avLst/>
          </a:prstGeom>
          <a:noFill/>
        </p:spPr>
      </p:pic>
      <p:sp>
        <p:nvSpPr>
          <p:cNvPr id="407554" name="Rectangle 2"/>
          <p:cNvSpPr>
            <a:spLocks noGrp="1" noChangeArrowheads="1"/>
          </p:cNvSpPr>
          <p:nvPr>
            <p:ph type="title"/>
          </p:nvPr>
        </p:nvSpPr>
        <p:spPr/>
        <p:txBody>
          <a:bodyPr/>
          <a:lstStyle/>
          <a:p>
            <a:r>
              <a:rPr lang="en-US"/>
              <a:t>Trellising</a:t>
            </a:r>
          </a:p>
        </p:txBody>
      </p:sp>
      <p:sp>
        <p:nvSpPr>
          <p:cNvPr id="407556" name="Rectangle 4"/>
          <p:cNvSpPr>
            <a:spLocks noGrp="1" noChangeArrowheads="1"/>
          </p:cNvSpPr>
          <p:nvPr>
            <p:ph type="body" sz="half" idx="2"/>
          </p:nvPr>
        </p:nvSpPr>
        <p:spPr>
          <a:xfrm>
            <a:off x="264695" y="4448342"/>
            <a:ext cx="8611268" cy="2057400"/>
          </a:xfrm>
          <a:effectLst>
            <a:outerShdw dist="35921" dir="2700000" algn="ctr" rotWithShape="0">
              <a:schemeClr val="bg1"/>
            </a:outerShdw>
          </a:effectLst>
        </p:spPr>
        <p:txBody>
          <a:bodyPr>
            <a:normAutofit fontScale="77500" lnSpcReduction="20000"/>
          </a:bodyPr>
          <a:lstStyle/>
          <a:p>
            <a:pPr marL="0" indent="0" algn="ctr">
              <a:buNone/>
            </a:pPr>
            <a:r>
              <a:rPr lang="en-US" sz="3600" dirty="0"/>
              <a:t>Guyot double is a cane training system. </a:t>
            </a:r>
            <a:endParaRPr lang="en-US" sz="3600" dirty="0" smtClean="0"/>
          </a:p>
          <a:p>
            <a:pPr marL="0" indent="0" algn="ctr">
              <a:buNone/>
            </a:pPr>
            <a:r>
              <a:rPr lang="en-US" sz="3600" dirty="0" smtClean="0"/>
              <a:t>A conservative </a:t>
            </a:r>
            <a:r>
              <a:rPr lang="en-US" sz="3600" dirty="0"/>
              <a:t>type </a:t>
            </a:r>
            <a:r>
              <a:rPr lang="en-US" sz="3600" dirty="0" smtClean="0"/>
              <a:t>of system as </a:t>
            </a:r>
            <a:r>
              <a:rPr lang="en-US" sz="3600" dirty="0"/>
              <a:t>it provides a</a:t>
            </a:r>
            <a:r>
              <a:rPr lang="en-US" sz="3600" dirty="0" smtClean="0"/>
              <a:t>n </a:t>
            </a:r>
            <a:r>
              <a:rPr lang="en-US" sz="3600" dirty="0"/>
              <a:t>easy method to restrict the number of buds and </a:t>
            </a:r>
            <a:r>
              <a:rPr lang="en-US" sz="3600" dirty="0" smtClean="0"/>
              <a:t>cane.</a:t>
            </a:r>
          </a:p>
          <a:p>
            <a:pPr marL="0" indent="0" algn="ctr">
              <a:buNone/>
            </a:pPr>
            <a:r>
              <a:rPr lang="en-US" sz="3600" dirty="0" smtClean="0"/>
              <a:t>This is important </a:t>
            </a:r>
            <a:r>
              <a:rPr lang="en-US" sz="3600" dirty="0"/>
              <a:t>in areas like Bordeaux where </a:t>
            </a:r>
            <a:r>
              <a:rPr lang="en-US" sz="3600" dirty="0" smtClean="0"/>
              <a:t>the AOC </a:t>
            </a:r>
            <a:r>
              <a:rPr lang="en-US" sz="3600" dirty="0"/>
              <a:t>demands </a:t>
            </a:r>
            <a:r>
              <a:rPr lang="en-US" sz="3600" dirty="0" smtClean="0"/>
              <a:t>it.</a:t>
            </a:r>
            <a:endParaRPr lang="en-US" sz="3600" dirty="0"/>
          </a:p>
        </p:txBody>
      </p:sp>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p:txBody>
          <a:bodyPr>
            <a:normAutofit fontScale="92500" lnSpcReduction="10000"/>
          </a:bodyPr>
          <a:lstStyle/>
          <a:p>
            <a:pPr marL="0" indent="0" algn="ctr">
              <a:buNone/>
            </a:pPr>
            <a:r>
              <a:rPr lang="en-US" dirty="0"/>
              <a:t>Geneva Double </a:t>
            </a:r>
            <a:r>
              <a:rPr lang="en-US" dirty="0" smtClean="0"/>
              <a:t>Curtain</a:t>
            </a:r>
            <a:r>
              <a:rPr lang="en-US" dirty="0"/>
              <a:t> </a:t>
            </a:r>
            <a:r>
              <a:rPr lang="en-US" dirty="0" smtClean="0"/>
              <a:t>spur </a:t>
            </a:r>
            <a:r>
              <a:rPr lang="en-US" dirty="0"/>
              <a:t>training </a:t>
            </a:r>
            <a:endParaRPr lang="en-US" dirty="0" smtClean="0"/>
          </a:p>
          <a:p>
            <a:pPr marL="0" indent="0" algn="ctr">
              <a:buNone/>
            </a:pPr>
            <a:r>
              <a:rPr lang="en-US" dirty="0" smtClean="0"/>
              <a:t>system promotes </a:t>
            </a:r>
            <a:r>
              <a:rPr lang="en-US" dirty="0"/>
              <a:t>high yield!  </a:t>
            </a:r>
          </a:p>
          <a:p>
            <a:pPr marL="0" indent="0" algn="ctr">
              <a:buNone/>
            </a:pPr>
            <a:r>
              <a:rPr lang="en-US" dirty="0"/>
              <a:t>Also, great for frost protection since </a:t>
            </a:r>
            <a:endParaRPr lang="en-US" dirty="0" smtClean="0"/>
          </a:p>
          <a:p>
            <a:pPr marL="0" indent="0" algn="ctr">
              <a:buNone/>
            </a:pPr>
            <a:r>
              <a:rPr lang="en-US" dirty="0" smtClean="0"/>
              <a:t>it’s high </a:t>
            </a:r>
            <a:r>
              <a:rPr lang="en-US" dirty="0"/>
              <a:t>off the ground.  </a:t>
            </a:r>
          </a:p>
          <a:p>
            <a:pPr marL="0" indent="0">
              <a:buNone/>
            </a:pPr>
            <a:endParaRPr lang="en-US" dirty="0"/>
          </a:p>
        </p:txBody>
      </p:sp>
      <p:pic>
        <p:nvPicPr>
          <p:cNvPr id="5" name="Picture 6" descr="trellis"/>
          <p:cNvPicPr>
            <a:picLocks noGrp="1" noChangeAspect="1" noChangeArrowheads="1"/>
          </p:cNvPicPr>
          <p:nvPr>
            <p:ph sz="half" idx="1"/>
          </p:nvPr>
        </p:nvPicPr>
        <p:blipFill>
          <a:blip r:embed="rId3" cstate="print"/>
          <a:srcRect r="14063"/>
          <a:stretch>
            <a:fillRect/>
          </a:stretch>
        </p:blipFill>
        <p:spPr bwMode="auto">
          <a:xfrm>
            <a:off x="1536737" y="604044"/>
            <a:ext cx="6139410" cy="3477640"/>
          </a:xfrm>
          <a:prstGeom prst="rect">
            <a:avLst/>
          </a:prstGeom>
          <a:noFill/>
        </p:spPr>
      </p:pic>
    </p:spTree>
    <p:extLst>
      <p:ext uri="{BB962C8B-B14F-4D97-AF65-F5344CB8AC3E}">
        <p14:creationId xmlns:p14="http://schemas.microsoft.com/office/powerpoint/2010/main" val="16876708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30" name="Picture 2" descr="PICT0054"/>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TextBox 2"/>
          <p:cNvSpPr txBox="1"/>
          <p:nvPr/>
        </p:nvSpPr>
        <p:spPr>
          <a:xfrm>
            <a:off x="873458" y="4449170"/>
            <a:ext cx="4899545" cy="1015663"/>
          </a:xfrm>
          <a:prstGeom prst="rect">
            <a:avLst/>
          </a:prstGeom>
          <a:solidFill>
            <a:schemeClr val="bg2"/>
          </a:solidFill>
        </p:spPr>
        <p:txBody>
          <a:bodyPr wrap="square" rtlCol="0">
            <a:spAutoFit/>
          </a:bodyPr>
          <a:lstStyle/>
          <a:p>
            <a:r>
              <a:rPr lang="en-US" b="0" dirty="0" smtClean="0"/>
              <a:t>Note low to the ground fruit zone. Why? </a:t>
            </a:r>
          </a:p>
          <a:p>
            <a:r>
              <a:rPr lang="en-US" b="0" dirty="0" smtClean="0"/>
              <a:t>No accident!  </a:t>
            </a:r>
          </a:p>
          <a:p>
            <a:r>
              <a:rPr lang="en-US" b="0" dirty="0" smtClean="0"/>
              <a:t>Maximize heat  radiation</a:t>
            </a:r>
            <a:endParaRPr lang="en-US" b="0" dirty="0"/>
          </a:p>
        </p:txBody>
      </p:sp>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6" name="Picture 4" descr="PICT0039"/>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3" name="Picture 4" descr="PICT0016"/>
          <p:cNvPicPr>
            <a:picLocks noChangeAspect="1" noChangeArrowheads="1"/>
          </p:cNvPicPr>
          <p:nvPr/>
        </p:nvPicPr>
        <p:blipFill>
          <a:blip r:embed="rId4" cstate="print"/>
          <a:srcRect l="46923" t="34438" r="12520" b="41931"/>
          <a:stretch>
            <a:fillRect/>
          </a:stretch>
        </p:blipFill>
        <p:spPr bwMode="auto">
          <a:xfrm>
            <a:off x="5049672" y="382138"/>
            <a:ext cx="3739487" cy="1119116"/>
          </a:xfrm>
          <a:prstGeom prst="rect">
            <a:avLst/>
          </a:prstGeom>
          <a:noFill/>
        </p:spPr>
      </p:pic>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p:nvPr>
        </p:nvSpPr>
        <p:spPr>
          <a:xfrm>
            <a:off x="0" y="263525"/>
            <a:ext cx="9144000" cy="1470025"/>
          </a:xfrm>
          <a:effectLst>
            <a:outerShdw dist="17961" dir="2700000" algn="ctr" rotWithShape="0">
              <a:schemeClr val="bg1"/>
            </a:outerShdw>
          </a:effectLst>
        </p:spPr>
        <p:txBody>
          <a:bodyPr/>
          <a:lstStyle/>
          <a:p>
            <a:r>
              <a:rPr lang="en-US" sz="5400" dirty="0"/>
              <a:t>Making Wine</a:t>
            </a:r>
            <a:endParaRPr lang="en-US" dirty="0"/>
          </a:p>
        </p:txBody>
      </p:sp>
      <p:pic>
        <p:nvPicPr>
          <p:cNvPr id="82946" name="Picture 2" descr="http://www.rfi.fr/actuen/images/106/feetgrapes261008432.jpg"/>
          <p:cNvPicPr>
            <a:picLocks noChangeAspect="1" noChangeArrowheads="1"/>
          </p:cNvPicPr>
          <p:nvPr/>
        </p:nvPicPr>
        <p:blipFill>
          <a:blip r:embed="rId3" cstate="print"/>
          <a:srcRect/>
          <a:stretch>
            <a:fillRect/>
          </a:stretch>
        </p:blipFill>
        <p:spPr bwMode="auto">
          <a:xfrm>
            <a:off x="1524001" y="1760537"/>
            <a:ext cx="6210299" cy="4726783"/>
          </a:xfrm>
          <a:prstGeom prst="rect">
            <a:avLst/>
          </a:prstGeom>
          <a:noFill/>
        </p:spPr>
      </p:pic>
    </p:spTree>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54659" name="Picture 3" descr="Pinot"/>
          <p:cNvPicPr>
            <a:picLocks noGrp="1" noChangeAspect="1" noChangeArrowheads="1"/>
          </p:cNvPicPr>
          <p:nvPr>
            <p:ph sz="quarter" idx="1"/>
          </p:nvPr>
        </p:nvPicPr>
        <p:blipFill>
          <a:blip r:embed="rId3" cstate="print"/>
          <a:srcRect l="836" t="1543" r="418" b="1543"/>
          <a:stretch>
            <a:fillRect/>
          </a:stretch>
        </p:blipFill>
        <p:spPr>
          <a:xfrm>
            <a:off x="760389" y="4059924"/>
            <a:ext cx="3016250" cy="2006600"/>
          </a:xfrm>
          <a:noFill/>
          <a:ln w="28575">
            <a:solidFill>
              <a:srgbClr val="000000"/>
            </a:solidFill>
          </a:ln>
          <a:effectLst/>
        </p:spPr>
      </p:pic>
      <p:pic>
        <p:nvPicPr>
          <p:cNvPr id="454660" name="Picture 4" descr="Chard"/>
          <p:cNvPicPr>
            <a:picLocks noChangeAspect="1" noChangeArrowheads="1"/>
          </p:cNvPicPr>
          <p:nvPr/>
        </p:nvPicPr>
        <p:blipFill>
          <a:blip r:embed="rId4" cstate="print"/>
          <a:srcRect l="626" t="1227" r="626" b="1534"/>
          <a:stretch>
            <a:fillRect/>
          </a:stretch>
        </p:blipFill>
        <p:spPr bwMode="auto">
          <a:xfrm>
            <a:off x="773089" y="1843774"/>
            <a:ext cx="3009900" cy="2012950"/>
          </a:xfrm>
          <a:prstGeom prst="rect">
            <a:avLst/>
          </a:prstGeom>
          <a:noFill/>
          <a:ln w="28575">
            <a:solidFill>
              <a:srgbClr val="000000"/>
            </a:solidFill>
            <a:miter lim="800000"/>
            <a:headEnd/>
            <a:tailEnd/>
          </a:ln>
        </p:spPr>
      </p:pic>
      <p:sp>
        <p:nvSpPr>
          <p:cNvPr id="454661" name="Text Box 5"/>
          <p:cNvSpPr txBox="1">
            <a:spLocks noChangeArrowheads="1"/>
          </p:cNvSpPr>
          <p:nvPr/>
        </p:nvSpPr>
        <p:spPr bwMode="auto">
          <a:xfrm>
            <a:off x="3976048" y="3665561"/>
            <a:ext cx="609600" cy="701675"/>
          </a:xfrm>
          <a:prstGeom prst="rect">
            <a:avLst/>
          </a:prstGeom>
          <a:noFill/>
          <a:ln w="25400">
            <a:noFill/>
            <a:miter lim="800000"/>
            <a:headEnd/>
            <a:tailEnd/>
          </a:ln>
          <a:effectLst>
            <a:outerShdw dist="35921" dir="2700000" algn="ctr" rotWithShape="0">
              <a:schemeClr val="bg1"/>
            </a:outerShdw>
          </a:effectLst>
        </p:spPr>
        <p:txBody>
          <a:bodyPr>
            <a:spAutoFit/>
          </a:bodyPr>
          <a:lstStyle/>
          <a:p>
            <a:pPr>
              <a:spcBef>
                <a:spcPct val="50000"/>
              </a:spcBef>
            </a:pPr>
            <a:r>
              <a:rPr lang="en-US" sz="4000" dirty="0"/>
              <a:t>+</a:t>
            </a:r>
          </a:p>
        </p:txBody>
      </p:sp>
      <p:sp>
        <p:nvSpPr>
          <p:cNvPr id="454663" name="Text Box 7"/>
          <p:cNvSpPr txBox="1">
            <a:spLocks noChangeArrowheads="1"/>
          </p:cNvSpPr>
          <p:nvPr/>
        </p:nvSpPr>
        <p:spPr bwMode="auto">
          <a:xfrm>
            <a:off x="4544704" y="3616656"/>
            <a:ext cx="1596789" cy="762000"/>
          </a:xfrm>
          <a:prstGeom prst="rect">
            <a:avLst/>
          </a:prstGeom>
          <a:noFill/>
          <a:ln w="25400">
            <a:noFill/>
            <a:miter lim="800000"/>
            <a:headEnd/>
            <a:tailEnd/>
          </a:ln>
          <a:effectLst>
            <a:outerShdw dist="35921" dir="2700000" algn="ctr" rotWithShape="0">
              <a:schemeClr val="bg1"/>
            </a:outerShdw>
          </a:effectLst>
        </p:spPr>
        <p:txBody>
          <a:bodyPr wrap="square">
            <a:spAutoFit/>
          </a:bodyPr>
          <a:lstStyle/>
          <a:p>
            <a:pPr>
              <a:spcBef>
                <a:spcPct val="50000"/>
              </a:spcBef>
            </a:pPr>
            <a:r>
              <a:rPr lang="en-US" sz="4400" b="0" dirty="0"/>
              <a:t>Yeast</a:t>
            </a:r>
          </a:p>
        </p:txBody>
      </p:sp>
      <p:sp>
        <p:nvSpPr>
          <p:cNvPr id="454664" name="Text Box 8"/>
          <p:cNvSpPr txBox="1">
            <a:spLocks noChangeArrowheads="1"/>
          </p:cNvSpPr>
          <p:nvPr/>
        </p:nvSpPr>
        <p:spPr bwMode="auto">
          <a:xfrm>
            <a:off x="6240439" y="3665561"/>
            <a:ext cx="533400" cy="701675"/>
          </a:xfrm>
          <a:prstGeom prst="rect">
            <a:avLst/>
          </a:prstGeom>
          <a:noFill/>
          <a:ln w="25400">
            <a:noFill/>
            <a:miter lim="800000"/>
            <a:headEnd/>
            <a:tailEnd/>
          </a:ln>
          <a:effectLst>
            <a:outerShdw dist="35921" dir="2700000" algn="ctr" rotWithShape="0">
              <a:schemeClr val="bg1"/>
            </a:outerShdw>
          </a:effectLst>
        </p:spPr>
        <p:txBody>
          <a:bodyPr>
            <a:spAutoFit/>
          </a:bodyPr>
          <a:lstStyle/>
          <a:p>
            <a:pPr>
              <a:spcBef>
                <a:spcPct val="50000"/>
              </a:spcBef>
            </a:pPr>
            <a:r>
              <a:rPr lang="en-US" sz="4000" dirty="0"/>
              <a:t>=</a:t>
            </a:r>
          </a:p>
        </p:txBody>
      </p:sp>
      <p:pic>
        <p:nvPicPr>
          <p:cNvPr id="454665" name="Picture 9" descr="MPj03058360000[1]"/>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689867" y="1979304"/>
            <a:ext cx="1620838" cy="3657600"/>
          </a:xfrm>
          <a:prstGeom prst="rect">
            <a:avLst/>
          </a:prstGeom>
          <a:noFill/>
        </p:spPr>
      </p:pic>
      <p:sp>
        <p:nvSpPr>
          <p:cNvPr id="13" name="TextBox 12"/>
          <p:cNvSpPr txBox="1"/>
          <p:nvPr/>
        </p:nvSpPr>
        <p:spPr>
          <a:xfrm>
            <a:off x="7001302" y="5895833"/>
            <a:ext cx="1132764" cy="400110"/>
          </a:xfrm>
          <a:prstGeom prst="rect">
            <a:avLst/>
          </a:prstGeom>
          <a:noFill/>
        </p:spPr>
        <p:txBody>
          <a:bodyPr wrap="square" rtlCol="0">
            <a:spAutoFit/>
          </a:bodyPr>
          <a:lstStyle/>
          <a:p>
            <a:r>
              <a:rPr lang="en-US" dirty="0" smtClean="0"/>
              <a:t>CO2</a:t>
            </a:r>
            <a:endParaRPr lang="en-US" dirty="0"/>
          </a:p>
        </p:txBody>
      </p:sp>
      <p:sp>
        <p:nvSpPr>
          <p:cNvPr id="14" name="TextBox 13"/>
          <p:cNvSpPr txBox="1"/>
          <p:nvPr/>
        </p:nvSpPr>
        <p:spPr>
          <a:xfrm>
            <a:off x="7328847" y="5718411"/>
            <a:ext cx="491320" cy="769441"/>
          </a:xfrm>
          <a:prstGeom prst="rect">
            <a:avLst/>
          </a:prstGeom>
          <a:noFill/>
        </p:spPr>
        <p:txBody>
          <a:bodyPr wrap="square" rtlCol="0">
            <a:spAutoFit/>
          </a:bodyPr>
          <a:lstStyle/>
          <a:p>
            <a:r>
              <a:rPr lang="en-US" sz="4400" b="0" dirty="0" smtClean="0">
                <a:solidFill>
                  <a:srgbClr val="C00000"/>
                </a:solidFill>
              </a:rPr>
              <a:t>X</a:t>
            </a:r>
            <a:endParaRPr lang="en-US" sz="4400" b="0" dirty="0">
              <a:solidFill>
                <a:srgbClr val="C00000"/>
              </a:solidFill>
            </a:endParaRPr>
          </a:p>
        </p:txBody>
      </p:sp>
      <p:sp>
        <p:nvSpPr>
          <p:cNvPr id="15" name="TextBox 14"/>
          <p:cNvSpPr txBox="1"/>
          <p:nvPr/>
        </p:nvSpPr>
        <p:spPr>
          <a:xfrm>
            <a:off x="2565779" y="395785"/>
            <a:ext cx="3794078" cy="923330"/>
          </a:xfrm>
          <a:prstGeom prst="rect">
            <a:avLst/>
          </a:prstGeom>
          <a:noFill/>
        </p:spPr>
        <p:txBody>
          <a:bodyPr wrap="square" rtlCol="0">
            <a:spAutoFit/>
          </a:bodyPr>
          <a:lstStyle/>
          <a:p>
            <a:r>
              <a:rPr lang="en-US" sz="5400" b="0" dirty="0" smtClean="0"/>
              <a:t>Still Wine</a:t>
            </a:r>
            <a:endParaRPr lang="en-US" sz="5400" b="0" dirty="0"/>
          </a:p>
        </p:txBody>
      </p:sp>
    </p:spTree>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ChangeArrowheads="1"/>
          </p:cNvSpPr>
          <p:nvPr/>
        </p:nvSpPr>
        <p:spPr bwMode="auto">
          <a:xfrm>
            <a:off x="1246495" y="2859206"/>
            <a:ext cx="1905000" cy="914400"/>
          </a:xfrm>
          <a:prstGeom prst="rect">
            <a:avLst/>
          </a:prstGeom>
          <a:solidFill>
            <a:schemeClr val="bg1"/>
          </a:solidFill>
          <a:ln w="25400">
            <a:solidFill>
              <a:schemeClr val="accent2"/>
            </a:solidFill>
            <a:miter lim="800000"/>
            <a:headEnd/>
            <a:tailEnd/>
          </a:ln>
          <a:effectLst/>
        </p:spPr>
        <p:txBody>
          <a:bodyPr wrap="none" anchor="ctr"/>
          <a:lstStyle/>
          <a:p>
            <a:r>
              <a:rPr kumimoji="0" lang="en-US"/>
              <a:t>Harvest</a:t>
            </a:r>
          </a:p>
        </p:txBody>
      </p:sp>
      <p:sp>
        <p:nvSpPr>
          <p:cNvPr id="216067" name="Rectangle 3"/>
          <p:cNvSpPr>
            <a:spLocks noChangeArrowheads="1"/>
          </p:cNvSpPr>
          <p:nvPr/>
        </p:nvSpPr>
        <p:spPr bwMode="auto">
          <a:xfrm>
            <a:off x="3684895" y="2859206"/>
            <a:ext cx="1905000" cy="914400"/>
          </a:xfrm>
          <a:prstGeom prst="rect">
            <a:avLst/>
          </a:prstGeom>
          <a:solidFill>
            <a:schemeClr val="bg1"/>
          </a:solidFill>
          <a:ln w="25400">
            <a:solidFill>
              <a:schemeClr val="accent2"/>
            </a:solidFill>
            <a:miter lim="800000"/>
            <a:headEnd/>
            <a:tailEnd/>
          </a:ln>
          <a:effectLst/>
        </p:spPr>
        <p:txBody>
          <a:bodyPr wrap="none" anchor="ctr"/>
          <a:lstStyle/>
          <a:p>
            <a:r>
              <a:rPr kumimoji="0" lang="en-US"/>
              <a:t>Process </a:t>
            </a:r>
          </a:p>
        </p:txBody>
      </p:sp>
      <p:sp>
        <p:nvSpPr>
          <p:cNvPr id="216068" name="Rectangle 4"/>
          <p:cNvSpPr>
            <a:spLocks noChangeArrowheads="1"/>
          </p:cNvSpPr>
          <p:nvPr/>
        </p:nvSpPr>
        <p:spPr bwMode="auto">
          <a:xfrm>
            <a:off x="6123295" y="2859206"/>
            <a:ext cx="1905000" cy="914400"/>
          </a:xfrm>
          <a:prstGeom prst="rect">
            <a:avLst/>
          </a:prstGeom>
          <a:solidFill>
            <a:schemeClr val="bg1"/>
          </a:solidFill>
          <a:ln w="25400">
            <a:solidFill>
              <a:schemeClr val="accent2"/>
            </a:solidFill>
            <a:miter lim="800000"/>
            <a:headEnd/>
            <a:tailEnd/>
          </a:ln>
          <a:effectLst/>
        </p:spPr>
        <p:txBody>
          <a:bodyPr anchor="ctr"/>
          <a:lstStyle/>
          <a:p>
            <a:pPr>
              <a:lnSpc>
                <a:spcPct val="90000"/>
              </a:lnSpc>
              <a:spcBef>
                <a:spcPct val="50000"/>
              </a:spcBef>
            </a:pPr>
            <a:endParaRPr kumimoji="0" lang="en-US"/>
          </a:p>
          <a:p>
            <a:pPr>
              <a:lnSpc>
                <a:spcPct val="90000"/>
              </a:lnSpc>
              <a:spcBef>
                <a:spcPct val="50000"/>
              </a:spcBef>
            </a:pPr>
            <a:r>
              <a:rPr kumimoji="0" lang="en-US"/>
              <a:t>Ferment</a:t>
            </a:r>
          </a:p>
          <a:p>
            <a:endParaRPr kumimoji="0" lang="en-US" sz="2400" b="0">
              <a:latin typeface="Times New Roman" pitchFamily="18" charset="0"/>
            </a:endParaRPr>
          </a:p>
        </p:txBody>
      </p:sp>
      <p:sp>
        <p:nvSpPr>
          <p:cNvPr id="216069" name="Rectangle 5"/>
          <p:cNvSpPr>
            <a:spLocks noChangeArrowheads="1"/>
          </p:cNvSpPr>
          <p:nvPr/>
        </p:nvSpPr>
        <p:spPr bwMode="auto">
          <a:xfrm>
            <a:off x="6123295" y="4230806"/>
            <a:ext cx="1905000" cy="914400"/>
          </a:xfrm>
          <a:prstGeom prst="rect">
            <a:avLst/>
          </a:prstGeom>
          <a:solidFill>
            <a:schemeClr val="bg1"/>
          </a:solidFill>
          <a:ln w="25400">
            <a:solidFill>
              <a:schemeClr val="accent2"/>
            </a:solidFill>
            <a:miter lim="800000"/>
            <a:headEnd/>
            <a:tailEnd/>
          </a:ln>
          <a:effectLst/>
        </p:spPr>
        <p:txBody>
          <a:bodyPr wrap="none" anchor="ctr"/>
          <a:lstStyle/>
          <a:p>
            <a:endParaRPr lang="en-US"/>
          </a:p>
        </p:txBody>
      </p:sp>
      <p:sp>
        <p:nvSpPr>
          <p:cNvPr id="216070" name="Text Box 6"/>
          <p:cNvSpPr txBox="1">
            <a:spLocks noChangeArrowheads="1"/>
          </p:cNvSpPr>
          <p:nvPr/>
        </p:nvSpPr>
        <p:spPr bwMode="auto">
          <a:xfrm>
            <a:off x="6123295" y="4322881"/>
            <a:ext cx="1828800" cy="641350"/>
          </a:xfrm>
          <a:prstGeom prst="rect">
            <a:avLst/>
          </a:prstGeom>
          <a:noFill/>
          <a:ln w="25400">
            <a:noFill/>
            <a:miter lim="800000"/>
            <a:headEnd/>
            <a:tailEnd/>
          </a:ln>
          <a:effectLst/>
        </p:spPr>
        <p:txBody>
          <a:bodyPr anchor="ctr">
            <a:spAutoFit/>
          </a:bodyPr>
          <a:lstStyle/>
          <a:p>
            <a:pPr>
              <a:lnSpc>
                <a:spcPct val="90000"/>
              </a:lnSpc>
              <a:spcBef>
                <a:spcPct val="50000"/>
              </a:spcBef>
            </a:pPr>
            <a:r>
              <a:rPr kumimoji="0" lang="en-US"/>
              <a:t>Clarify &amp; Stabilize</a:t>
            </a:r>
          </a:p>
        </p:txBody>
      </p:sp>
      <p:sp>
        <p:nvSpPr>
          <p:cNvPr id="216071" name="Rectangle 7"/>
          <p:cNvSpPr>
            <a:spLocks noChangeArrowheads="1"/>
          </p:cNvSpPr>
          <p:nvPr/>
        </p:nvSpPr>
        <p:spPr bwMode="auto">
          <a:xfrm>
            <a:off x="3684895" y="4230806"/>
            <a:ext cx="1905000" cy="914400"/>
          </a:xfrm>
          <a:prstGeom prst="rect">
            <a:avLst/>
          </a:prstGeom>
          <a:solidFill>
            <a:schemeClr val="bg1"/>
          </a:solidFill>
          <a:ln w="25400">
            <a:solidFill>
              <a:schemeClr val="accent2"/>
            </a:solidFill>
            <a:miter lim="800000"/>
            <a:headEnd/>
            <a:tailEnd/>
          </a:ln>
          <a:effectLst/>
        </p:spPr>
        <p:txBody>
          <a:bodyPr wrap="none" anchor="ctr"/>
          <a:lstStyle/>
          <a:p>
            <a:endParaRPr lang="en-US"/>
          </a:p>
        </p:txBody>
      </p:sp>
      <p:sp>
        <p:nvSpPr>
          <p:cNvPr id="216072" name="Text Box 8"/>
          <p:cNvSpPr txBox="1">
            <a:spLocks noChangeArrowheads="1"/>
          </p:cNvSpPr>
          <p:nvPr/>
        </p:nvSpPr>
        <p:spPr bwMode="auto">
          <a:xfrm>
            <a:off x="3684895" y="4459406"/>
            <a:ext cx="1828800" cy="366713"/>
          </a:xfrm>
          <a:prstGeom prst="rect">
            <a:avLst/>
          </a:prstGeom>
          <a:noFill/>
          <a:ln w="25400">
            <a:noFill/>
            <a:miter lim="800000"/>
            <a:headEnd/>
            <a:tailEnd/>
          </a:ln>
          <a:effectLst/>
        </p:spPr>
        <p:txBody>
          <a:bodyPr anchor="ctr">
            <a:spAutoFit/>
          </a:bodyPr>
          <a:lstStyle/>
          <a:p>
            <a:pPr>
              <a:lnSpc>
                <a:spcPct val="90000"/>
              </a:lnSpc>
              <a:spcBef>
                <a:spcPct val="50000"/>
              </a:spcBef>
            </a:pPr>
            <a:r>
              <a:rPr kumimoji="0" lang="en-US"/>
              <a:t>Age</a:t>
            </a:r>
          </a:p>
        </p:txBody>
      </p:sp>
      <p:sp>
        <p:nvSpPr>
          <p:cNvPr id="216073" name="Rectangle 9"/>
          <p:cNvSpPr>
            <a:spLocks noChangeArrowheads="1"/>
          </p:cNvSpPr>
          <p:nvPr/>
        </p:nvSpPr>
        <p:spPr bwMode="auto">
          <a:xfrm>
            <a:off x="1246495" y="4230806"/>
            <a:ext cx="1905000" cy="914400"/>
          </a:xfrm>
          <a:prstGeom prst="rect">
            <a:avLst/>
          </a:prstGeom>
          <a:solidFill>
            <a:schemeClr val="bg1"/>
          </a:solidFill>
          <a:ln w="25400">
            <a:solidFill>
              <a:schemeClr val="accent2"/>
            </a:solidFill>
            <a:miter lim="800000"/>
            <a:headEnd/>
            <a:tailEnd/>
          </a:ln>
          <a:effectLst/>
        </p:spPr>
        <p:txBody>
          <a:bodyPr wrap="none" anchor="ctr"/>
          <a:lstStyle/>
          <a:p>
            <a:endParaRPr kumimoji="0" lang="en-US" sz="2400" b="0">
              <a:latin typeface="Times New Roman" pitchFamily="18" charset="0"/>
            </a:endParaRPr>
          </a:p>
        </p:txBody>
      </p:sp>
      <p:sp>
        <p:nvSpPr>
          <p:cNvPr id="216074" name="Text Box 10"/>
          <p:cNvSpPr txBox="1">
            <a:spLocks noChangeArrowheads="1"/>
          </p:cNvSpPr>
          <p:nvPr/>
        </p:nvSpPr>
        <p:spPr bwMode="auto">
          <a:xfrm>
            <a:off x="1322695" y="4459406"/>
            <a:ext cx="1828800" cy="396875"/>
          </a:xfrm>
          <a:prstGeom prst="rect">
            <a:avLst/>
          </a:prstGeom>
          <a:noFill/>
          <a:ln w="25400">
            <a:noFill/>
            <a:miter lim="800000"/>
            <a:headEnd/>
            <a:tailEnd/>
          </a:ln>
          <a:effectLst/>
        </p:spPr>
        <p:txBody>
          <a:bodyPr anchor="ctr">
            <a:spAutoFit/>
          </a:bodyPr>
          <a:lstStyle/>
          <a:p>
            <a:pPr>
              <a:spcBef>
                <a:spcPct val="50000"/>
              </a:spcBef>
            </a:pPr>
            <a:r>
              <a:rPr kumimoji="0" lang="en-US"/>
              <a:t>Bottle</a:t>
            </a:r>
          </a:p>
        </p:txBody>
      </p:sp>
      <p:sp>
        <p:nvSpPr>
          <p:cNvPr id="216075" name="Line 11"/>
          <p:cNvSpPr>
            <a:spLocks noChangeShapeType="1"/>
          </p:cNvSpPr>
          <p:nvPr/>
        </p:nvSpPr>
        <p:spPr bwMode="auto">
          <a:xfrm rot="5400000">
            <a:off x="6911489" y="3976012"/>
            <a:ext cx="304800" cy="1588"/>
          </a:xfrm>
          <a:prstGeom prst="line">
            <a:avLst/>
          </a:prstGeom>
          <a:noFill/>
          <a:ln w="63500">
            <a:solidFill>
              <a:schemeClr val="tx1"/>
            </a:solidFill>
            <a:round/>
            <a:headEnd/>
            <a:tailEnd type="triangle" w="med" len="med"/>
          </a:ln>
          <a:effectLst/>
        </p:spPr>
        <p:txBody>
          <a:bodyPr wrap="none" anchor="ctr"/>
          <a:lstStyle/>
          <a:p>
            <a:endParaRPr lang="en-US"/>
          </a:p>
        </p:txBody>
      </p:sp>
      <p:sp>
        <p:nvSpPr>
          <p:cNvPr id="216076" name="Line 12"/>
          <p:cNvSpPr>
            <a:spLocks noChangeShapeType="1"/>
          </p:cNvSpPr>
          <p:nvPr/>
        </p:nvSpPr>
        <p:spPr bwMode="auto">
          <a:xfrm rot="10800000">
            <a:off x="3227695" y="4611806"/>
            <a:ext cx="304800" cy="1588"/>
          </a:xfrm>
          <a:prstGeom prst="line">
            <a:avLst/>
          </a:prstGeom>
          <a:noFill/>
          <a:ln w="63500">
            <a:solidFill>
              <a:schemeClr val="tx1"/>
            </a:solidFill>
            <a:round/>
            <a:headEnd/>
            <a:tailEnd type="triangle" w="med" len="med"/>
          </a:ln>
          <a:effectLst/>
        </p:spPr>
        <p:txBody>
          <a:bodyPr wrap="none" anchor="ctr"/>
          <a:lstStyle/>
          <a:p>
            <a:endParaRPr lang="en-US"/>
          </a:p>
        </p:txBody>
      </p:sp>
      <p:sp>
        <p:nvSpPr>
          <p:cNvPr id="216077" name="Line 13"/>
          <p:cNvSpPr>
            <a:spLocks noChangeShapeType="1"/>
          </p:cNvSpPr>
          <p:nvPr/>
        </p:nvSpPr>
        <p:spPr bwMode="auto">
          <a:xfrm rot="10800000">
            <a:off x="5742295" y="4611806"/>
            <a:ext cx="304800" cy="1588"/>
          </a:xfrm>
          <a:prstGeom prst="line">
            <a:avLst/>
          </a:prstGeom>
          <a:noFill/>
          <a:ln w="63500">
            <a:solidFill>
              <a:schemeClr val="tx1"/>
            </a:solidFill>
            <a:round/>
            <a:headEnd/>
            <a:tailEnd type="triangle" w="med" len="med"/>
          </a:ln>
          <a:effectLst/>
        </p:spPr>
        <p:txBody>
          <a:bodyPr wrap="none" anchor="ctr"/>
          <a:lstStyle/>
          <a:p>
            <a:endParaRPr lang="en-US"/>
          </a:p>
        </p:txBody>
      </p:sp>
      <p:sp>
        <p:nvSpPr>
          <p:cNvPr id="216078" name="Line 14"/>
          <p:cNvSpPr>
            <a:spLocks noChangeShapeType="1"/>
          </p:cNvSpPr>
          <p:nvPr/>
        </p:nvSpPr>
        <p:spPr bwMode="auto">
          <a:xfrm>
            <a:off x="5742295" y="3240206"/>
            <a:ext cx="304800" cy="0"/>
          </a:xfrm>
          <a:prstGeom prst="line">
            <a:avLst/>
          </a:prstGeom>
          <a:noFill/>
          <a:ln w="63500">
            <a:solidFill>
              <a:schemeClr val="tx1"/>
            </a:solidFill>
            <a:round/>
            <a:headEnd/>
            <a:tailEnd type="triangle" w="med" len="med"/>
          </a:ln>
          <a:effectLst/>
        </p:spPr>
        <p:txBody>
          <a:bodyPr wrap="none" anchor="ctr"/>
          <a:lstStyle/>
          <a:p>
            <a:endParaRPr lang="en-US"/>
          </a:p>
        </p:txBody>
      </p:sp>
      <p:sp>
        <p:nvSpPr>
          <p:cNvPr id="216079" name="Line 15"/>
          <p:cNvSpPr>
            <a:spLocks noChangeShapeType="1"/>
          </p:cNvSpPr>
          <p:nvPr/>
        </p:nvSpPr>
        <p:spPr bwMode="auto">
          <a:xfrm>
            <a:off x="3227695" y="3240206"/>
            <a:ext cx="304800" cy="0"/>
          </a:xfrm>
          <a:prstGeom prst="line">
            <a:avLst/>
          </a:prstGeom>
          <a:noFill/>
          <a:ln w="63500">
            <a:solidFill>
              <a:schemeClr val="tx1"/>
            </a:solidFill>
            <a:round/>
            <a:headEnd/>
            <a:tailEnd type="triangle" w="med" len="med"/>
          </a:ln>
          <a:effectLst/>
        </p:spPr>
        <p:txBody>
          <a:bodyPr wrap="none" anchor="ctr"/>
          <a:lstStyle/>
          <a:p>
            <a:endParaRPr lang="en-US"/>
          </a:p>
        </p:txBody>
      </p:sp>
      <p:sp>
        <p:nvSpPr>
          <p:cNvPr id="16" name="TextBox 15"/>
          <p:cNvSpPr txBox="1"/>
          <p:nvPr/>
        </p:nvSpPr>
        <p:spPr>
          <a:xfrm>
            <a:off x="191069" y="928048"/>
            <a:ext cx="8761862" cy="830997"/>
          </a:xfrm>
          <a:prstGeom prst="rect">
            <a:avLst/>
          </a:prstGeom>
          <a:noFill/>
        </p:spPr>
        <p:txBody>
          <a:bodyPr wrap="square" rtlCol="0">
            <a:spAutoFit/>
          </a:bodyPr>
          <a:lstStyle/>
          <a:p>
            <a:r>
              <a:rPr lang="en-US" sz="4800" b="0" dirty="0" smtClean="0"/>
              <a:t>Basic Stages of Wine Making</a:t>
            </a:r>
            <a:endParaRPr lang="en-US" sz="4800" b="0"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6066">
                                            <p:txEl>
                                              <p:charRg st="4294967295" end="4294967295"/>
                                            </p:txEl>
                                          </p:spTgt>
                                        </p:tgtEl>
                                        <p:attrNameLst>
                                          <p:attrName>style.visibility</p:attrName>
                                        </p:attrNameLst>
                                      </p:cBhvr>
                                      <p:to>
                                        <p:strVal val="visible"/>
                                      </p:to>
                                    </p:set>
                                    <p:animEffect transition="in" filter="dissolve">
                                      <p:cBhvr>
                                        <p:cTn id="7" dur="500"/>
                                        <p:tgtEl>
                                          <p:spTgt spid="216066">
                                            <p:txEl>
                                              <p:charRg st="4294967295" end="4294967295"/>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6067">
                                            <p:txEl>
                                              <p:charRg st="4294967295" end="4294967295"/>
                                            </p:txEl>
                                          </p:spTgt>
                                        </p:tgtEl>
                                        <p:attrNameLst>
                                          <p:attrName>style.visibility</p:attrName>
                                        </p:attrNameLst>
                                      </p:cBhvr>
                                      <p:to>
                                        <p:strVal val="visible"/>
                                      </p:to>
                                    </p:set>
                                    <p:animEffect transition="in" filter="dissolve">
                                      <p:cBhvr>
                                        <p:cTn id="12" dur="500"/>
                                        <p:tgtEl>
                                          <p:spTgt spid="216067">
                                            <p:txEl>
                                              <p:charRg st="4294967295" end="429496729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16068">
                                            <p:txEl>
                                              <p:charRg st="4294967295" end="4294967295"/>
                                            </p:txEl>
                                          </p:spTgt>
                                        </p:tgtEl>
                                        <p:attrNameLst>
                                          <p:attrName>style.visibility</p:attrName>
                                        </p:attrNameLst>
                                      </p:cBhvr>
                                      <p:to>
                                        <p:strVal val="visible"/>
                                      </p:to>
                                    </p:set>
                                    <p:animEffect transition="in" filter="dissolve">
                                      <p:cBhvr>
                                        <p:cTn id="17" dur="500"/>
                                        <p:tgtEl>
                                          <p:spTgt spid="216068">
                                            <p:txEl>
                                              <p:charRg st="4294967295" end="429496729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16070"/>
                                        </p:tgtEl>
                                        <p:attrNameLst>
                                          <p:attrName>style.visibility</p:attrName>
                                        </p:attrNameLst>
                                      </p:cBhvr>
                                      <p:to>
                                        <p:strVal val="visible"/>
                                      </p:to>
                                    </p:set>
                                    <p:animEffect transition="in" filter="dissolve">
                                      <p:cBhvr>
                                        <p:cTn id="22" dur="500"/>
                                        <p:tgtEl>
                                          <p:spTgt spid="21607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16072"/>
                                        </p:tgtEl>
                                        <p:attrNameLst>
                                          <p:attrName>style.visibility</p:attrName>
                                        </p:attrNameLst>
                                      </p:cBhvr>
                                      <p:to>
                                        <p:strVal val="visible"/>
                                      </p:to>
                                    </p:set>
                                    <p:animEffect transition="in" filter="dissolve">
                                      <p:cBhvr>
                                        <p:cTn id="27" dur="500"/>
                                        <p:tgtEl>
                                          <p:spTgt spid="21607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16074"/>
                                        </p:tgtEl>
                                        <p:attrNameLst>
                                          <p:attrName>style.visibility</p:attrName>
                                        </p:attrNameLst>
                                      </p:cBhvr>
                                      <p:to>
                                        <p:strVal val="visible"/>
                                      </p:to>
                                    </p:set>
                                    <p:animEffect transition="in" filter="dissolve">
                                      <p:cBhvr>
                                        <p:cTn id="32" dur="500"/>
                                        <p:tgtEl>
                                          <p:spTgt spid="216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66" grpId="0" autoUpdateAnimBg="0"/>
      <p:bldP spid="216067" grpId="0" autoUpdateAnimBg="0"/>
      <p:bldP spid="216068" grpId="0" autoUpdateAnimBg="0"/>
      <p:bldP spid="216070" grpId="0" autoUpdateAnimBg="0"/>
      <p:bldP spid="216072" grpId="0" autoUpdateAnimBg="0"/>
      <p:bldP spid="216074"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Grapes Need to Prosper</a:t>
            </a:r>
            <a:endParaRPr lang="en-US" dirty="0"/>
          </a:p>
        </p:txBody>
      </p:sp>
      <p:sp>
        <p:nvSpPr>
          <p:cNvPr id="5" name="Rectangle 6"/>
          <p:cNvSpPr txBox="1">
            <a:spLocks noChangeArrowheads="1"/>
          </p:cNvSpPr>
          <p:nvPr/>
        </p:nvSpPr>
        <p:spPr>
          <a:xfrm>
            <a:off x="504967" y="1752600"/>
            <a:ext cx="4599296" cy="2901287"/>
          </a:xfrm>
          <a:prstGeom prst="rect">
            <a:avLst/>
          </a:prstGeom>
          <a:effectLst/>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000" b="0" i="0" u="none" strike="noStrike" kern="1200" cap="none" spc="0" normalizeH="0" baseline="0" noProof="0" dirty="0" smtClean="0">
                <a:ln>
                  <a:noFill/>
                </a:ln>
                <a:solidFill>
                  <a:schemeClr val="tx1"/>
                </a:solidFill>
                <a:uLnTx/>
                <a:uFillTx/>
                <a:latin typeface="+mn-lt"/>
                <a:ea typeface="+mn-ea"/>
                <a:cs typeface="+mn-cs"/>
              </a:rPr>
              <a:t>Sunlight/Heat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000" b="0" i="0" u="none" strike="noStrike" kern="1200" cap="none" spc="0" normalizeH="0" baseline="0" noProof="0" dirty="0" smtClean="0">
                <a:ln>
                  <a:noFill/>
                </a:ln>
                <a:solidFill>
                  <a:schemeClr val="tx1"/>
                </a:solidFill>
                <a:uLnTx/>
                <a:uFillTx/>
                <a:latin typeface="+mn-lt"/>
                <a:ea typeface="+mn-ea"/>
                <a:cs typeface="+mn-cs"/>
              </a:rPr>
              <a:t>Water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000" b="0" i="0" u="none" strike="noStrike" kern="1200" cap="none" spc="0" normalizeH="0" baseline="0" noProof="0" dirty="0" smtClean="0">
                <a:ln>
                  <a:noFill/>
                </a:ln>
                <a:solidFill>
                  <a:schemeClr val="tx1"/>
                </a:solidFill>
                <a:uLnTx/>
                <a:uFillTx/>
                <a:latin typeface="+mn-lt"/>
                <a:ea typeface="+mn-ea"/>
                <a:cs typeface="+mn-cs"/>
              </a:rPr>
              <a:t>Soil</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000" b="0" dirty="0" smtClean="0">
                <a:latin typeface="+mn-lt"/>
              </a:rPr>
              <a:t>Human Interaction</a:t>
            </a:r>
            <a:endParaRPr kumimoji="0" lang="en-US" sz="4000" b="0" i="0" u="none" strike="noStrike" kern="1200" cap="none" spc="0" normalizeH="0" baseline="0" noProof="0" dirty="0" smtClean="0">
              <a:ln>
                <a:noFill/>
              </a:ln>
              <a:solidFill>
                <a:schemeClr val="tx1"/>
              </a:solidFill>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4000" b="0" i="0" u="none" strike="noStrike" kern="1200" cap="none" spc="0" normalizeH="0" baseline="0" noProof="0" dirty="0">
              <a:ln>
                <a:noFill/>
              </a:ln>
              <a:solidFill>
                <a:schemeClr val="tx1"/>
              </a:solidFill>
              <a:effectLst>
                <a:outerShdw blurRad="63500" dist="63500" dir="2700000" algn="tl" rotWithShape="0">
                  <a:prstClr val="black"/>
                </a:outerShdw>
              </a:effectLst>
              <a:uLnTx/>
              <a:uFillTx/>
              <a:latin typeface="+mn-lt"/>
              <a:ea typeface="+mn-ea"/>
              <a:cs typeface="+mn-cs"/>
            </a:endParaRPr>
          </a:p>
        </p:txBody>
      </p:sp>
      <p:pic>
        <p:nvPicPr>
          <p:cNvPr id="129026" name="Picture 2" descr="http://keithpaulcook.files.wordpress.com/2010/09/sunlight-web.jpg"/>
          <p:cNvPicPr>
            <a:picLocks noChangeAspect="1" noChangeArrowheads="1"/>
          </p:cNvPicPr>
          <p:nvPr/>
        </p:nvPicPr>
        <p:blipFill>
          <a:blip r:embed="rId3" cstate="print"/>
          <a:srcRect/>
          <a:stretch>
            <a:fillRect/>
          </a:stretch>
        </p:blipFill>
        <p:spPr bwMode="auto">
          <a:xfrm>
            <a:off x="4060825" y="1847850"/>
            <a:ext cx="2320925" cy="2127452"/>
          </a:xfrm>
          <a:prstGeom prst="rect">
            <a:avLst/>
          </a:prstGeom>
          <a:noFill/>
        </p:spPr>
      </p:pic>
      <p:pic>
        <p:nvPicPr>
          <p:cNvPr id="129028" name="Picture 4" descr="http://water.aiche.org/webfm_send/71"/>
          <p:cNvPicPr>
            <a:picLocks noChangeAspect="1" noChangeArrowheads="1"/>
          </p:cNvPicPr>
          <p:nvPr/>
        </p:nvPicPr>
        <p:blipFill>
          <a:blip r:embed="rId4" cstate="print"/>
          <a:srcRect/>
          <a:stretch>
            <a:fillRect/>
          </a:stretch>
        </p:blipFill>
        <p:spPr bwMode="auto">
          <a:xfrm>
            <a:off x="6670675" y="1390651"/>
            <a:ext cx="2092325" cy="2279320"/>
          </a:xfrm>
          <a:prstGeom prst="rect">
            <a:avLst/>
          </a:prstGeom>
          <a:noFill/>
        </p:spPr>
      </p:pic>
      <p:pic>
        <p:nvPicPr>
          <p:cNvPr id="129030" name="Picture 6" descr="http://upload.wikimedia.org/wikipedia/commons/7/72/Rocky_vineyard_soil_of_ventenac_cabardes_terroir.jpg"/>
          <p:cNvPicPr>
            <a:picLocks noChangeAspect="1" noChangeArrowheads="1"/>
          </p:cNvPicPr>
          <p:nvPr/>
        </p:nvPicPr>
        <p:blipFill>
          <a:blip r:embed="rId5" cstate="print"/>
          <a:srcRect/>
          <a:stretch>
            <a:fillRect/>
          </a:stretch>
        </p:blipFill>
        <p:spPr bwMode="auto">
          <a:xfrm>
            <a:off x="1790701" y="4694237"/>
            <a:ext cx="3181350" cy="1786550"/>
          </a:xfrm>
          <a:prstGeom prst="rect">
            <a:avLst/>
          </a:prstGeom>
          <a:noFill/>
        </p:spPr>
      </p:pic>
      <p:pic>
        <p:nvPicPr>
          <p:cNvPr id="129032" name="Picture 8" descr="http://t0.gstatic.com/images?q=tbn:ANd9GcSmDmCaQvvIfbJQAV_MxeyEeVNbHiNoHUFnANw72s_MmGemfhdklw&amp;t=1"/>
          <p:cNvPicPr>
            <a:picLocks noChangeAspect="1" noChangeArrowheads="1"/>
          </p:cNvPicPr>
          <p:nvPr/>
        </p:nvPicPr>
        <p:blipFill>
          <a:blip r:embed="rId6" cstate="print"/>
          <a:srcRect/>
          <a:stretch>
            <a:fillRect/>
          </a:stretch>
        </p:blipFill>
        <p:spPr bwMode="auto">
          <a:xfrm>
            <a:off x="5489575" y="4221162"/>
            <a:ext cx="3120196" cy="214153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2000"/>
                                        <p:tgtEl>
                                          <p:spTgt spid="5">
                                            <p:txEl>
                                              <p:pRg st="1" end="1"/>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2000"/>
                                        <p:tgtEl>
                                          <p:spTgt spid="5">
                                            <p:txEl>
                                              <p:pRg st="2" end="2"/>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84" name="Picture 16" descr="PNPickers2"/>
          <p:cNvPicPr>
            <a:picLocks noChangeAspect="1" noChangeArrowheads="1"/>
          </p:cNvPicPr>
          <p:nvPr/>
        </p:nvPicPr>
        <p:blipFill>
          <a:blip r:embed="rId3" cstate="print"/>
          <a:srcRect l="838" t="1666" r="838" b="1666"/>
          <a:stretch>
            <a:fillRect/>
          </a:stretch>
        </p:blipFill>
        <p:spPr bwMode="auto">
          <a:xfrm>
            <a:off x="0" y="0"/>
            <a:ext cx="9144000" cy="6858000"/>
          </a:xfrm>
          <a:prstGeom prst="rect">
            <a:avLst/>
          </a:prstGeom>
          <a:noFill/>
        </p:spPr>
      </p:pic>
      <p:sp>
        <p:nvSpPr>
          <p:cNvPr id="211970" name="Rectangle 2"/>
          <p:cNvSpPr>
            <a:spLocks noChangeArrowheads="1"/>
          </p:cNvSpPr>
          <p:nvPr/>
        </p:nvSpPr>
        <p:spPr bwMode="auto">
          <a:xfrm>
            <a:off x="1110018" y="743803"/>
            <a:ext cx="1905000" cy="914400"/>
          </a:xfrm>
          <a:prstGeom prst="rect">
            <a:avLst/>
          </a:prstGeom>
          <a:solidFill>
            <a:schemeClr val="bg1"/>
          </a:solidFill>
          <a:ln w="25400">
            <a:solidFill>
              <a:schemeClr val="accent2"/>
            </a:solidFill>
            <a:miter lim="800000"/>
            <a:headEnd/>
            <a:tailEnd/>
          </a:ln>
          <a:effectLst/>
        </p:spPr>
        <p:txBody>
          <a:bodyPr wrap="none" anchor="ctr"/>
          <a:lstStyle/>
          <a:p>
            <a:r>
              <a:rPr kumimoji="0" lang="en-US"/>
              <a:t>Harvest</a:t>
            </a:r>
          </a:p>
        </p:txBody>
      </p:sp>
      <p:sp>
        <p:nvSpPr>
          <p:cNvPr id="4" name="TextBox 3"/>
          <p:cNvSpPr txBox="1"/>
          <p:nvPr/>
        </p:nvSpPr>
        <p:spPr>
          <a:xfrm>
            <a:off x="3930555" y="5800298"/>
            <a:ext cx="4817660" cy="400110"/>
          </a:xfrm>
          <a:prstGeom prst="rect">
            <a:avLst/>
          </a:prstGeom>
          <a:solidFill>
            <a:schemeClr val="bg2"/>
          </a:solidFill>
        </p:spPr>
        <p:txBody>
          <a:bodyPr wrap="square" rtlCol="0">
            <a:spAutoFit/>
          </a:bodyPr>
          <a:lstStyle/>
          <a:p>
            <a:r>
              <a:rPr lang="en-US" b="0" dirty="0" smtClean="0"/>
              <a:t>Two big questions: How and when…</a:t>
            </a:r>
            <a:endParaRPr lang="en-US" b="0"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1984"/>
                                        </p:tgtEl>
                                        <p:attrNameLst>
                                          <p:attrName>style.visibility</p:attrName>
                                        </p:attrNameLst>
                                      </p:cBhvr>
                                      <p:to>
                                        <p:strVal val="visible"/>
                                      </p:to>
                                    </p:set>
                                    <p:animEffect transition="in" filter="fade">
                                      <p:cBhvr>
                                        <p:cTn id="7" dur="2000"/>
                                        <p:tgtEl>
                                          <p:spTgt spid="2119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2" name="Picture 4" descr="PNPickers3"/>
          <p:cNvPicPr>
            <a:picLocks noChangeAspect="1" noChangeArrowheads="1"/>
          </p:cNvPicPr>
          <p:nvPr/>
        </p:nvPicPr>
        <p:blipFill>
          <a:blip r:embed="rId3" cstate="print"/>
          <a:srcRect l="1117" t="1666" r="558" b="1666"/>
          <a:stretch>
            <a:fillRect/>
          </a:stretch>
        </p:blipFill>
        <p:spPr bwMode="auto">
          <a:xfrm>
            <a:off x="0" y="0"/>
            <a:ext cx="9144000" cy="6857999"/>
          </a:xfrm>
          <a:prstGeom prst="rect">
            <a:avLst/>
          </a:prstGeom>
          <a:noFill/>
        </p:spPr>
      </p:pic>
      <p:sp>
        <p:nvSpPr>
          <p:cNvPr id="3" name="TextBox 2"/>
          <p:cNvSpPr txBox="1"/>
          <p:nvPr/>
        </p:nvSpPr>
        <p:spPr>
          <a:xfrm>
            <a:off x="464023" y="709683"/>
            <a:ext cx="8147713" cy="707886"/>
          </a:xfrm>
          <a:prstGeom prst="rect">
            <a:avLst/>
          </a:prstGeom>
          <a:solidFill>
            <a:schemeClr val="bg2"/>
          </a:solidFill>
        </p:spPr>
        <p:txBody>
          <a:bodyPr wrap="square" rtlCol="0">
            <a:spAutoFit/>
          </a:bodyPr>
          <a:lstStyle/>
          <a:p>
            <a:r>
              <a:rPr lang="en-US" b="0" dirty="0" smtClean="0"/>
              <a:t>Shall we hand harvest…</a:t>
            </a:r>
          </a:p>
          <a:p>
            <a:r>
              <a:rPr lang="en-US" b="0" dirty="0" smtClean="0"/>
              <a:t>Considered much more gentle process with less damage to grapes…</a:t>
            </a:r>
            <a:endParaRPr lang="en-US" b="0" dirty="0"/>
          </a:p>
        </p:txBody>
      </p:sp>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6" name="Picture 4" descr="PNPickers"/>
          <p:cNvPicPr>
            <a:picLocks noChangeAspect="1" noChangeArrowheads="1"/>
          </p:cNvPicPr>
          <p:nvPr/>
        </p:nvPicPr>
        <p:blipFill>
          <a:blip r:embed="rId3" cstate="print"/>
          <a:srcRect l="1413" t="1666" r="1413" b="3981"/>
          <a:stretch>
            <a:fillRect/>
          </a:stretch>
        </p:blipFill>
        <p:spPr bwMode="auto">
          <a:xfrm>
            <a:off x="0" y="0"/>
            <a:ext cx="9144000" cy="6858000"/>
          </a:xfrm>
          <a:prstGeom prst="rect">
            <a:avLst/>
          </a:prstGeom>
          <a:noFill/>
        </p:spPr>
      </p:pic>
      <p:sp>
        <p:nvSpPr>
          <p:cNvPr id="3" name="TextBox 2"/>
          <p:cNvSpPr txBox="1"/>
          <p:nvPr/>
        </p:nvSpPr>
        <p:spPr>
          <a:xfrm>
            <a:off x="573206" y="696036"/>
            <a:ext cx="7260609" cy="400110"/>
          </a:xfrm>
          <a:prstGeom prst="rect">
            <a:avLst/>
          </a:prstGeom>
          <a:solidFill>
            <a:schemeClr val="bg2"/>
          </a:solidFill>
        </p:spPr>
        <p:txBody>
          <a:bodyPr wrap="square" rtlCol="0">
            <a:spAutoFit/>
          </a:bodyPr>
          <a:lstStyle/>
          <a:p>
            <a:r>
              <a:rPr lang="en-US" b="0" dirty="0" smtClean="0"/>
              <a:t>…and allowing for greater selection of just the  best clusters</a:t>
            </a:r>
            <a:endParaRPr lang="en-US" b="0" dirty="0"/>
          </a:p>
        </p:txBody>
      </p:sp>
    </p:spTree>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6" name="Picture 4" descr="PNHarvest"/>
          <p:cNvPicPr>
            <a:picLocks noChangeAspect="1" noChangeArrowheads="1"/>
          </p:cNvPicPr>
          <p:nvPr/>
        </p:nvPicPr>
        <p:blipFill>
          <a:blip r:embed="rId3" cstate="print"/>
          <a:srcRect l="1128" t="1666" r="705" b="1666"/>
          <a:stretch>
            <a:fillRect/>
          </a:stretch>
        </p:blipFill>
        <p:spPr bwMode="auto">
          <a:xfrm>
            <a:off x="0" y="0"/>
            <a:ext cx="9144000" cy="6858000"/>
          </a:xfrm>
          <a:prstGeom prst="rect">
            <a:avLst/>
          </a:prstGeom>
          <a:noFill/>
        </p:spPr>
      </p:pic>
      <p:sp>
        <p:nvSpPr>
          <p:cNvPr id="3" name="TextBox 2"/>
          <p:cNvSpPr txBox="1"/>
          <p:nvPr/>
        </p:nvSpPr>
        <p:spPr>
          <a:xfrm>
            <a:off x="818865" y="191069"/>
            <a:ext cx="7601803" cy="707886"/>
          </a:xfrm>
          <a:prstGeom prst="rect">
            <a:avLst/>
          </a:prstGeom>
          <a:solidFill>
            <a:schemeClr val="bg2"/>
          </a:solidFill>
        </p:spPr>
        <p:txBody>
          <a:bodyPr wrap="square" rtlCol="0">
            <a:spAutoFit/>
          </a:bodyPr>
          <a:lstStyle/>
          <a:p>
            <a:r>
              <a:rPr lang="en-US" b="0" dirty="0" smtClean="0"/>
              <a:t>Hand pruning is labor intensive, more expensive and not very fast </a:t>
            </a:r>
          </a:p>
          <a:p>
            <a:r>
              <a:rPr lang="en-US" b="0" dirty="0" smtClean="0"/>
              <a:t>which could be of concern if a big rain is threatening</a:t>
            </a:r>
            <a:r>
              <a:rPr lang="en-US" dirty="0" smtClean="0"/>
              <a:t>.</a:t>
            </a:r>
            <a:endParaRPr lang="en-US" dirty="0"/>
          </a:p>
        </p:txBody>
      </p:sp>
    </p:spTree>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20" name="Picture 4" descr="Harvester products2-3"/>
          <p:cNvPicPr>
            <a:picLocks noChangeAspect="1" noChangeArrowheads="1"/>
          </p:cNvPicPr>
          <p:nvPr/>
        </p:nvPicPr>
        <p:blipFill>
          <a:blip r:embed="rId3" cstate="print"/>
          <a:srcRect l="7842" t="9516" r="1695" b="20849"/>
          <a:stretch>
            <a:fillRect/>
          </a:stretch>
        </p:blipFill>
        <p:spPr bwMode="auto">
          <a:xfrm>
            <a:off x="818865" y="341194"/>
            <a:ext cx="4067033" cy="2825087"/>
          </a:xfrm>
          <a:prstGeom prst="rect">
            <a:avLst/>
          </a:prstGeom>
          <a:noFill/>
        </p:spPr>
      </p:pic>
      <p:pic>
        <p:nvPicPr>
          <p:cNvPr id="239622" name="Picture 6" descr="harvester_front"/>
          <p:cNvPicPr>
            <a:picLocks noChangeAspect="1" noChangeArrowheads="1"/>
          </p:cNvPicPr>
          <p:nvPr/>
        </p:nvPicPr>
        <p:blipFill>
          <a:blip r:embed="rId4" cstate="print"/>
          <a:srcRect r="18716" b="2515"/>
          <a:stretch>
            <a:fillRect/>
          </a:stretch>
        </p:blipFill>
        <p:spPr bwMode="auto">
          <a:xfrm>
            <a:off x="5008728" y="341196"/>
            <a:ext cx="3630305" cy="2825086"/>
          </a:xfrm>
          <a:prstGeom prst="rect">
            <a:avLst/>
          </a:prstGeom>
          <a:noFill/>
        </p:spPr>
      </p:pic>
      <p:pic>
        <p:nvPicPr>
          <p:cNvPr id="239623" name="Picture 7" descr="bynight2"/>
          <p:cNvPicPr>
            <a:picLocks noChangeAspect="1" noChangeArrowheads="1"/>
          </p:cNvPicPr>
          <p:nvPr/>
        </p:nvPicPr>
        <p:blipFill>
          <a:blip r:embed="rId5" cstate="print"/>
          <a:srcRect t="17899" b="28181"/>
          <a:stretch>
            <a:fillRect/>
          </a:stretch>
        </p:blipFill>
        <p:spPr bwMode="auto">
          <a:xfrm>
            <a:off x="1812879" y="3248168"/>
            <a:ext cx="5638800" cy="2675696"/>
          </a:xfrm>
          <a:prstGeom prst="rect">
            <a:avLst/>
          </a:prstGeom>
          <a:noFill/>
        </p:spPr>
      </p:pic>
      <p:sp>
        <p:nvSpPr>
          <p:cNvPr id="5" name="TextBox 4"/>
          <p:cNvSpPr txBox="1"/>
          <p:nvPr/>
        </p:nvSpPr>
        <p:spPr>
          <a:xfrm>
            <a:off x="1214650" y="5959045"/>
            <a:ext cx="7301553" cy="707886"/>
          </a:xfrm>
          <a:prstGeom prst="rect">
            <a:avLst/>
          </a:prstGeom>
          <a:solidFill>
            <a:schemeClr val="bg2"/>
          </a:solidFill>
        </p:spPr>
        <p:txBody>
          <a:bodyPr wrap="square" rtlCol="0">
            <a:spAutoFit/>
          </a:bodyPr>
          <a:lstStyle/>
          <a:p>
            <a:r>
              <a:rPr lang="en-US" b="0" dirty="0" smtClean="0"/>
              <a:t>Or shall we mechanically harvest?  Not as gentle, but certainly faster and less expensive than hand harvesting.</a:t>
            </a:r>
            <a:endParaRPr lang="en-US" b="0" dirty="0"/>
          </a:p>
        </p:txBody>
      </p:sp>
    </p:spTree>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9" name="Picture 5" descr="refractometer-image-1008"/>
          <p:cNvPicPr>
            <a:picLocks noChangeAspect="1" noChangeArrowheads="1"/>
          </p:cNvPicPr>
          <p:nvPr/>
        </p:nvPicPr>
        <p:blipFill>
          <a:blip r:embed="rId3" cstate="print"/>
          <a:srcRect/>
          <a:stretch>
            <a:fillRect/>
          </a:stretch>
        </p:blipFill>
        <p:spPr bwMode="auto">
          <a:xfrm>
            <a:off x="1174950" y="1395663"/>
            <a:ext cx="6589380" cy="3801979"/>
          </a:xfrm>
          <a:prstGeom prst="rect">
            <a:avLst/>
          </a:prstGeom>
          <a:noFill/>
        </p:spPr>
      </p:pic>
      <p:sp>
        <p:nvSpPr>
          <p:cNvPr id="4" name="TextBox 3"/>
          <p:cNvSpPr txBox="1"/>
          <p:nvPr/>
        </p:nvSpPr>
        <p:spPr>
          <a:xfrm>
            <a:off x="216568" y="491319"/>
            <a:ext cx="8710864" cy="584775"/>
          </a:xfrm>
          <a:prstGeom prst="rect">
            <a:avLst/>
          </a:prstGeom>
          <a:solidFill>
            <a:schemeClr val="bg2"/>
          </a:solidFill>
        </p:spPr>
        <p:txBody>
          <a:bodyPr wrap="square" rtlCol="0">
            <a:spAutoFit/>
          </a:bodyPr>
          <a:lstStyle/>
          <a:p>
            <a:r>
              <a:rPr lang="en-US" sz="3200" b="0" dirty="0" smtClean="0"/>
              <a:t>Then there’s the question of when to harvest</a:t>
            </a:r>
            <a:endParaRPr lang="en-US" sz="3200" b="0" dirty="0"/>
          </a:p>
        </p:txBody>
      </p:sp>
      <p:sp>
        <p:nvSpPr>
          <p:cNvPr id="5" name="TextBox 4"/>
          <p:cNvSpPr txBox="1"/>
          <p:nvPr/>
        </p:nvSpPr>
        <p:spPr>
          <a:xfrm>
            <a:off x="1441454" y="5433605"/>
            <a:ext cx="6056373" cy="954107"/>
          </a:xfrm>
          <a:prstGeom prst="rect">
            <a:avLst/>
          </a:prstGeom>
          <a:noFill/>
        </p:spPr>
        <p:txBody>
          <a:bodyPr wrap="square" rtlCol="0">
            <a:spAutoFit/>
          </a:bodyPr>
          <a:lstStyle/>
          <a:p>
            <a:r>
              <a:rPr lang="en-US" sz="2800" b="0" dirty="0" smtClean="0">
                <a:latin typeface="+mn-lt"/>
              </a:rPr>
              <a:t>A refractometer is used to measure the sugar content in the grapes</a:t>
            </a:r>
            <a:endParaRPr lang="en-US" sz="2800" b="0" dirty="0">
              <a:latin typeface="+mn-lt"/>
            </a:endParaRPr>
          </a:p>
        </p:txBody>
      </p:sp>
    </p:spTree>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www.my-grape-vine.com/images/refrac2.jpg"/>
          <p:cNvPicPr>
            <a:picLocks noChangeAspect="1" noChangeArrowheads="1"/>
          </p:cNvPicPr>
          <p:nvPr/>
        </p:nvPicPr>
        <p:blipFill>
          <a:blip r:embed="rId3" cstate="print"/>
          <a:srcRect/>
          <a:stretch>
            <a:fillRect/>
          </a:stretch>
        </p:blipFill>
        <p:spPr bwMode="auto">
          <a:xfrm>
            <a:off x="338916" y="1088182"/>
            <a:ext cx="5158697" cy="3435692"/>
          </a:xfrm>
          <a:prstGeom prst="rect">
            <a:avLst/>
          </a:prstGeom>
          <a:noFill/>
        </p:spPr>
      </p:pic>
      <p:pic>
        <p:nvPicPr>
          <p:cNvPr id="64516" name="Picture 4" descr="http://www.bluedanubewine.com/img/blog/box/141.jpg"/>
          <p:cNvPicPr>
            <a:picLocks noChangeAspect="1" noChangeArrowheads="1"/>
          </p:cNvPicPr>
          <p:nvPr/>
        </p:nvPicPr>
        <p:blipFill>
          <a:blip r:embed="rId4" cstate="print"/>
          <a:srcRect/>
          <a:stretch>
            <a:fillRect/>
          </a:stretch>
        </p:blipFill>
        <p:spPr bwMode="auto">
          <a:xfrm>
            <a:off x="5738227" y="842210"/>
            <a:ext cx="2887578" cy="3850105"/>
          </a:xfrm>
          <a:prstGeom prst="rect">
            <a:avLst/>
          </a:prstGeom>
          <a:noFill/>
        </p:spPr>
      </p:pic>
      <p:sp>
        <p:nvSpPr>
          <p:cNvPr id="5" name="TextBox 4"/>
          <p:cNvSpPr txBox="1"/>
          <p:nvPr/>
        </p:nvSpPr>
        <p:spPr>
          <a:xfrm>
            <a:off x="721895" y="4981074"/>
            <a:ext cx="7772400" cy="1200329"/>
          </a:xfrm>
          <a:prstGeom prst="rect">
            <a:avLst/>
          </a:prstGeom>
          <a:noFill/>
        </p:spPr>
        <p:txBody>
          <a:bodyPr wrap="square" rtlCol="0">
            <a:spAutoFit/>
          </a:bodyPr>
          <a:lstStyle/>
          <a:p>
            <a:r>
              <a:rPr lang="en-US" sz="2400" b="0" dirty="0" smtClean="0">
                <a:latin typeface="+mn-lt"/>
              </a:rPr>
              <a:t>Named for A. F. W. Brix, a nineteenth-century German inventor, the Brix scale is a system used in the United States to measure the sugar content of grapes and wine. </a:t>
            </a:r>
            <a:endParaRPr lang="en-US" sz="2400" b="0" dirty="0">
              <a:latin typeface="+mn-lt"/>
            </a:endParaRPr>
          </a:p>
        </p:txBody>
      </p:sp>
    </p:spTree>
    <p:extLst>
      <p:ext uri="{BB962C8B-B14F-4D97-AF65-F5344CB8AC3E}">
        <p14:creationId xmlns:p14="http://schemas.microsoft.com/office/powerpoint/2010/main" val="6739560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34099" y="1366584"/>
            <a:ext cx="3009901" cy="3970318"/>
          </a:xfrm>
          <a:prstGeom prst="rect">
            <a:avLst/>
          </a:prstGeom>
          <a:solidFill>
            <a:schemeClr val="bg2"/>
          </a:solidFill>
        </p:spPr>
        <p:txBody>
          <a:bodyPr wrap="square" rtlCol="0">
            <a:spAutoFit/>
          </a:bodyPr>
          <a:lstStyle/>
          <a:p>
            <a:r>
              <a:rPr lang="en-US" sz="2800" b="0" dirty="0" smtClean="0">
                <a:latin typeface="+mj-lt"/>
              </a:rPr>
              <a:t>Each degree Brix is equivalent to 1 gram of sugar per 100 grams of grape juice. The grapes for most table wines have a Brix reading of between 20 to 25 at harvest.</a:t>
            </a:r>
            <a:endParaRPr lang="en-US" sz="2800" b="0" dirty="0">
              <a:latin typeface="+mj-lt"/>
            </a:endParaRPr>
          </a:p>
        </p:txBody>
      </p:sp>
      <p:pic>
        <p:nvPicPr>
          <p:cNvPr id="63490" name="Picture 2" descr="http://www.grapestompers.com/images/refractometer_sugar.gif"/>
          <p:cNvPicPr>
            <a:picLocks noChangeAspect="1" noChangeArrowheads="1"/>
          </p:cNvPicPr>
          <p:nvPr/>
        </p:nvPicPr>
        <p:blipFill>
          <a:blip r:embed="rId3" cstate="print"/>
          <a:srcRect/>
          <a:stretch>
            <a:fillRect/>
          </a:stretch>
        </p:blipFill>
        <p:spPr bwMode="auto">
          <a:xfrm>
            <a:off x="307975" y="552450"/>
            <a:ext cx="5772150" cy="577215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4350" y="1047750"/>
            <a:ext cx="4343400" cy="5440363"/>
          </a:xfrm>
        </p:spPr>
        <p:txBody>
          <a:bodyPr>
            <a:normAutofit fontScale="92500" lnSpcReduction="10000"/>
          </a:bodyPr>
          <a:lstStyle/>
          <a:p>
            <a:r>
              <a:rPr lang="en-US" dirty="0" smtClean="0"/>
              <a:t>About 55 to 60 percent of the sugar is converted into Alcohol. The estimated alcohol that a wine will produce (called potential alcohol) is estimated by multiplying the Brix reading by 0.55. Therefore, a 20 Brix will make a wine with about 11 percent alcohol.</a:t>
            </a:r>
            <a:endParaRPr lang="en-US" dirty="0"/>
          </a:p>
        </p:txBody>
      </p:sp>
      <p:pic>
        <p:nvPicPr>
          <p:cNvPr id="188418" name="Picture 2" descr="http://fineartamerica.com/images-medium/red-wine-pouring-into-wineglass-splash-dustin-k-ryan.jpg"/>
          <p:cNvPicPr>
            <a:picLocks noChangeAspect="1" noChangeArrowheads="1"/>
          </p:cNvPicPr>
          <p:nvPr/>
        </p:nvPicPr>
        <p:blipFill>
          <a:blip r:embed="rId3" cstate="print"/>
          <a:srcRect/>
          <a:stretch>
            <a:fillRect/>
          </a:stretch>
        </p:blipFill>
        <p:spPr bwMode="auto">
          <a:xfrm>
            <a:off x="5029200" y="914400"/>
            <a:ext cx="3423949" cy="514350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32" name="Picture 16" descr="Sorting"/>
          <p:cNvPicPr>
            <a:picLocks noChangeAspect="1" noChangeArrowheads="1"/>
          </p:cNvPicPr>
          <p:nvPr/>
        </p:nvPicPr>
        <p:blipFill>
          <a:blip r:embed="rId3" cstate="print"/>
          <a:srcRect l="1126" t="1666" r="1549" b="1666"/>
          <a:stretch>
            <a:fillRect/>
          </a:stretch>
        </p:blipFill>
        <p:spPr bwMode="auto">
          <a:xfrm>
            <a:off x="0" y="0"/>
            <a:ext cx="9144000" cy="6858000"/>
          </a:xfrm>
          <a:prstGeom prst="rect">
            <a:avLst/>
          </a:prstGeom>
          <a:noFill/>
        </p:spPr>
      </p:pic>
      <p:sp>
        <p:nvSpPr>
          <p:cNvPr id="214018" name="Rectangle 2"/>
          <p:cNvSpPr>
            <a:spLocks noChangeArrowheads="1"/>
          </p:cNvSpPr>
          <p:nvPr/>
        </p:nvSpPr>
        <p:spPr bwMode="auto">
          <a:xfrm>
            <a:off x="266700" y="192505"/>
            <a:ext cx="1905000" cy="914400"/>
          </a:xfrm>
          <a:prstGeom prst="rect">
            <a:avLst/>
          </a:prstGeom>
          <a:solidFill>
            <a:schemeClr val="bg1"/>
          </a:solidFill>
          <a:ln w="25400">
            <a:solidFill>
              <a:schemeClr val="accent2"/>
            </a:solidFill>
            <a:miter lim="800000"/>
            <a:headEnd/>
            <a:tailEnd/>
          </a:ln>
          <a:effectLst/>
        </p:spPr>
        <p:txBody>
          <a:bodyPr wrap="none" anchor="ctr"/>
          <a:lstStyle/>
          <a:p>
            <a:r>
              <a:rPr kumimoji="0" lang="en-US"/>
              <a:t>Harvest</a:t>
            </a:r>
          </a:p>
        </p:txBody>
      </p:sp>
      <p:sp>
        <p:nvSpPr>
          <p:cNvPr id="214019" name="Rectangle 3"/>
          <p:cNvSpPr>
            <a:spLocks noChangeArrowheads="1"/>
          </p:cNvSpPr>
          <p:nvPr/>
        </p:nvSpPr>
        <p:spPr bwMode="auto">
          <a:xfrm>
            <a:off x="2705100" y="192505"/>
            <a:ext cx="1905000" cy="914400"/>
          </a:xfrm>
          <a:prstGeom prst="rect">
            <a:avLst/>
          </a:prstGeom>
          <a:solidFill>
            <a:schemeClr val="bg1"/>
          </a:solidFill>
          <a:ln w="25400">
            <a:solidFill>
              <a:schemeClr val="accent2"/>
            </a:solidFill>
            <a:miter lim="800000"/>
            <a:headEnd/>
            <a:tailEnd/>
          </a:ln>
          <a:effectLst/>
        </p:spPr>
        <p:txBody>
          <a:bodyPr wrap="none" anchor="ctr"/>
          <a:lstStyle/>
          <a:p>
            <a:endParaRPr kumimoji="0" lang="en-US" dirty="0"/>
          </a:p>
          <a:p>
            <a:r>
              <a:rPr kumimoji="0" lang="en-US" dirty="0"/>
              <a:t>Process </a:t>
            </a:r>
          </a:p>
          <a:p>
            <a:endParaRPr kumimoji="0" lang="en-US" dirty="0"/>
          </a:p>
        </p:txBody>
      </p:sp>
      <p:sp>
        <p:nvSpPr>
          <p:cNvPr id="214031" name="Line 15"/>
          <p:cNvSpPr>
            <a:spLocks noChangeShapeType="1"/>
          </p:cNvSpPr>
          <p:nvPr/>
        </p:nvSpPr>
        <p:spPr bwMode="auto">
          <a:xfrm>
            <a:off x="2247900" y="573505"/>
            <a:ext cx="304800" cy="0"/>
          </a:xfrm>
          <a:prstGeom prst="line">
            <a:avLst/>
          </a:prstGeom>
          <a:noFill/>
          <a:ln w="63500">
            <a:solidFill>
              <a:schemeClr val="tx1"/>
            </a:solidFill>
            <a:round/>
            <a:headEnd/>
            <a:tailEnd type="triangle" w="med" len="med"/>
          </a:ln>
          <a:effectLst/>
        </p:spPr>
        <p:txBody>
          <a:bodyPr wrap="none" anchor="ctr"/>
          <a:lstStyle/>
          <a:p>
            <a:endParaRPr lang="en-US"/>
          </a:p>
        </p:txBody>
      </p:sp>
      <p:pic>
        <p:nvPicPr>
          <p:cNvPr id="214033" name="Picture 17" descr="Tina1"/>
          <p:cNvPicPr>
            <a:picLocks noChangeAspect="1" noChangeArrowheads="1"/>
          </p:cNvPicPr>
          <p:nvPr/>
        </p:nvPicPr>
        <p:blipFill>
          <a:blip r:embed="rId4" cstate="print"/>
          <a:srcRect r="11237"/>
          <a:stretch>
            <a:fillRect/>
          </a:stretch>
        </p:blipFill>
        <p:spPr bwMode="auto">
          <a:xfrm>
            <a:off x="6894094" y="197246"/>
            <a:ext cx="2141621" cy="1607490"/>
          </a:xfrm>
          <a:prstGeom prst="rect">
            <a:avLst/>
          </a:prstGeom>
          <a:noFill/>
        </p:spPr>
      </p:pic>
      <p:sp>
        <p:nvSpPr>
          <p:cNvPr id="2" name="TextBox 1"/>
          <p:cNvSpPr txBox="1"/>
          <p:nvPr/>
        </p:nvSpPr>
        <p:spPr>
          <a:xfrm>
            <a:off x="407068" y="1543126"/>
            <a:ext cx="3681663" cy="523220"/>
          </a:xfrm>
          <a:prstGeom prst="rect">
            <a:avLst/>
          </a:prstGeom>
          <a:solidFill>
            <a:schemeClr val="bg2"/>
          </a:solidFill>
        </p:spPr>
        <p:txBody>
          <a:bodyPr wrap="square" rtlCol="0">
            <a:spAutoFit/>
          </a:bodyPr>
          <a:lstStyle/>
          <a:p>
            <a:r>
              <a:rPr lang="en-US" sz="2800" b="0" dirty="0" smtClean="0"/>
              <a:t>Sorting Table</a:t>
            </a:r>
            <a:endParaRPr lang="en-US" sz="2800" b="0" dirty="0"/>
          </a:p>
        </p:txBody>
      </p:sp>
      <p:sp>
        <p:nvSpPr>
          <p:cNvPr id="3" name="TextBox 2"/>
          <p:cNvSpPr txBox="1"/>
          <p:nvPr/>
        </p:nvSpPr>
        <p:spPr>
          <a:xfrm>
            <a:off x="187492" y="5975178"/>
            <a:ext cx="8769016" cy="830997"/>
          </a:xfrm>
          <a:prstGeom prst="rect">
            <a:avLst/>
          </a:prstGeom>
          <a:solidFill>
            <a:schemeClr val="bg2"/>
          </a:solidFill>
        </p:spPr>
        <p:txBody>
          <a:bodyPr wrap="square" rtlCol="0">
            <a:spAutoFit/>
          </a:bodyPr>
          <a:lstStyle/>
          <a:p>
            <a:r>
              <a:rPr lang="en-US" sz="2400" b="0" dirty="0" smtClean="0">
                <a:latin typeface="+mn-lt"/>
              </a:rPr>
              <a:t>These </a:t>
            </a:r>
            <a:r>
              <a:rPr lang="en-US" sz="2400" b="0" dirty="0">
                <a:latin typeface="+mn-lt"/>
              </a:rPr>
              <a:t>people are removing </a:t>
            </a:r>
            <a:r>
              <a:rPr lang="en-US" sz="2400" b="0" dirty="0" smtClean="0">
                <a:latin typeface="+mn-lt"/>
              </a:rPr>
              <a:t>stems, rocks, leaves </a:t>
            </a:r>
            <a:r>
              <a:rPr lang="en-US" sz="2400" b="0" dirty="0">
                <a:latin typeface="+mn-lt"/>
              </a:rPr>
              <a:t>and any </a:t>
            </a:r>
            <a:r>
              <a:rPr lang="en-US" sz="2400" b="0" dirty="0" smtClean="0">
                <a:latin typeface="+mn-lt"/>
              </a:rPr>
              <a:t>questionable grapes </a:t>
            </a:r>
            <a:r>
              <a:rPr lang="en-US" sz="2400" b="0" dirty="0">
                <a:latin typeface="+mn-lt"/>
              </a:rPr>
              <a:t>to improve the quality potential of their wine.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4031"/>
                                        </p:tgtEl>
                                        <p:attrNameLst>
                                          <p:attrName>style.visibility</p:attrName>
                                        </p:attrNameLst>
                                      </p:cBhvr>
                                      <p:to>
                                        <p:strVal val="visible"/>
                                      </p:to>
                                    </p:set>
                                    <p:animEffect transition="in" filter="wipe(left)">
                                      <p:cBhvr>
                                        <p:cTn id="7" dur="500"/>
                                        <p:tgtEl>
                                          <p:spTgt spid="21403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4019"/>
                                        </p:tgtEl>
                                        <p:attrNameLst>
                                          <p:attrName>style.visibility</p:attrName>
                                        </p:attrNameLst>
                                      </p:cBhvr>
                                      <p:to>
                                        <p:strVal val="visible"/>
                                      </p:to>
                                    </p:set>
                                    <p:animEffect transition="in" filter="fade">
                                      <p:cBhvr>
                                        <p:cTn id="11" dur="2000"/>
                                        <p:tgtEl>
                                          <p:spTgt spid="214019"/>
                                        </p:tgtEl>
                                      </p:cBhvr>
                                    </p:animEffect>
                                  </p:childTnLst>
                                </p:cTn>
                              </p:par>
                            </p:childTnLst>
                          </p:cTn>
                        </p:par>
                        <p:par>
                          <p:cTn id="12" fill="hold">
                            <p:stCondLst>
                              <p:cond delay="2500"/>
                            </p:stCondLst>
                            <p:childTnLst>
                              <p:par>
                                <p:cTn id="13" presetID="10" presetClass="exit" presetSubtype="0" fill="hold" grpId="1" nodeType="afterEffect">
                                  <p:stCondLst>
                                    <p:cond delay="0"/>
                                  </p:stCondLst>
                                  <p:childTnLst>
                                    <p:animEffect transition="out" filter="fade">
                                      <p:cBhvr>
                                        <p:cTn id="14" dur="500"/>
                                        <p:tgtEl>
                                          <p:spTgt spid="214018"/>
                                        </p:tgtEl>
                                      </p:cBhvr>
                                    </p:animEffect>
                                    <p:set>
                                      <p:cBhvr>
                                        <p:cTn id="15" dur="1" fill="hold">
                                          <p:stCondLst>
                                            <p:cond delay="499"/>
                                          </p:stCondLst>
                                        </p:cTn>
                                        <p:tgtEl>
                                          <p:spTgt spid="214018"/>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1000"/>
                                        <p:tgtEl>
                                          <p:spTgt spid="214031"/>
                                        </p:tgtEl>
                                      </p:cBhvr>
                                    </p:animEffect>
                                    <p:set>
                                      <p:cBhvr>
                                        <p:cTn id="18" dur="1" fill="hold">
                                          <p:stCondLst>
                                            <p:cond delay="999"/>
                                          </p:stCondLst>
                                        </p:cTn>
                                        <p:tgtEl>
                                          <p:spTgt spid="214031"/>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214032"/>
                                        </p:tgtEl>
                                        <p:attrNameLst>
                                          <p:attrName>style.visibility</p:attrName>
                                        </p:attrNameLst>
                                      </p:cBhvr>
                                      <p:to>
                                        <p:strVal val="visible"/>
                                      </p:to>
                                    </p:set>
                                    <p:animEffect transition="in" filter="fade">
                                      <p:cBhvr>
                                        <p:cTn id="21" dur="2000"/>
                                        <p:tgtEl>
                                          <p:spTgt spid="21403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14033"/>
                                        </p:tgtEl>
                                        <p:attrNameLst>
                                          <p:attrName>style.visibility</p:attrName>
                                        </p:attrNameLst>
                                      </p:cBhvr>
                                      <p:to>
                                        <p:strVal val="visible"/>
                                      </p:to>
                                    </p:set>
                                    <p:animEffect transition="in" filter="fade">
                                      <p:cBhvr>
                                        <p:cTn id="26" dur="2000"/>
                                        <p:tgtEl>
                                          <p:spTgt spid="214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18" grpId="1" animBg="1"/>
      <p:bldP spid="214019" grpId="0" animBg="1"/>
      <p:bldP spid="214031" grpId="0" animBg="1"/>
      <p:bldP spid="21403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38150" y="1028701"/>
            <a:ext cx="4038600" cy="990600"/>
          </a:xfrm>
        </p:spPr>
        <p:txBody>
          <a:bodyPr>
            <a:normAutofit lnSpcReduction="10000"/>
          </a:bodyPr>
          <a:lstStyle/>
          <a:p>
            <a:pPr algn="ctr">
              <a:buNone/>
            </a:pPr>
            <a:r>
              <a:rPr lang="en-US" dirty="0" smtClean="0"/>
              <a:t>Sunlight &amp; Heat </a:t>
            </a:r>
          </a:p>
          <a:p>
            <a:pPr algn="ctr">
              <a:buNone/>
            </a:pPr>
            <a:r>
              <a:rPr lang="en-US" dirty="0" smtClean="0"/>
              <a:t>ripens the grape</a:t>
            </a:r>
            <a:endParaRPr lang="en-US" dirty="0"/>
          </a:p>
        </p:txBody>
      </p:sp>
      <p:sp>
        <p:nvSpPr>
          <p:cNvPr id="4" name="Content Placeholder 3"/>
          <p:cNvSpPr>
            <a:spLocks noGrp="1"/>
          </p:cNvSpPr>
          <p:nvPr>
            <p:ph sz="half" idx="2"/>
          </p:nvPr>
        </p:nvSpPr>
        <p:spPr>
          <a:xfrm>
            <a:off x="4648200" y="1200151"/>
            <a:ext cx="4038600" cy="609600"/>
          </a:xfrm>
        </p:spPr>
        <p:txBody>
          <a:bodyPr>
            <a:normAutofit lnSpcReduction="10000"/>
          </a:bodyPr>
          <a:lstStyle/>
          <a:p>
            <a:pPr algn="ctr">
              <a:buNone/>
            </a:pPr>
            <a:r>
              <a:rPr lang="en-US" dirty="0" smtClean="0"/>
              <a:t>Water feeds the vine</a:t>
            </a:r>
            <a:endParaRPr lang="en-US" dirty="0"/>
          </a:p>
        </p:txBody>
      </p:sp>
      <p:pic>
        <p:nvPicPr>
          <p:cNvPr id="128002" name="Picture 2" descr="http://www.transformation.com/assets/content/blog/20110117-grapes.jpg"/>
          <p:cNvPicPr>
            <a:picLocks noChangeAspect="1" noChangeArrowheads="1"/>
          </p:cNvPicPr>
          <p:nvPr/>
        </p:nvPicPr>
        <p:blipFill>
          <a:blip r:embed="rId3" cstate="print"/>
          <a:srcRect/>
          <a:stretch>
            <a:fillRect/>
          </a:stretch>
        </p:blipFill>
        <p:spPr bwMode="auto">
          <a:xfrm>
            <a:off x="422275" y="2328862"/>
            <a:ext cx="4035425" cy="3138488"/>
          </a:xfrm>
          <a:prstGeom prst="rect">
            <a:avLst/>
          </a:prstGeom>
          <a:noFill/>
        </p:spPr>
      </p:pic>
      <p:pic>
        <p:nvPicPr>
          <p:cNvPr id="128006" name="Picture 6" descr="http://t2.gstatic.com/images?q=tbn:ANd9GcTTjajrGIQ9b6x-J2VuuycdUH-69cvOU40Yu_XQPVLQWKq6mK3whw&amp;t=1"/>
          <p:cNvPicPr>
            <a:picLocks noChangeAspect="1" noChangeArrowheads="1"/>
          </p:cNvPicPr>
          <p:nvPr/>
        </p:nvPicPr>
        <p:blipFill>
          <a:blip r:embed="rId4" cstate="print"/>
          <a:srcRect/>
          <a:stretch>
            <a:fillRect/>
          </a:stretch>
        </p:blipFill>
        <p:spPr bwMode="auto">
          <a:xfrm>
            <a:off x="4784725" y="2351086"/>
            <a:ext cx="4067850" cy="3154364"/>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6" name="Picture 4" descr="PICT0115"/>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extBox 1"/>
          <p:cNvSpPr txBox="1"/>
          <p:nvPr/>
        </p:nvSpPr>
        <p:spPr>
          <a:xfrm>
            <a:off x="4764505" y="5534526"/>
            <a:ext cx="3994484" cy="523220"/>
          </a:xfrm>
          <a:prstGeom prst="rect">
            <a:avLst/>
          </a:prstGeom>
          <a:solidFill>
            <a:schemeClr val="bg2"/>
          </a:solidFill>
        </p:spPr>
        <p:txBody>
          <a:bodyPr wrap="square" rtlCol="0">
            <a:spAutoFit/>
          </a:bodyPr>
          <a:lstStyle/>
          <a:p>
            <a:r>
              <a:rPr lang="en-US" sz="2800" b="0" dirty="0">
                <a:latin typeface="+mn-lt"/>
              </a:rPr>
              <a:t>Crusher </a:t>
            </a:r>
            <a:r>
              <a:rPr lang="en-US" sz="2800" b="0" dirty="0" smtClean="0">
                <a:latin typeface="+mn-lt"/>
              </a:rPr>
              <a:t>destemer</a:t>
            </a:r>
            <a:endParaRPr lang="en-US" sz="2800" b="0" dirty="0">
              <a:latin typeface="+mn-lt"/>
            </a:endParaRPr>
          </a:p>
        </p:txBody>
      </p:sp>
    </p:spTree>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5" name="Picture 5" descr="PICT0117"/>
          <p:cNvPicPr>
            <a:picLocks noChangeAspect="1" noChangeArrowheads="1"/>
          </p:cNvPicPr>
          <p:nvPr/>
        </p:nvPicPr>
        <p:blipFill>
          <a:blip r:embed="rId3" cstate="print"/>
          <a:srcRect l="7408" t="9877" r="3703"/>
          <a:stretch>
            <a:fillRect/>
          </a:stretch>
        </p:blipFill>
        <p:spPr bwMode="auto">
          <a:xfrm>
            <a:off x="577516" y="2823411"/>
            <a:ext cx="2971800" cy="2260600"/>
          </a:xfrm>
          <a:prstGeom prst="rect">
            <a:avLst/>
          </a:prstGeom>
          <a:noFill/>
        </p:spPr>
      </p:pic>
      <p:pic>
        <p:nvPicPr>
          <p:cNvPr id="240648" name="Picture 8" descr="Chauncey grapes to crusher 04"/>
          <p:cNvPicPr>
            <a:picLocks noChangeAspect="1" noChangeArrowheads="1"/>
          </p:cNvPicPr>
          <p:nvPr/>
        </p:nvPicPr>
        <p:blipFill>
          <a:blip r:embed="rId4" cstate="print"/>
          <a:srcRect t="4706"/>
          <a:stretch>
            <a:fillRect/>
          </a:stretch>
        </p:blipFill>
        <p:spPr bwMode="auto">
          <a:xfrm>
            <a:off x="3886200" y="381000"/>
            <a:ext cx="4857750" cy="6172200"/>
          </a:xfrm>
          <a:prstGeom prst="rect">
            <a:avLst/>
          </a:prstGeom>
          <a:noFill/>
        </p:spPr>
      </p:pic>
      <p:sp>
        <p:nvSpPr>
          <p:cNvPr id="4" name="TextBox 3"/>
          <p:cNvSpPr txBox="1"/>
          <p:nvPr/>
        </p:nvSpPr>
        <p:spPr>
          <a:xfrm>
            <a:off x="553453" y="1058778"/>
            <a:ext cx="3031958" cy="1384995"/>
          </a:xfrm>
          <a:prstGeom prst="rect">
            <a:avLst/>
          </a:prstGeom>
          <a:noFill/>
        </p:spPr>
        <p:txBody>
          <a:bodyPr wrap="square" rtlCol="0">
            <a:spAutoFit/>
          </a:bodyPr>
          <a:lstStyle/>
          <a:p>
            <a:r>
              <a:rPr lang="en-US" sz="2800" b="0" dirty="0" smtClean="0">
                <a:latin typeface="+mj-lt"/>
              </a:rPr>
              <a:t>Grapes being loaded into the crusher</a:t>
            </a:r>
            <a:endParaRPr lang="en-US" sz="2800" b="0" dirty="0">
              <a:latin typeface="+mj-lt"/>
            </a:endParaRPr>
          </a:p>
        </p:txBody>
      </p:sp>
    </p:spTree>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3" name="Picture 5" descr="tina 10a"/>
          <p:cNvPicPr>
            <a:picLocks noChangeAspect="1" noChangeArrowheads="1"/>
          </p:cNvPicPr>
          <p:nvPr/>
        </p:nvPicPr>
        <p:blipFill>
          <a:blip r:embed="rId3" cstate="print"/>
          <a:srcRect l="17970" t="10089" r="8510" b="8081"/>
          <a:stretch>
            <a:fillRect/>
          </a:stretch>
        </p:blipFill>
        <p:spPr bwMode="auto">
          <a:xfrm>
            <a:off x="5105400" y="685800"/>
            <a:ext cx="3421063" cy="4824663"/>
          </a:xfrm>
          <a:prstGeom prst="rect">
            <a:avLst/>
          </a:prstGeom>
          <a:noFill/>
        </p:spPr>
      </p:pic>
      <p:pic>
        <p:nvPicPr>
          <p:cNvPr id="242694" name="Picture 6" descr="Tina3"/>
          <p:cNvPicPr>
            <a:picLocks noChangeAspect="1" noChangeArrowheads="1"/>
          </p:cNvPicPr>
          <p:nvPr/>
        </p:nvPicPr>
        <p:blipFill>
          <a:blip r:embed="rId4" cstate="print"/>
          <a:srcRect b="6575"/>
          <a:stretch>
            <a:fillRect/>
          </a:stretch>
        </p:blipFill>
        <p:spPr bwMode="auto">
          <a:xfrm>
            <a:off x="609600" y="685800"/>
            <a:ext cx="4021138" cy="4824663"/>
          </a:xfrm>
          <a:prstGeom prst="rect">
            <a:avLst/>
          </a:prstGeom>
          <a:noFill/>
        </p:spPr>
      </p:pic>
      <p:sp>
        <p:nvSpPr>
          <p:cNvPr id="2" name="TextBox 1"/>
          <p:cNvSpPr txBox="1"/>
          <p:nvPr/>
        </p:nvSpPr>
        <p:spPr>
          <a:xfrm>
            <a:off x="609600" y="5823284"/>
            <a:ext cx="7916863" cy="954107"/>
          </a:xfrm>
          <a:prstGeom prst="rect">
            <a:avLst/>
          </a:prstGeom>
          <a:noFill/>
        </p:spPr>
        <p:txBody>
          <a:bodyPr wrap="square" rtlCol="0">
            <a:spAutoFit/>
          </a:bodyPr>
          <a:lstStyle/>
          <a:p>
            <a:r>
              <a:rPr lang="en-US" sz="2800" b="0" dirty="0">
                <a:latin typeface="+mn-lt"/>
              </a:rPr>
              <a:t>Large production uses an auger to </a:t>
            </a:r>
            <a:r>
              <a:rPr lang="en-US" sz="2800" b="0" dirty="0" smtClean="0">
                <a:latin typeface="+mn-lt"/>
              </a:rPr>
              <a:t>push</a:t>
            </a:r>
          </a:p>
          <a:p>
            <a:r>
              <a:rPr lang="en-US" sz="2800" b="0" dirty="0" smtClean="0">
                <a:latin typeface="+mn-lt"/>
              </a:rPr>
              <a:t> </a:t>
            </a:r>
            <a:r>
              <a:rPr lang="en-US" sz="2800" b="0" dirty="0">
                <a:latin typeface="+mn-lt"/>
              </a:rPr>
              <a:t>grapes to </a:t>
            </a:r>
            <a:r>
              <a:rPr lang="en-US" sz="2800" b="0" dirty="0" smtClean="0">
                <a:latin typeface="+mn-lt"/>
              </a:rPr>
              <a:t>the crusher destemer</a:t>
            </a:r>
            <a:endParaRPr lang="en-US" sz="2800" b="0" dirty="0">
              <a:latin typeface="+mn-lt"/>
            </a:endParaRPr>
          </a:p>
        </p:txBody>
      </p:sp>
    </p:spTree>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6" name="Picture 4" descr="Chauncey crush 2004"/>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extBox 1"/>
          <p:cNvSpPr txBox="1"/>
          <p:nvPr/>
        </p:nvSpPr>
        <p:spPr>
          <a:xfrm>
            <a:off x="2767263" y="240633"/>
            <a:ext cx="6208295" cy="1077218"/>
          </a:xfrm>
          <a:prstGeom prst="rect">
            <a:avLst/>
          </a:prstGeom>
          <a:solidFill>
            <a:schemeClr val="bg2"/>
          </a:solidFill>
        </p:spPr>
        <p:txBody>
          <a:bodyPr wrap="square" rtlCol="0">
            <a:spAutoFit/>
          </a:bodyPr>
          <a:lstStyle/>
          <a:p>
            <a:r>
              <a:rPr lang="en-US" sz="3200" b="0" dirty="0"/>
              <a:t>Juice, with </a:t>
            </a:r>
            <a:r>
              <a:rPr lang="en-US" sz="3200" b="0" dirty="0" smtClean="0"/>
              <a:t>a small </a:t>
            </a:r>
            <a:r>
              <a:rPr lang="en-US" sz="3200" b="0" dirty="0"/>
              <a:t>percentage whole berries. </a:t>
            </a:r>
          </a:p>
        </p:txBody>
      </p:sp>
    </p:spTree>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9074" y="890337"/>
            <a:ext cx="8277726" cy="954107"/>
          </a:xfrm>
          <a:prstGeom prst="rect">
            <a:avLst/>
          </a:prstGeom>
          <a:noFill/>
        </p:spPr>
        <p:txBody>
          <a:bodyPr wrap="square" rtlCol="0">
            <a:spAutoFit/>
          </a:bodyPr>
          <a:lstStyle/>
          <a:p>
            <a:r>
              <a:rPr lang="en-US" sz="2800" b="0" dirty="0">
                <a:latin typeface="+mn-lt"/>
              </a:rPr>
              <a:t>The juice of all grapes…red and white…is clear.  </a:t>
            </a:r>
          </a:p>
          <a:p>
            <a:r>
              <a:rPr lang="en-US" sz="2800" b="0" dirty="0">
                <a:latin typeface="+mn-lt"/>
              </a:rPr>
              <a:t>Color is imparted to red wine from the skins.  </a:t>
            </a:r>
          </a:p>
        </p:txBody>
      </p:sp>
      <p:pic>
        <p:nvPicPr>
          <p:cNvPr id="52226" name="Picture 2" descr="http://cdn.vsterimg.com/images/articles/Red-Grapes.jpg"/>
          <p:cNvPicPr>
            <a:picLocks noChangeAspect="1" noChangeArrowheads="1"/>
          </p:cNvPicPr>
          <p:nvPr/>
        </p:nvPicPr>
        <p:blipFill>
          <a:blip r:embed="rId3" cstate="print"/>
          <a:srcRect/>
          <a:stretch>
            <a:fillRect/>
          </a:stretch>
        </p:blipFill>
        <p:spPr bwMode="auto">
          <a:xfrm>
            <a:off x="1584325" y="2141537"/>
            <a:ext cx="2381250" cy="3800476"/>
          </a:xfrm>
          <a:prstGeom prst="rect">
            <a:avLst/>
          </a:prstGeom>
          <a:noFill/>
        </p:spPr>
      </p:pic>
      <p:pic>
        <p:nvPicPr>
          <p:cNvPr id="52228" name="Picture 4" descr="http://hipvineyard.com/hipvineyard/varieties/LaCrescent%5B1%5D.jpg"/>
          <p:cNvPicPr>
            <a:picLocks noChangeAspect="1" noChangeArrowheads="1"/>
          </p:cNvPicPr>
          <p:nvPr/>
        </p:nvPicPr>
        <p:blipFill>
          <a:blip r:embed="rId4" cstate="print"/>
          <a:srcRect/>
          <a:stretch>
            <a:fillRect/>
          </a:stretch>
        </p:blipFill>
        <p:spPr bwMode="auto">
          <a:xfrm>
            <a:off x="4857750" y="2076450"/>
            <a:ext cx="2623237" cy="3938794"/>
          </a:xfrm>
          <a:prstGeom prst="rect">
            <a:avLst/>
          </a:prstGeom>
          <a:noFill/>
        </p:spPr>
      </p:pic>
    </p:spTree>
    <p:extLst>
      <p:ext uri="{BB962C8B-B14F-4D97-AF65-F5344CB8AC3E}">
        <p14:creationId xmlns:p14="http://schemas.microsoft.com/office/powerpoint/2010/main" val="1782648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608095"/>
            <a:ext cx="9144000" cy="1815882"/>
          </a:xfrm>
          <a:prstGeom prst="rect">
            <a:avLst/>
          </a:prstGeom>
          <a:noFill/>
        </p:spPr>
        <p:txBody>
          <a:bodyPr wrap="square" rtlCol="0">
            <a:spAutoFit/>
          </a:bodyPr>
          <a:lstStyle/>
          <a:p>
            <a:r>
              <a:rPr lang="en-US" sz="2800" b="0" dirty="0">
                <a:latin typeface="+mn-lt"/>
              </a:rPr>
              <a:t>The next step for </a:t>
            </a:r>
            <a:r>
              <a:rPr lang="en-US" sz="2800" b="0" dirty="0" smtClean="0">
                <a:latin typeface="+mn-lt"/>
              </a:rPr>
              <a:t>red grapes </a:t>
            </a:r>
            <a:r>
              <a:rPr lang="en-US" sz="2800" b="0" dirty="0">
                <a:latin typeface="+mn-lt"/>
              </a:rPr>
              <a:t>is fermentation </a:t>
            </a:r>
          </a:p>
          <a:p>
            <a:r>
              <a:rPr lang="en-US" sz="2800" b="0" dirty="0">
                <a:latin typeface="+mn-lt"/>
              </a:rPr>
              <a:t>with juice and skins all together.  </a:t>
            </a:r>
          </a:p>
          <a:p>
            <a:r>
              <a:rPr lang="en-US" sz="2800" b="0" dirty="0">
                <a:latin typeface="+mn-lt"/>
              </a:rPr>
              <a:t>We want to pull all the color out of those skins </a:t>
            </a:r>
            <a:endParaRPr lang="en-US" sz="2800" b="0" dirty="0" smtClean="0">
              <a:latin typeface="+mn-lt"/>
            </a:endParaRPr>
          </a:p>
          <a:p>
            <a:r>
              <a:rPr lang="en-US" sz="2800" b="0" dirty="0" smtClean="0">
                <a:latin typeface="+mn-lt"/>
              </a:rPr>
              <a:t>during </a:t>
            </a:r>
            <a:r>
              <a:rPr lang="en-US" sz="2800" b="0" dirty="0">
                <a:latin typeface="+mn-lt"/>
              </a:rPr>
              <a:t>the fermentation process</a:t>
            </a:r>
            <a:r>
              <a:rPr lang="en-US" b="0" dirty="0"/>
              <a:t>.</a:t>
            </a:r>
          </a:p>
        </p:txBody>
      </p:sp>
      <p:pic>
        <p:nvPicPr>
          <p:cNvPr id="51202" name="Picture 2" descr="http://farm4.static.flickr.com/3292/2847334531_11e8d1c9eb.jpg"/>
          <p:cNvPicPr>
            <a:picLocks noChangeAspect="1" noChangeArrowheads="1"/>
          </p:cNvPicPr>
          <p:nvPr/>
        </p:nvPicPr>
        <p:blipFill>
          <a:blip r:embed="rId3" cstate="print"/>
          <a:srcRect/>
          <a:stretch>
            <a:fillRect/>
          </a:stretch>
        </p:blipFill>
        <p:spPr bwMode="auto">
          <a:xfrm>
            <a:off x="1489074" y="560386"/>
            <a:ext cx="6054726" cy="3943637"/>
          </a:xfrm>
          <a:prstGeom prst="rect">
            <a:avLst/>
          </a:prstGeom>
          <a:noFill/>
        </p:spPr>
      </p:pic>
    </p:spTree>
    <p:extLst>
      <p:ext uri="{BB962C8B-B14F-4D97-AF65-F5344CB8AC3E}">
        <p14:creationId xmlns:p14="http://schemas.microsoft.com/office/powerpoint/2010/main" val="124213995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250" y="361951"/>
            <a:ext cx="8229600" cy="2133600"/>
          </a:xfrm>
        </p:spPr>
        <p:txBody>
          <a:bodyPr>
            <a:normAutofit lnSpcReduction="10000"/>
          </a:bodyPr>
          <a:lstStyle/>
          <a:p>
            <a:pPr algn="ctr">
              <a:buNone/>
            </a:pPr>
            <a:r>
              <a:rPr lang="en-US" dirty="0" smtClean="0"/>
              <a:t>For whites it is quite different, as the skins provide no color, just bitterness. </a:t>
            </a:r>
          </a:p>
          <a:p>
            <a:pPr algn="ctr">
              <a:buNone/>
            </a:pPr>
            <a:r>
              <a:rPr lang="en-US" dirty="0" smtClean="0"/>
              <a:t>We want to remove the skins from the juice prior to fermentation.  </a:t>
            </a:r>
          </a:p>
          <a:p>
            <a:endParaRPr lang="en-US" dirty="0"/>
          </a:p>
        </p:txBody>
      </p:sp>
      <p:pic>
        <p:nvPicPr>
          <p:cNvPr id="187396" name="Picture 4" descr="J_preys_fermentation">
            <a:hlinkClick r:id="rId3"/>
          </p:cNvPr>
          <p:cNvPicPr>
            <a:picLocks noChangeAspect="1" noChangeArrowheads="1"/>
          </p:cNvPicPr>
          <p:nvPr/>
        </p:nvPicPr>
        <p:blipFill>
          <a:blip r:embed="rId4" cstate="print"/>
          <a:srcRect/>
          <a:stretch>
            <a:fillRect/>
          </a:stretch>
        </p:blipFill>
        <p:spPr bwMode="auto">
          <a:xfrm>
            <a:off x="1885950" y="2228057"/>
            <a:ext cx="5753099" cy="4314824"/>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48200" y="857250"/>
            <a:ext cx="4038600" cy="5707063"/>
          </a:xfrm>
        </p:spPr>
        <p:txBody>
          <a:bodyPr>
            <a:normAutofit fontScale="85000" lnSpcReduction="10000"/>
          </a:bodyPr>
          <a:lstStyle/>
          <a:p>
            <a:pPr>
              <a:buNone/>
            </a:pPr>
            <a:r>
              <a:rPr lang="en-US" dirty="0" smtClean="0"/>
              <a:t>Sometimes, the grapes go direct to press and by pass the crusher stemmer phase.  It is thought that this provides a gentler method of getting the juice and minimizes some of the harsh extractions by avoiding the crusher destemmer.</a:t>
            </a:r>
          </a:p>
          <a:p>
            <a:pPr>
              <a:buNone/>
            </a:pPr>
            <a:r>
              <a:rPr lang="en-US" dirty="0" smtClean="0"/>
              <a:t>The skins are then discarded and the juice is ready for fermentation.</a:t>
            </a:r>
          </a:p>
          <a:p>
            <a:endParaRPr lang="en-US" dirty="0"/>
          </a:p>
        </p:txBody>
      </p:sp>
      <p:pic>
        <p:nvPicPr>
          <p:cNvPr id="185346" name="Picture 2" descr="http://t2.gstatic.com/images?q=tbn:ANd9GcRoW9ll1f5CFdSx41C4x1AUjsoIncC_KxfS6hHDD12R3D_80EfX"/>
          <p:cNvPicPr>
            <a:picLocks noChangeAspect="1" noChangeArrowheads="1"/>
          </p:cNvPicPr>
          <p:nvPr/>
        </p:nvPicPr>
        <p:blipFill>
          <a:blip r:embed="rId3" cstate="print"/>
          <a:srcRect/>
          <a:stretch>
            <a:fillRect/>
          </a:stretch>
        </p:blipFill>
        <p:spPr bwMode="auto">
          <a:xfrm>
            <a:off x="406400" y="588962"/>
            <a:ext cx="4008548" cy="5735638"/>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73" name="Picture 17" descr="PICT0025"/>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24258" name="Rectangle 2"/>
          <p:cNvSpPr>
            <a:spLocks noChangeArrowheads="1"/>
          </p:cNvSpPr>
          <p:nvPr/>
        </p:nvSpPr>
        <p:spPr bwMode="auto">
          <a:xfrm>
            <a:off x="1219200" y="1371600"/>
            <a:ext cx="1905000" cy="914400"/>
          </a:xfrm>
          <a:prstGeom prst="rect">
            <a:avLst/>
          </a:prstGeom>
          <a:solidFill>
            <a:schemeClr val="bg1"/>
          </a:solidFill>
          <a:ln w="25400">
            <a:solidFill>
              <a:schemeClr val="accent2"/>
            </a:solidFill>
            <a:miter lim="800000"/>
            <a:headEnd/>
            <a:tailEnd/>
          </a:ln>
          <a:effectLst/>
        </p:spPr>
        <p:txBody>
          <a:bodyPr wrap="none" anchor="ctr"/>
          <a:lstStyle/>
          <a:p>
            <a:r>
              <a:rPr kumimoji="0" lang="en-US"/>
              <a:t>Harvest</a:t>
            </a:r>
          </a:p>
        </p:txBody>
      </p:sp>
      <p:sp>
        <p:nvSpPr>
          <p:cNvPr id="224259" name="Rectangle 3"/>
          <p:cNvSpPr>
            <a:spLocks noChangeArrowheads="1"/>
          </p:cNvSpPr>
          <p:nvPr/>
        </p:nvSpPr>
        <p:spPr bwMode="auto">
          <a:xfrm>
            <a:off x="3657600" y="1371600"/>
            <a:ext cx="1905000" cy="914400"/>
          </a:xfrm>
          <a:prstGeom prst="rect">
            <a:avLst/>
          </a:prstGeom>
          <a:solidFill>
            <a:schemeClr val="bg1"/>
          </a:solidFill>
          <a:ln w="25400">
            <a:solidFill>
              <a:schemeClr val="accent2"/>
            </a:solidFill>
            <a:miter lim="800000"/>
            <a:headEnd/>
            <a:tailEnd/>
          </a:ln>
          <a:effectLst/>
        </p:spPr>
        <p:txBody>
          <a:bodyPr wrap="none" anchor="ctr"/>
          <a:lstStyle/>
          <a:p>
            <a:r>
              <a:rPr kumimoji="0" lang="en-US"/>
              <a:t>Process </a:t>
            </a:r>
          </a:p>
        </p:txBody>
      </p:sp>
      <p:sp>
        <p:nvSpPr>
          <p:cNvPr id="224260" name="Rectangle 4"/>
          <p:cNvSpPr>
            <a:spLocks noChangeArrowheads="1"/>
          </p:cNvSpPr>
          <p:nvPr/>
        </p:nvSpPr>
        <p:spPr bwMode="auto">
          <a:xfrm>
            <a:off x="6096000" y="1371600"/>
            <a:ext cx="1905000" cy="914400"/>
          </a:xfrm>
          <a:prstGeom prst="rect">
            <a:avLst/>
          </a:prstGeom>
          <a:solidFill>
            <a:schemeClr val="bg1"/>
          </a:solidFill>
          <a:ln w="25400">
            <a:solidFill>
              <a:schemeClr val="accent2"/>
            </a:solidFill>
            <a:miter lim="800000"/>
            <a:headEnd/>
            <a:tailEnd/>
          </a:ln>
          <a:effectLst/>
        </p:spPr>
        <p:txBody>
          <a:bodyPr anchor="ctr"/>
          <a:lstStyle/>
          <a:p>
            <a:pPr>
              <a:lnSpc>
                <a:spcPct val="90000"/>
              </a:lnSpc>
              <a:spcBef>
                <a:spcPct val="50000"/>
              </a:spcBef>
            </a:pPr>
            <a:r>
              <a:rPr kumimoji="0" lang="en-US"/>
              <a:t>Ferment</a:t>
            </a:r>
            <a:endParaRPr kumimoji="0" lang="en-US" sz="2400" b="0">
              <a:latin typeface="Times New Roman" pitchFamily="18" charset="0"/>
            </a:endParaRPr>
          </a:p>
        </p:txBody>
      </p:sp>
      <p:sp>
        <p:nvSpPr>
          <p:cNvPr id="224270" name="Line 14"/>
          <p:cNvSpPr>
            <a:spLocks noChangeShapeType="1"/>
          </p:cNvSpPr>
          <p:nvPr/>
        </p:nvSpPr>
        <p:spPr bwMode="auto">
          <a:xfrm>
            <a:off x="5715000" y="1752600"/>
            <a:ext cx="304800" cy="0"/>
          </a:xfrm>
          <a:prstGeom prst="line">
            <a:avLst/>
          </a:prstGeom>
          <a:noFill/>
          <a:ln w="63500">
            <a:solidFill>
              <a:schemeClr val="tx1"/>
            </a:solidFill>
            <a:round/>
            <a:headEnd/>
            <a:tailEnd type="triangle" w="med" len="med"/>
          </a:ln>
          <a:effectLst/>
        </p:spPr>
        <p:txBody>
          <a:bodyPr wrap="none" anchor="ctr"/>
          <a:lstStyle/>
          <a:p>
            <a:endParaRPr lang="en-US"/>
          </a:p>
        </p:txBody>
      </p:sp>
      <p:sp>
        <p:nvSpPr>
          <p:cNvPr id="224271" name="Line 15"/>
          <p:cNvSpPr>
            <a:spLocks noChangeShapeType="1"/>
          </p:cNvSpPr>
          <p:nvPr/>
        </p:nvSpPr>
        <p:spPr bwMode="auto">
          <a:xfrm>
            <a:off x="3200400" y="1752600"/>
            <a:ext cx="304800" cy="0"/>
          </a:xfrm>
          <a:prstGeom prst="line">
            <a:avLst/>
          </a:prstGeom>
          <a:noFill/>
          <a:ln w="63500">
            <a:solidFill>
              <a:schemeClr val="tx1"/>
            </a:solidFill>
            <a:round/>
            <a:headEnd/>
            <a:tailEnd type="triangle" w="med" len="med"/>
          </a:ln>
          <a:effectLst/>
        </p:spPr>
        <p:txBody>
          <a:bodyPr wrap="none" anchor="ctr"/>
          <a:lstStyle/>
          <a:p>
            <a:endParaRPr lang="en-US"/>
          </a:p>
        </p:txBody>
      </p:sp>
      <p:sp>
        <p:nvSpPr>
          <p:cNvPr id="224274" name="Rectangle 18"/>
          <p:cNvSpPr>
            <a:spLocks noChangeArrowheads="1"/>
          </p:cNvSpPr>
          <p:nvPr/>
        </p:nvSpPr>
        <p:spPr bwMode="auto">
          <a:xfrm>
            <a:off x="6096000" y="2438400"/>
            <a:ext cx="1905000" cy="914400"/>
          </a:xfrm>
          <a:prstGeom prst="rect">
            <a:avLst/>
          </a:prstGeom>
          <a:solidFill>
            <a:srgbClr val="FFFFCC"/>
          </a:solidFill>
          <a:ln w="25400">
            <a:solidFill>
              <a:schemeClr val="accent2"/>
            </a:solidFill>
            <a:miter lim="800000"/>
            <a:headEnd/>
            <a:tailEnd/>
          </a:ln>
          <a:effectLst/>
        </p:spPr>
        <p:txBody>
          <a:bodyPr anchor="ctr"/>
          <a:lstStyle/>
          <a:p>
            <a:pPr>
              <a:lnSpc>
                <a:spcPct val="90000"/>
              </a:lnSpc>
              <a:spcBef>
                <a:spcPct val="50000"/>
              </a:spcBef>
            </a:pPr>
            <a:r>
              <a:rPr kumimoji="0" lang="en-US"/>
              <a:t>Tank</a:t>
            </a:r>
            <a:endParaRPr kumimoji="0" lang="en-US" sz="2400" b="0">
              <a:latin typeface="Times New Roman" pitchFamily="18" charset="0"/>
            </a:endParaRPr>
          </a:p>
        </p:txBody>
      </p:sp>
      <p:sp>
        <p:nvSpPr>
          <p:cNvPr id="224275" name="Rectangle 19"/>
          <p:cNvSpPr>
            <a:spLocks noChangeArrowheads="1"/>
          </p:cNvSpPr>
          <p:nvPr/>
        </p:nvSpPr>
        <p:spPr bwMode="auto">
          <a:xfrm>
            <a:off x="6096000" y="3505200"/>
            <a:ext cx="1905000" cy="914400"/>
          </a:xfrm>
          <a:prstGeom prst="rect">
            <a:avLst/>
          </a:prstGeom>
          <a:solidFill>
            <a:srgbClr val="FFFFCC"/>
          </a:solidFill>
          <a:ln w="25400">
            <a:solidFill>
              <a:schemeClr val="accent2"/>
            </a:solidFill>
            <a:miter lim="800000"/>
            <a:headEnd/>
            <a:tailEnd/>
          </a:ln>
          <a:effectLst/>
        </p:spPr>
        <p:txBody>
          <a:bodyPr anchor="ctr"/>
          <a:lstStyle/>
          <a:p>
            <a:pPr>
              <a:lnSpc>
                <a:spcPct val="90000"/>
              </a:lnSpc>
              <a:spcBef>
                <a:spcPct val="50000"/>
              </a:spcBef>
            </a:pPr>
            <a:r>
              <a:rPr kumimoji="0" lang="en-US"/>
              <a:t>Barrel</a:t>
            </a:r>
            <a:endParaRPr kumimoji="0" lang="en-US" sz="2400" b="0">
              <a:latin typeface="Times New Roman" pitchFamily="18" charset="0"/>
            </a:endParaRPr>
          </a:p>
        </p:txBody>
      </p:sp>
      <p:sp>
        <p:nvSpPr>
          <p:cNvPr id="224276" name="Rectangle 20"/>
          <p:cNvSpPr>
            <a:spLocks noChangeArrowheads="1"/>
          </p:cNvSpPr>
          <p:nvPr/>
        </p:nvSpPr>
        <p:spPr bwMode="auto">
          <a:xfrm>
            <a:off x="6096000" y="4572000"/>
            <a:ext cx="1905000" cy="914400"/>
          </a:xfrm>
          <a:prstGeom prst="rect">
            <a:avLst/>
          </a:prstGeom>
          <a:solidFill>
            <a:srgbClr val="CC0000"/>
          </a:solidFill>
          <a:ln w="25400">
            <a:solidFill>
              <a:schemeClr val="accent2"/>
            </a:solidFill>
            <a:miter lim="800000"/>
            <a:headEnd/>
            <a:tailEnd/>
          </a:ln>
          <a:effectLst/>
        </p:spPr>
        <p:txBody>
          <a:bodyPr anchor="ctr"/>
          <a:lstStyle/>
          <a:p>
            <a:pPr>
              <a:lnSpc>
                <a:spcPct val="90000"/>
              </a:lnSpc>
              <a:spcBef>
                <a:spcPct val="50000"/>
              </a:spcBef>
            </a:pPr>
            <a:r>
              <a:rPr kumimoji="0" lang="en-US"/>
              <a:t>Tank</a:t>
            </a:r>
            <a:endParaRPr kumimoji="0" lang="en-US" sz="2400" b="0">
              <a:latin typeface="Times New Roman"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4270"/>
                                        </p:tgtEl>
                                        <p:attrNameLst>
                                          <p:attrName>style.visibility</p:attrName>
                                        </p:attrNameLst>
                                      </p:cBhvr>
                                      <p:to>
                                        <p:strVal val="visible"/>
                                      </p:to>
                                    </p:set>
                                    <p:animEffect transition="in" filter="wipe(left)">
                                      <p:cBhvr>
                                        <p:cTn id="7" dur="1000"/>
                                        <p:tgtEl>
                                          <p:spTgt spid="224270"/>
                                        </p:tgtEl>
                                      </p:cBhvr>
                                    </p:animEffect>
                                  </p:childTnLst>
                                </p:cTn>
                              </p:par>
                            </p:childTnLst>
                          </p:cTn>
                        </p:par>
                        <p:par>
                          <p:cTn id="8" fill="hold">
                            <p:stCondLst>
                              <p:cond delay="1000"/>
                            </p:stCondLst>
                            <p:childTnLst>
                              <p:par>
                                <p:cTn id="9" presetID="10" presetClass="entr" presetSubtype="0" fill="hold" grpId="1" nodeType="afterEffect">
                                  <p:stCondLst>
                                    <p:cond delay="0"/>
                                  </p:stCondLst>
                                  <p:childTnLst>
                                    <p:set>
                                      <p:cBhvr>
                                        <p:cTn id="10" dur="1" fill="hold">
                                          <p:stCondLst>
                                            <p:cond delay="0"/>
                                          </p:stCondLst>
                                        </p:cTn>
                                        <p:tgtEl>
                                          <p:spTgt spid="224260"/>
                                        </p:tgtEl>
                                        <p:attrNameLst>
                                          <p:attrName>style.visibility</p:attrName>
                                        </p:attrNameLst>
                                      </p:cBhvr>
                                      <p:to>
                                        <p:strVal val="visible"/>
                                      </p:to>
                                    </p:set>
                                    <p:animEffect transition="in" filter="fade">
                                      <p:cBhvr>
                                        <p:cTn id="11" dur="1000"/>
                                        <p:tgtEl>
                                          <p:spTgt spid="224260"/>
                                        </p:tgtEl>
                                      </p:cBhvr>
                                    </p:animEffect>
                                  </p:childTnLst>
                                </p:cTn>
                              </p:par>
                            </p:childTnLst>
                          </p:cTn>
                        </p:par>
                        <p:par>
                          <p:cTn id="12" fill="hold">
                            <p:stCondLst>
                              <p:cond delay="2000"/>
                            </p:stCondLst>
                            <p:childTnLst>
                              <p:par>
                                <p:cTn id="13" presetID="10" presetClass="exit" presetSubtype="0" fill="hold" grpId="1" nodeType="afterEffect">
                                  <p:stCondLst>
                                    <p:cond delay="0"/>
                                  </p:stCondLst>
                                  <p:childTnLst>
                                    <p:animEffect transition="out" filter="fade">
                                      <p:cBhvr>
                                        <p:cTn id="14" dur="1000"/>
                                        <p:tgtEl>
                                          <p:spTgt spid="224258"/>
                                        </p:tgtEl>
                                      </p:cBhvr>
                                    </p:animEffect>
                                    <p:set>
                                      <p:cBhvr>
                                        <p:cTn id="15" dur="1" fill="hold">
                                          <p:stCondLst>
                                            <p:cond delay="999"/>
                                          </p:stCondLst>
                                        </p:cTn>
                                        <p:tgtEl>
                                          <p:spTgt spid="224258"/>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1000"/>
                                        <p:tgtEl>
                                          <p:spTgt spid="224271"/>
                                        </p:tgtEl>
                                      </p:cBhvr>
                                    </p:animEffect>
                                    <p:set>
                                      <p:cBhvr>
                                        <p:cTn id="18" dur="1" fill="hold">
                                          <p:stCondLst>
                                            <p:cond delay="999"/>
                                          </p:stCondLst>
                                        </p:cTn>
                                        <p:tgtEl>
                                          <p:spTgt spid="224271"/>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1000"/>
                                        <p:tgtEl>
                                          <p:spTgt spid="224259"/>
                                        </p:tgtEl>
                                      </p:cBhvr>
                                    </p:animEffect>
                                    <p:set>
                                      <p:cBhvr>
                                        <p:cTn id="21" dur="1" fill="hold">
                                          <p:stCondLst>
                                            <p:cond delay="999"/>
                                          </p:stCondLst>
                                        </p:cTn>
                                        <p:tgtEl>
                                          <p:spTgt spid="224259"/>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1000"/>
                                        <p:tgtEl>
                                          <p:spTgt spid="224270"/>
                                        </p:tgtEl>
                                      </p:cBhvr>
                                    </p:animEffect>
                                    <p:set>
                                      <p:cBhvr>
                                        <p:cTn id="24" dur="1" fill="hold">
                                          <p:stCondLst>
                                            <p:cond delay="999"/>
                                          </p:stCondLst>
                                        </p:cTn>
                                        <p:tgtEl>
                                          <p:spTgt spid="224270"/>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224273"/>
                                        </p:tgtEl>
                                        <p:attrNameLst>
                                          <p:attrName>style.visibility</p:attrName>
                                        </p:attrNameLst>
                                      </p:cBhvr>
                                      <p:to>
                                        <p:strVal val="visible"/>
                                      </p:to>
                                    </p:set>
                                    <p:animEffect transition="in" filter="fade">
                                      <p:cBhvr>
                                        <p:cTn id="27" dur="1000"/>
                                        <p:tgtEl>
                                          <p:spTgt spid="224273"/>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24274"/>
                                        </p:tgtEl>
                                        <p:attrNameLst>
                                          <p:attrName>style.visibility</p:attrName>
                                        </p:attrNameLst>
                                      </p:cBhvr>
                                      <p:to>
                                        <p:strVal val="visible"/>
                                      </p:to>
                                    </p:set>
                                    <p:animEffect transition="in" filter="fade">
                                      <p:cBhvr>
                                        <p:cTn id="31" dur="1000"/>
                                        <p:tgtEl>
                                          <p:spTgt spid="224274"/>
                                        </p:tgtEl>
                                      </p:cBhvr>
                                    </p:animEffect>
                                  </p:child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224275"/>
                                        </p:tgtEl>
                                        <p:attrNameLst>
                                          <p:attrName>style.visibility</p:attrName>
                                        </p:attrNameLst>
                                      </p:cBhvr>
                                      <p:to>
                                        <p:strVal val="visible"/>
                                      </p:to>
                                    </p:set>
                                    <p:animEffect transition="in" filter="fade">
                                      <p:cBhvr>
                                        <p:cTn id="35" dur="1000"/>
                                        <p:tgtEl>
                                          <p:spTgt spid="224275"/>
                                        </p:tgtEl>
                                      </p:cBhvr>
                                    </p:animEffect>
                                  </p:childTnLst>
                                </p:cTn>
                              </p:par>
                            </p:childTnLst>
                          </p:cTn>
                        </p:par>
                        <p:par>
                          <p:cTn id="36" fill="hold">
                            <p:stCondLst>
                              <p:cond delay="5000"/>
                            </p:stCondLst>
                            <p:childTnLst>
                              <p:par>
                                <p:cTn id="37" presetID="10" presetClass="entr" presetSubtype="0" fill="hold" grpId="0" nodeType="afterEffect">
                                  <p:stCondLst>
                                    <p:cond delay="0"/>
                                  </p:stCondLst>
                                  <p:childTnLst>
                                    <p:set>
                                      <p:cBhvr>
                                        <p:cTn id="38" dur="1" fill="hold">
                                          <p:stCondLst>
                                            <p:cond delay="0"/>
                                          </p:stCondLst>
                                        </p:cTn>
                                        <p:tgtEl>
                                          <p:spTgt spid="224276"/>
                                        </p:tgtEl>
                                        <p:attrNameLst>
                                          <p:attrName>style.visibility</p:attrName>
                                        </p:attrNameLst>
                                      </p:cBhvr>
                                      <p:to>
                                        <p:strVal val="visible"/>
                                      </p:to>
                                    </p:set>
                                    <p:animEffect transition="in" filter="fade">
                                      <p:cBhvr>
                                        <p:cTn id="39" dur="1000"/>
                                        <p:tgtEl>
                                          <p:spTgt spid="224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58" grpId="1" animBg="1"/>
      <p:bldP spid="224259" grpId="1" animBg="1"/>
      <p:bldP spid="224260" grpId="1" animBg="1"/>
      <p:bldP spid="224270" grpId="0" animBg="1"/>
      <p:bldP spid="224270" grpId="1" animBg="1"/>
      <p:bldP spid="224271" grpId="0" animBg="1"/>
      <p:bldP spid="224274" grpId="0" animBg="1"/>
      <p:bldP spid="224275" grpId="0" animBg="1"/>
      <p:bldP spid="22427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0" name="Picture 10" descr="PICT0101"/>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56004" name="Rectangle 4"/>
          <p:cNvSpPr>
            <a:spLocks noGrp="1" noChangeArrowheads="1"/>
          </p:cNvSpPr>
          <p:nvPr>
            <p:ph type="title"/>
          </p:nvPr>
        </p:nvSpPr>
        <p:spPr>
          <a:solidFill>
            <a:schemeClr val="bg2"/>
          </a:solidFill>
        </p:spPr>
        <p:txBody>
          <a:bodyPr/>
          <a:lstStyle/>
          <a:p>
            <a:r>
              <a:rPr lang="en-US" dirty="0"/>
              <a:t>White Varieties </a:t>
            </a:r>
            <a:r>
              <a:rPr lang="en-US" i="1" dirty="0"/>
              <a:t>vitis vinifera</a:t>
            </a:r>
          </a:p>
        </p:txBody>
      </p:sp>
      <p:sp>
        <p:nvSpPr>
          <p:cNvPr id="256005" name="Rectangle 5"/>
          <p:cNvSpPr>
            <a:spLocks noGrp="1" noChangeArrowheads="1"/>
          </p:cNvSpPr>
          <p:nvPr>
            <p:ph type="body" sz="half" idx="1"/>
          </p:nvPr>
        </p:nvSpPr>
        <p:spPr>
          <a:xfrm>
            <a:off x="0" y="4315326"/>
            <a:ext cx="2947737" cy="2542674"/>
          </a:xfrm>
          <a:solidFill>
            <a:schemeClr val="bg2"/>
          </a:solidFill>
          <a:effectLst/>
        </p:spPr>
        <p:txBody>
          <a:bodyPr>
            <a:normAutofit fontScale="70000" lnSpcReduction="20000"/>
          </a:bodyPr>
          <a:lstStyle/>
          <a:p>
            <a:r>
              <a:rPr lang="en-US" sz="3600" dirty="0"/>
              <a:t>Riesling</a:t>
            </a:r>
          </a:p>
          <a:p>
            <a:r>
              <a:rPr lang="en-US" sz="3600" dirty="0"/>
              <a:t>Chenin Blanc</a:t>
            </a:r>
          </a:p>
          <a:p>
            <a:r>
              <a:rPr lang="en-US" sz="3600" dirty="0"/>
              <a:t>Gewurztraminer</a:t>
            </a:r>
          </a:p>
          <a:p>
            <a:r>
              <a:rPr lang="en-US" sz="3600" dirty="0"/>
              <a:t>Pinot Gris</a:t>
            </a:r>
          </a:p>
          <a:p>
            <a:r>
              <a:rPr lang="en-US" sz="3600" dirty="0"/>
              <a:t>Pinot Blanc</a:t>
            </a:r>
          </a:p>
          <a:p>
            <a:r>
              <a:rPr lang="en-US" sz="3600" dirty="0"/>
              <a:t>Muscat Canelli</a:t>
            </a:r>
          </a:p>
          <a:p>
            <a:pPr>
              <a:buFontTx/>
              <a:buNone/>
            </a:pPr>
            <a:endParaRPr lang="en-US" sz="3600" dirty="0"/>
          </a:p>
        </p:txBody>
      </p:sp>
      <p:sp>
        <p:nvSpPr>
          <p:cNvPr id="256008" name="Rectangle 8"/>
          <p:cNvSpPr>
            <a:spLocks noChangeArrowheads="1"/>
          </p:cNvSpPr>
          <p:nvPr/>
        </p:nvSpPr>
        <p:spPr bwMode="auto">
          <a:xfrm>
            <a:off x="4315327" y="5566610"/>
            <a:ext cx="1905000" cy="914400"/>
          </a:xfrm>
          <a:prstGeom prst="rect">
            <a:avLst/>
          </a:prstGeom>
          <a:solidFill>
            <a:schemeClr val="bg2"/>
          </a:solidFill>
          <a:ln w="25400">
            <a:solidFill>
              <a:schemeClr val="accent2"/>
            </a:solidFill>
            <a:miter lim="800000"/>
            <a:headEnd/>
            <a:tailEnd/>
          </a:ln>
          <a:effectLst/>
        </p:spPr>
        <p:txBody>
          <a:bodyPr anchor="ctr"/>
          <a:lstStyle/>
          <a:p>
            <a:pPr>
              <a:lnSpc>
                <a:spcPct val="90000"/>
              </a:lnSpc>
              <a:spcBef>
                <a:spcPct val="50000"/>
              </a:spcBef>
            </a:pPr>
            <a:r>
              <a:rPr kumimoji="0" lang="en-US"/>
              <a:t>Tank</a:t>
            </a:r>
            <a:endParaRPr kumimoji="0" lang="en-US" sz="2400" b="0">
              <a:latin typeface="Times New Roman"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56005">
                                            <p:bg/>
                                          </p:spTgt>
                                        </p:tgtEl>
                                        <p:attrNameLst>
                                          <p:attrName>style.visibility</p:attrName>
                                        </p:attrNameLst>
                                      </p:cBhvr>
                                      <p:to>
                                        <p:strVal val="visible"/>
                                      </p:to>
                                    </p:set>
                                    <p:animEffect transition="in" filter="dissolve">
                                      <p:cBhvr>
                                        <p:cTn id="7" dur="500"/>
                                        <p:tgtEl>
                                          <p:spTgt spid="256005">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56005">
                                            <p:txEl>
                                              <p:pRg st="0" end="0"/>
                                            </p:txEl>
                                          </p:spTgt>
                                        </p:tgtEl>
                                        <p:attrNameLst>
                                          <p:attrName>style.visibility</p:attrName>
                                        </p:attrNameLst>
                                      </p:cBhvr>
                                      <p:to>
                                        <p:strVal val="visible"/>
                                      </p:to>
                                    </p:set>
                                    <p:animEffect transition="in" filter="dissolve">
                                      <p:cBhvr>
                                        <p:cTn id="12" dur="500"/>
                                        <p:tgtEl>
                                          <p:spTgt spid="256005">
                                            <p:txEl>
                                              <p:pRg st="0" end="0"/>
                                            </p:txEl>
                                          </p:spTgt>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256005">
                                            <p:txEl>
                                              <p:pRg st="1" end="1"/>
                                            </p:txEl>
                                          </p:spTgt>
                                        </p:tgtEl>
                                        <p:attrNameLst>
                                          <p:attrName>style.visibility</p:attrName>
                                        </p:attrNameLst>
                                      </p:cBhvr>
                                      <p:to>
                                        <p:strVal val="visible"/>
                                      </p:to>
                                    </p:set>
                                    <p:animEffect transition="in" filter="dissolve">
                                      <p:cBhvr>
                                        <p:cTn id="16" dur="500"/>
                                        <p:tgtEl>
                                          <p:spTgt spid="256005">
                                            <p:txEl>
                                              <p:pRg st="1" end="1"/>
                                            </p:txEl>
                                          </p:spTgt>
                                        </p:tgtEl>
                                      </p:cBhvr>
                                    </p:animEffect>
                                  </p:childTnLst>
                                </p:cTn>
                              </p:par>
                            </p:childTnLst>
                          </p:cTn>
                        </p:par>
                        <p:par>
                          <p:cTn id="17" fill="hold">
                            <p:stCondLst>
                              <p:cond delay="1000"/>
                            </p:stCondLst>
                            <p:childTnLst>
                              <p:par>
                                <p:cTn id="18" presetID="9" presetClass="entr" presetSubtype="0" fill="hold" grpId="0" nodeType="afterEffect">
                                  <p:stCondLst>
                                    <p:cond delay="0"/>
                                  </p:stCondLst>
                                  <p:childTnLst>
                                    <p:set>
                                      <p:cBhvr>
                                        <p:cTn id="19" dur="1" fill="hold">
                                          <p:stCondLst>
                                            <p:cond delay="0"/>
                                          </p:stCondLst>
                                        </p:cTn>
                                        <p:tgtEl>
                                          <p:spTgt spid="256005">
                                            <p:txEl>
                                              <p:pRg st="2" end="2"/>
                                            </p:txEl>
                                          </p:spTgt>
                                        </p:tgtEl>
                                        <p:attrNameLst>
                                          <p:attrName>style.visibility</p:attrName>
                                        </p:attrNameLst>
                                      </p:cBhvr>
                                      <p:to>
                                        <p:strVal val="visible"/>
                                      </p:to>
                                    </p:set>
                                    <p:animEffect transition="in" filter="dissolve">
                                      <p:cBhvr>
                                        <p:cTn id="20" dur="500"/>
                                        <p:tgtEl>
                                          <p:spTgt spid="256005">
                                            <p:txEl>
                                              <p:pRg st="2" end="2"/>
                                            </p:txEl>
                                          </p:spTgt>
                                        </p:tgtEl>
                                      </p:cBhvr>
                                    </p:animEffect>
                                  </p:childTnLst>
                                </p:cTn>
                              </p:par>
                            </p:childTnLst>
                          </p:cTn>
                        </p:par>
                        <p:par>
                          <p:cTn id="21" fill="hold">
                            <p:stCondLst>
                              <p:cond delay="1500"/>
                            </p:stCondLst>
                            <p:childTnLst>
                              <p:par>
                                <p:cTn id="22" presetID="9" presetClass="entr" presetSubtype="0" fill="hold" grpId="0" nodeType="afterEffect">
                                  <p:stCondLst>
                                    <p:cond delay="0"/>
                                  </p:stCondLst>
                                  <p:childTnLst>
                                    <p:set>
                                      <p:cBhvr>
                                        <p:cTn id="23" dur="1" fill="hold">
                                          <p:stCondLst>
                                            <p:cond delay="0"/>
                                          </p:stCondLst>
                                        </p:cTn>
                                        <p:tgtEl>
                                          <p:spTgt spid="256005">
                                            <p:txEl>
                                              <p:pRg st="3" end="3"/>
                                            </p:txEl>
                                          </p:spTgt>
                                        </p:tgtEl>
                                        <p:attrNameLst>
                                          <p:attrName>style.visibility</p:attrName>
                                        </p:attrNameLst>
                                      </p:cBhvr>
                                      <p:to>
                                        <p:strVal val="visible"/>
                                      </p:to>
                                    </p:set>
                                    <p:animEffect transition="in" filter="dissolve">
                                      <p:cBhvr>
                                        <p:cTn id="24" dur="500"/>
                                        <p:tgtEl>
                                          <p:spTgt spid="256005">
                                            <p:txEl>
                                              <p:pRg st="3" end="3"/>
                                            </p:txEl>
                                          </p:spTgt>
                                        </p:tgtEl>
                                      </p:cBhvr>
                                    </p:animEffect>
                                  </p:childTnLst>
                                </p:cTn>
                              </p:par>
                            </p:childTnLst>
                          </p:cTn>
                        </p:par>
                        <p:par>
                          <p:cTn id="25" fill="hold">
                            <p:stCondLst>
                              <p:cond delay="2000"/>
                            </p:stCondLst>
                            <p:childTnLst>
                              <p:par>
                                <p:cTn id="26" presetID="9" presetClass="entr" presetSubtype="0" fill="hold" grpId="0" nodeType="afterEffect">
                                  <p:stCondLst>
                                    <p:cond delay="0"/>
                                  </p:stCondLst>
                                  <p:childTnLst>
                                    <p:set>
                                      <p:cBhvr>
                                        <p:cTn id="27" dur="1" fill="hold">
                                          <p:stCondLst>
                                            <p:cond delay="0"/>
                                          </p:stCondLst>
                                        </p:cTn>
                                        <p:tgtEl>
                                          <p:spTgt spid="256005">
                                            <p:txEl>
                                              <p:pRg st="4" end="4"/>
                                            </p:txEl>
                                          </p:spTgt>
                                        </p:tgtEl>
                                        <p:attrNameLst>
                                          <p:attrName>style.visibility</p:attrName>
                                        </p:attrNameLst>
                                      </p:cBhvr>
                                      <p:to>
                                        <p:strVal val="visible"/>
                                      </p:to>
                                    </p:set>
                                    <p:animEffect transition="in" filter="dissolve">
                                      <p:cBhvr>
                                        <p:cTn id="28" dur="500"/>
                                        <p:tgtEl>
                                          <p:spTgt spid="256005">
                                            <p:txEl>
                                              <p:pRg st="4" end="4"/>
                                            </p:txEl>
                                          </p:spTgt>
                                        </p:tgtEl>
                                      </p:cBhvr>
                                    </p:animEffect>
                                  </p:childTnLst>
                                </p:cTn>
                              </p:par>
                            </p:childTnLst>
                          </p:cTn>
                        </p:par>
                        <p:par>
                          <p:cTn id="29" fill="hold">
                            <p:stCondLst>
                              <p:cond delay="2500"/>
                            </p:stCondLst>
                            <p:childTnLst>
                              <p:par>
                                <p:cTn id="30" presetID="9" presetClass="entr" presetSubtype="0" fill="hold" grpId="0" nodeType="afterEffect">
                                  <p:stCondLst>
                                    <p:cond delay="0"/>
                                  </p:stCondLst>
                                  <p:childTnLst>
                                    <p:set>
                                      <p:cBhvr>
                                        <p:cTn id="31" dur="1" fill="hold">
                                          <p:stCondLst>
                                            <p:cond delay="0"/>
                                          </p:stCondLst>
                                        </p:cTn>
                                        <p:tgtEl>
                                          <p:spTgt spid="256005">
                                            <p:txEl>
                                              <p:pRg st="5" end="5"/>
                                            </p:txEl>
                                          </p:spTgt>
                                        </p:tgtEl>
                                        <p:attrNameLst>
                                          <p:attrName>style.visibility</p:attrName>
                                        </p:attrNameLst>
                                      </p:cBhvr>
                                      <p:to>
                                        <p:strVal val="visible"/>
                                      </p:to>
                                    </p:set>
                                    <p:animEffect transition="in" filter="dissolve">
                                      <p:cBhvr>
                                        <p:cTn id="32" dur="500"/>
                                        <p:tgtEl>
                                          <p:spTgt spid="25600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5"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074" name="Picture 2" descr="PICT0078"/>
          <p:cNvPicPr>
            <a:picLocks noChangeAspect="1" noChangeArrowheads="1"/>
          </p:cNvPicPr>
          <p:nvPr/>
        </p:nvPicPr>
        <p:blipFill>
          <a:blip r:embed="rId3" cstate="print"/>
          <a:srcRect r="10989" b="13553"/>
          <a:stretch>
            <a:fillRect/>
          </a:stretch>
        </p:blipFill>
        <p:spPr bwMode="auto">
          <a:xfrm>
            <a:off x="0" y="0"/>
            <a:ext cx="9144000" cy="6858000"/>
          </a:xfrm>
          <a:prstGeom prst="rect">
            <a:avLst/>
          </a:prstGeom>
          <a:noFill/>
        </p:spPr>
      </p:pic>
      <p:sp>
        <p:nvSpPr>
          <p:cNvPr id="387075" name="Rectangle 3"/>
          <p:cNvSpPr>
            <a:spLocks noGrp="1" noChangeArrowheads="1"/>
          </p:cNvSpPr>
          <p:nvPr>
            <p:ph type="title"/>
          </p:nvPr>
        </p:nvSpPr>
        <p:spPr>
          <a:xfrm>
            <a:off x="6625988" y="5569970"/>
            <a:ext cx="2340591" cy="899069"/>
          </a:xfrm>
          <a:solidFill>
            <a:schemeClr val="bg2"/>
          </a:solidFill>
        </p:spPr>
        <p:txBody>
          <a:bodyPr/>
          <a:lstStyle/>
          <a:p>
            <a:r>
              <a:rPr lang="en-US" dirty="0"/>
              <a:t>Soil</a:t>
            </a:r>
          </a:p>
        </p:txBody>
      </p:sp>
    </p:spTree>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647699" y="247650"/>
            <a:ext cx="8025063" cy="2171700"/>
          </a:xfrm>
        </p:spPr>
        <p:txBody>
          <a:bodyPr>
            <a:normAutofit/>
          </a:bodyPr>
          <a:lstStyle/>
          <a:p>
            <a:pPr>
              <a:buNone/>
            </a:pPr>
            <a:r>
              <a:rPr lang="en-US" dirty="0" smtClean="0"/>
              <a:t>GOAL OF TANK FERMENTATION OF WHITE GRAPES :</a:t>
            </a:r>
          </a:p>
          <a:p>
            <a:pPr>
              <a:buNone/>
            </a:pPr>
            <a:r>
              <a:rPr lang="en-US" dirty="0" smtClean="0"/>
              <a:t>Preserve of natural aromas and prevent oxidation!   </a:t>
            </a:r>
          </a:p>
          <a:p>
            <a:endParaRPr lang="en-US" dirty="0"/>
          </a:p>
        </p:txBody>
      </p:sp>
      <p:pic>
        <p:nvPicPr>
          <p:cNvPr id="184322" name="Picture 2" descr="http://t0.gstatic.com/images?q=tbn:ANd9GcS1WbS4d-aw7E3mWLpiUV33pIgdZKq22iUetmlWFGrBac27R1Vd"/>
          <p:cNvPicPr>
            <a:picLocks noChangeAspect="1" noChangeArrowheads="1"/>
          </p:cNvPicPr>
          <p:nvPr/>
        </p:nvPicPr>
        <p:blipFill>
          <a:blip r:embed="rId3" cstate="print"/>
          <a:srcRect/>
          <a:stretch>
            <a:fillRect/>
          </a:stretch>
        </p:blipFill>
        <p:spPr bwMode="auto">
          <a:xfrm>
            <a:off x="3067050" y="1830367"/>
            <a:ext cx="4991100" cy="3851155"/>
          </a:xfrm>
          <a:prstGeom prst="rect">
            <a:avLst/>
          </a:prstGeom>
          <a:noFill/>
        </p:spPr>
      </p:pic>
      <p:sp>
        <p:nvSpPr>
          <p:cNvPr id="6" name="Content Placeholder 2"/>
          <p:cNvSpPr>
            <a:spLocks noGrp="1"/>
          </p:cNvSpPr>
          <p:nvPr>
            <p:ph idx="1"/>
          </p:nvPr>
        </p:nvSpPr>
        <p:spPr>
          <a:xfrm>
            <a:off x="590550" y="5619750"/>
            <a:ext cx="8229600" cy="1238250"/>
          </a:xfrm>
        </p:spPr>
        <p:txBody>
          <a:bodyPr/>
          <a:lstStyle/>
          <a:p>
            <a:pPr>
              <a:buNone/>
            </a:pPr>
            <a:r>
              <a:rPr lang="en-US" dirty="0" smtClean="0"/>
              <a:t>Red wines have polyphenols to protect them as they are natural anti oxidants</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27" name="Picture 23" descr="Tina6"/>
          <p:cNvPicPr>
            <a:picLocks noChangeAspect="1" noChangeArrowheads="1"/>
          </p:cNvPicPr>
          <p:nvPr/>
        </p:nvPicPr>
        <p:blipFill>
          <a:blip r:embed="rId3" cstate="print"/>
          <a:srcRect r="8687"/>
          <a:stretch>
            <a:fillRect/>
          </a:stretch>
        </p:blipFill>
        <p:spPr bwMode="auto">
          <a:xfrm>
            <a:off x="0" y="0"/>
            <a:ext cx="9144000" cy="6858000"/>
          </a:xfrm>
          <a:prstGeom prst="rect">
            <a:avLst/>
          </a:prstGeom>
          <a:solidFill>
            <a:srgbClr val="E6CF6C"/>
          </a:solidFill>
        </p:spPr>
      </p:pic>
      <p:grpSp>
        <p:nvGrpSpPr>
          <p:cNvPr id="277530" name="Group 26"/>
          <p:cNvGrpSpPr>
            <a:grpSpLocks/>
          </p:cNvGrpSpPr>
          <p:nvPr/>
        </p:nvGrpSpPr>
        <p:grpSpPr bwMode="auto">
          <a:xfrm>
            <a:off x="0" y="2189747"/>
            <a:ext cx="1917700" cy="914400"/>
            <a:chOff x="864" y="1536"/>
            <a:chExt cx="1208" cy="576"/>
          </a:xfrm>
        </p:grpSpPr>
        <p:sp>
          <p:nvSpPr>
            <p:cNvPr id="277507" name="Rectangle 3"/>
            <p:cNvSpPr>
              <a:spLocks noChangeArrowheads="1"/>
            </p:cNvSpPr>
            <p:nvPr/>
          </p:nvSpPr>
          <p:spPr bwMode="auto">
            <a:xfrm>
              <a:off x="872" y="1536"/>
              <a:ext cx="1200" cy="576"/>
            </a:xfrm>
            <a:prstGeom prst="rect">
              <a:avLst/>
            </a:prstGeom>
            <a:solidFill>
              <a:srgbClr val="E6CF6C"/>
            </a:solidFill>
            <a:ln w="25400">
              <a:solidFill>
                <a:schemeClr val="accent2"/>
              </a:solidFill>
              <a:miter lim="800000"/>
              <a:headEnd/>
              <a:tailEnd/>
            </a:ln>
            <a:effectLst/>
          </p:spPr>
          <p:txBody>
            <a:bodyPr wrap="none" anchor="ctr"/>
            <a:lstStyle/>
            <a:p>
              <a:endParaRPr lang="en-US"/>
            </a:p>
          </p:txBody>
        </p:sp>
        <p:sp>
          <p:nvSpPr>
            <p:cNvPr id="277508" name="Text Box 4"/>
            <p:cNvSpPr txBox="1">
              <a:spLocks noChangeArrowheads="1"/>
            </p:cNvSpPr>
            <p:nvPr/>
          </p:nvSpPr>
          <p:spPr bwMode="auto">
            <a:xfrm>
              <a:off x="864" y="1584"/>
              <a:ext cx="1152" cy="442"/>
            </a:xfrm>
            <a:prstGeom prst="rect">
              <a:avLst/>
            </a:prstGeom>
            <a:noFill/>
            <a:ln w="25400">
              <a:noFill/>
              <a:miter lim="800000"/>
              <a:headEnd/>
              <a:tailEnd/>
            </a:ln>
            <a:effectLst/>
          </p:spPr>
          <p:txBody>
            <a:bodyPr anchor="ctr">
              <a:spAutoFit/>
            </a:bodyPr>
            <a:lstStyle/>
            <a:p>
              <a:pPr>
                <a:spcBef>
                  <a:spcPct val="50000"/>
                </a:spcBef>
              </a:pPr>
              <a:r>
                <a:rPr kumimoji="0" lang="en-US" dirty="0"/>
                <a:t>Fermentation 50-55º 3-6 wk</a:t>
              </a:r>
            </a:p>
          </p:txBody>
        </p:sp>
      </p:grpSp>
      <p:grpSp>
        <p:nvGrpSpPr>
          <p:cNvPr id="277529" name="Group 25"/>
          <p:cNvGrpSpPr>
            <a:grpSpLocks/>
          </p:cNvGrpSpPr>
          <p:nvPr/>
        </p:nvGrpSpPr>
        <p:grpSpPr bwMode="auto">
          <a:xfrm>
            <a:off x="0" y="1114926"/>
            <a:ext cx="1905000" cy="914400"/>
            <a:chOff x="2360" y="1536"/>
            <a:chExt cx="1200" cy="576"/>
          </a:xfrm>
        </p:grpSpPr>
        <p:sp>
          <p:nvSpPr>
            <p:cNvPr id="277509" name="Rectangle 5"/>
            <p:cNvSpPr>
              <a:spLocks noChangeArrowheads="1"/>
            </p:cNvSpPr>
            <p:nvPr/>
          </p:nvSpPr>
          <p:spPr bwMode="auto">
            <a:xfrm>
              <a:off x="2360" y="1536"/>
              <a:ext cx="1200" cy="576"/>
            </a:xfrm>
            <a:prstGeom prst="rect">
              <a:avLst/>
            </a:prstGeom>
            <a:solidFill>
              <a:srgbClr val="E6CF6C"/>
            </a:solidFill>
            <a:ln w="25400">
              <a:solidFill>
                <a:schemeClr val="accent2"/>
              </a:solidFill>
              <a:miter lim="800000"/>
              <a:headEnd/>
              <a:tailEnd/>
            </a:ln>
            <a:effectLst/>
          </p:spPr>
          <p:txBody>
            <a:bodyPr wrap="none" anchor="ctr"/>
            <a:lstStyle/>
            <a:p>
              <a:endParaRPr kumimoji="0" lang="en-US" sz="2400" b="0">
                <a:latin typeface="Times New Roman" pitchFamily="18" charset="0"/>
              </a:endParaRPr>
            </a:p>
          </p:txBody>
        </p:sp>
        <p:sp>
          <p:nvSpPr>
            <p:cNvPr id="277510" name="Text Box 6"/>
            <p:cNvSpPr txBox="1">
              <a:spLocks noChangeArrowheads="1"/>
            </p:cNvSpPr>
            <p:nvPr/>
          </p:nvSpPr>
          <p:spPr bwMode="auto">
            <a:xfrm>
              <a:off x="2400" y="1680"/>
              <a:ext cx="1152" cy="250"/>
            </a:xfrm>
            <a:prstGeom prst="rect">
              <a:avLst/>
            </a:prstGeom>
            <a:noFill/>
            <a:ln w="25400">
              <a:noFill/>
              <a:miter lim="800000"/>
              <a:headEnd/>
              <a:tailEnd/>
            </a:ln>
            <a:effectLst/>
          </p:spPr>
          <p:txBody>
            <a:bodyPr anchor="ctr">
              <a:spAutoFit/>
            </a:bodyPr>
            <a:lstStyle/>
            <a:p>
              <a:pPr>
                <a:spcBef>
                  <a:spcPct val="50000"/>
                </a:spcBef>
              </a:pPr>
              <a:r>
                <a:rPr kumimoji="0" lang="en-US" dirty="0"/>
                <a:t>Yeast added</a:t>
              </a:r>
            </a:p>
          </p:txBody>
        </p:sp>
      </p:grpSp>
      <p:grpSp>
        <p:nvGrpSpPr>
          <p:cNvPr id="277531" name="Group 27"/>
          <p:cNvGrpSpPr>
            <a:grpSpLocks/>
          </p:cNvGrpSpPr>
          <p:nvPr/>
        </p:nvGrpSpPr>
        <p:grpSpPr bwMode="auto">
          <a:xfrm>
            <a:off x="0" y="3280611"/>
            <a:ext cx="1905000" cy="915988"/>
            <a:chOff x="872" y="2400"/>
            <a:chExt cx="1200" cy="577"/>
          </a:xfrm>
        </p:grpSpPr>
        <p:sp>
          <p:nvSpPr>
            <p:cNvPr id="277511" name="Rectangle 7"/>
            <p:cNvSpPr>
              <a:spLocks noChangeArrowheads="1"/>
            </p:cNvSpPr>
            <p:nvPr/>
          </p:nvSpPr>
          <p:spPr bwMode="auto">
            <a:xfrm>
              <a:off x="872" y="2400"/>
              <a:ext cx="1200" cy="576"/>
            </a:xfrm>
            <a:prstGeom prst="rect">
              <a:avLst/>
            </a:prstGeom>
            <a:solidFill>
              <a:srgbClr val="E6CF6C"/>
            </a:solidFill>
            <a:ln w="25400">
              <a:solidFill>
                <a:schemeClr val="accent2"/>
              </a:solidFill>
              <a:miter lim="800000"/>
              <a:headEnd/>
              <a:tailEnd/>
            </a:ln>
            <a:effectLst/>
          </p:spPr>
          <p:txBody>
            <a:bodyPr wrap="none" anchor="ctr"/>
            <a:lstStyle/>
            <a:p>
              <a:endParaRPr lang="en-US"/>
            </a:p>
          </p:txBody>
        </p:sp>
        <p:sp>
          <p:nvSpPr>
            <p:cNvPr id="277512" name="Text Box 8"/>
            <p:cNvSpPr txBox="1">
              <a:spLocks noChangeArrowheads="1"/>
            </p:cNvSpPr>
            <p:nvPr/>
          </p:nvSpPr>
          <p:spPr bwMode="auto">
            <a:xfrm>
              <a:off x="872" y="2400"/>
              <a:ext cx="1152" cy="577"/>
            </a:xfrm>
            <a:prstGeom prst="rect">
              <a:avLst/>
            </a:prstGeom>
            <a:noFill/>
            <a:ln w="25400">
              <a:noFill/>
              <a:miter lim="800000"/>
              <a:headEnd/>
              <a:tailEnd/>
            </a:ln>
            <a:effectLst/>
          </p:spPr>
          <p:txBody>
            <a:bodyPr anchor="ctr">
              <a:spAutoFit/>
            </a:bodyPr>
            <a:lstStyle/>
            <a:p>
              <a:pPr>
                <a:lnSpc>
                  <a:spcPct val="90000"/>
                </a:lnSpc>
                <a:spcBef>
                  <a:spcPct val="50000"/>
                </a:spcBef>
              </a:pPr>
              <a:r>
                <a:rPr kumimoji="0" lang="en-US" dirty="0"/>
                <a:t>Fermentation Arrested     30-32º </a:t>
              </a:r>
            </a:p>
          </p:txBody>
        </p:sp>
      </p:grpSp>
      <p:sp>
        <p:nvSpPr>
          <p:cNvPr id="277528" name="Rectangle 24"/>
          <p:cNvSpPr>
            <a:spLocks noChangeArrowheads="1"/>
          </p:cNvSpPr>
          <p:nvPr/>
        </p:nvSpPr>
        <p:spPr bwMode="auto">
          <a:xfrm>
            <a:off x="0" y="0"/>
            <a:ext cx="1905000" cy="914400"/>
          </a:xfrm>
          <a:prstGeom prst="rect">
            <a:avLst/>
          </a:prstGeom>
          <a:solidFill>
            <a:schemeClr val="bg2"/>
          </a:solidFill>
          <a:ln w="25400">
            <a:solidFill>
              <a:schemeClr val="accent2"/>
            </a:solidFill>
            <a:miter lim="800000"/>
            <a:headEnd/>
            <a:tailEnd/>
          </a:ln>
          <a:effectLst/>
        </p:spPr>
        <p:txBody>
          <a:bodyPr anchor="ctr"/>
          <a:lstStyle/>
          <a:p>
            <a:pPr>
              <a:lnSpc>
                <a:spcPct val="90000"/>
              </a:lnSpc>
              <a:spcBef>
                <a:spcPct val="50000"/>
              </a:spcBef>
            </a:pPr>
            <a:r>
              <a:rPr kumimoji="0" lang="en-US"/>
              <a:t>Tank</a:t>
            </a:r>
            <a:endParaRPr kumimoji="0" lang="en-US" sz="2400" b="0">
              <a:latin typeface="Times New Roman"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7529"/>
                                        </p:tgtEl>
                                        <p:attrNameLst>
                                          <p:attrName>style.visibility</p:attrName>
                                        </p:attrNameLst>
                                      </p:cBhvr>
                                      <p:to>
                                        <p:strVal val="visible"/>
                                      </p:to>
                                    </p:set>
                                    <p:animEffect transition="in" filter="fade">
                                      <p:cBhvr>
                                        <p:cTn id="7" dur="2000"/>
                                        <p:tgtEl>
                                          <p:spTgt spid="27752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77530"/>
                                        </p:tgtEl>
                                        <p:attrNameLst>
                                          <p:attrName>style.visibility</p:attrName>
                                        </p:attrNameLst>
                                      </p:cBhvr>
                                      <p:to>
                                        <p:strVal val="visible"/>
                                      </p:to>
                                    </p:set>
                                    <p:animEffect transition="in" filter="fade">
                                      <p:cBhvr>
                                        <p:cTn id="11" dur="2000"/>
                                        <p:tgtEl>
                                          <p:spTgt spid="277530"/>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277531"/>
                                        </p:tgtEl>
                                        <p:attrNameLst>
                                          <p:attrName>style.visibility</p:attrName>
                                        </p:attrNameLst>
                                      </p:cBhvr>
                                      <p:to>
                                        <p:strVal val="visible"/>
                                      </p:to>
                                    </p:set>
                                    <p:animEffect transition="in" filter="fade">
                                      <p:cBhvr>
                                        <p:cTn id="15" dur="2000"/>
                                        <p:tgtEl>
                                          <p:spTgt spid="277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250" y="819149"/>
            <a:ext cx="8229600" cy="5238751"/>
          </a:xfrm>
        </p:spPr>
        <p:txBody>
          <a:bodyPr>
            <a:normAutofit/>
          </a:bodyPr>
          <a:lstStyle/>
          <a:p>
            <a:pPr marL="1371600" lvl="2" indent="-457200">
              <a:buNone/>
            </a:pPr>
            <a:r>
              <a:rPr lang="en-US" sz="2800" dirty="0" smtClean="0"/>
              <a:t>Stainless Steel Fermentation takes place in tanks with cooling jackets  which control temp. </a:t>
            </a:r>
          </a:p>
          <a:p>
            <a:pPr marL="1371600" lvl="2" indent="-457200">
              <a:buNone/>
            </a:pPr>
            <a:r>
              <a:rPr lang="en-US" sz="2800" dirty="0" smtClean="0"/>
              <a:t>Starting temp is 50-55 to slow  down the speed at which fermentation occurs and dropping to 28-29 to arrest the process. </a:t>
            </a:r>
          </a:p>
          <a:p>
            <a:pPr marL="1371600" lvl="2" indent="-457200">
              <a:buNone/>
            </a:pPr>
            <a:r>
              <a:rPr lang="en-US" sz="2800" dirty="0" smtClean="0"/>
              <a:t>Longer and cooler fermentation gives more aroma and fresher, fruitier taste. </a:t>
            </a:r>
          </a:p>
          <a:p>
            <a:pPr marL="1371600" lvl="2" indent="-457200">
              <a:buNone/>
            </a:pPr>
            <a:endParaRPr lang="en-US" sz="2800" dirty="0" smtClean="0"/>
          </a:p>
          <a:p>
            <a:pPr>
              <a:buNone/>
            </a:pPr>
            <a:r>
              <a:rPr lang="en-US" sz="2800" dirty="0" smtClean="0"/>
              <a:t>		Stainless is used for the “fresh &amp; fruity” wines – Riesling, Chenin Blanc, Gewurztraminer, Pinot Gris, Pinot Blanc, Muscat Canelli</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5" name="Rectangle 3"/>
          <p:cNvSpPr>
            <a:spLocks noGrp="1" noChangeArrowheads="1"/>
          </p:cNvSpPr>
          <p:nvPr>
            <p:ph type="title"/>
          </p:nvPr>
        </p:nvSpPr>
        <p:spPr/>
        <p:txBody>
          <a:bodyPr/>
          <a:lstStyle/>
          <a:p>
            <a:r>
              <a:rPr lang="en-US" dirty="0"/>
              <a:t>White Varieties </a:t>
            </a:r>
            <a:r>
              <a:rPr lang="en-US" i="1" dirty="0"/>
              <a:t>vitis vinifera</a:t>
            </a:r>
          </a:p>
        </p:txBody>
      </p:sp>
      <p:sp>
        <p:nvSpPr>
          <p:cNvPr id="259076" name="Rectangle 4"/>
          <p:cNvSpPr>
            <a:spLocks noGrp="1" noChangeArrowheads="1"/>
          </p:cNvSpPr>
          <p:nvPr>
            <p:ph type="body" sz="half" idx="1"/>
          </p:nvPr>
        </p:nvSpPr>
        <p:spPr>
          <a:xfrm>
            <a:off x="1006642" y="4238124"/>
            <a:ext cx="3068053" cy="1876926"/>
          </a:xfrm>
          <a:solidFill>
            <a:schemeClr val="bg2"/>
          </a:solidFill>
          <a:effectLst/>
        </p:spPr>
        <p:txBody>
          <a:bodyPr/>
          <a:lstStyle/>
          <a:p>
            <a:pPr>
              <a:buNone/>
            </a:pPr>
            <a:r>
              <a:rPr lang="en-US" dirty="0"/>
              <a:t>Chardonnay</a:t>
            </a:r>
          </a:p>
          <a:p>
            <a:pPr>
              <a:buNone/>
            </a:pPr>
            <a:r>
              <a:rPr lang="en-US" dirty="0"/>
              <a:t>Sauvignon Blanc</a:t>
            </a:r>
          </a:p>
          <a:p>
            <a:pPr>
              <a:buNone/>
            </a:pPr>
            <a:r>
              <a:rPr lang="en-US" dirty="0"/>
              <a:t>Semillon</a:t>
            </a:r>
          </a:p>
          <a:p>
            <a:pPr>
              <a:buFontTx/>
              <a:buNone/>
            </a:pPr>
            <a:endParaRPr lang="en-US" sz="3600" dirty="0"/>
          </a:p>
        </p:txBody>
      </p:sp>
      <p:pic>
        <p:nvPicPr>
          <p:cNvPr id="44034" name="Picture 2" descr="http://upload.wikimedia.org/wikipedia/commons/thumb/0/06/Chardonnay_Moldova.JPG/215px-Chardonnay_Moldova.JPG"/>
          <p:cNvPicPr>
            <a:picLocks noChangeAspect="1" noChangeArrowheads="1"/>
          </p:cNvPicPr>
          <p:nvPr/>
        </p:nvPicPr>
        <p:blipFill>
          <a:blip r:embed="rId3" cstate="print"/>
          <a:srcRect/>
          <a:stretch>
            <a:fillRect/>
          </a:stretch>
        </p:blipFill>
        <p:spPr bwMode="auto">
          <a:xfrm>
            <a:off x="4270375" y="4011612"/>
            <a:ext cx="3241407" cy="2427288"/>
          </a:xfrm>
          <a:prstGeom prst="rect">
            <a:avLst/>
          </a:prstGeom>
          <a:noFill/>
        </p:spPr>
      </p:pic>
      <p:pic>
        <p:nvPicPr>
          <p:cNvPr id="44038" name="Picture 6" descr="http://www.marsalawine.net/wp-content/uploads/2012/04/sauvignon-blanc-grape.jpg"/>
          <p:cNvPicPr>
            <a:picLocks noChangeAspect="1" noChangeArrowheads="1"/>
          </p:cNvPicPr>
          <p:nvPr/>
        </p:nvPicPr>
        <p:blipFill>
          <a:blip r:embed="rId4" cstate="print"/>
          <a:srcRect/>
          <a:stretch>
            <a:fillRect/>
          </a:stretch>
        </p:blipFill>
        <p:spPr bwMode="auto">
          <a:xfrm>
            <a:off x="4308475" y="1390650"/>
            <a:ext cx="3251200" cy="2438400"/>
          </a:xfrm>
          <a:prstGeom prst="rect">
            <a:avLst/>
          </a:prstGeom>
          <a:noFill/>
        </p:spPr>
      </p:pic>
      <p:pic>
        <p:nvPicPr>
          <p:cNvPr id="44040" name="Picture 8" descr="http://www.diwinetaste.com/html/dwt200504/images/Semillon.jpg"/>
          <p:cNvPicPr>
            <a:picLocks noChangeAspect="1" noChangeArrowheads="1"/>
          </p:cNvPicPr>
          <p:nvPr/>
        </p:nvPicPr>
        <p:blipFill>
          <a:blip r:embed="rId5" cstate="print"/>
          <a:srcRect/>
          <a:stretch>
            <a:fillRect/>
          </a:stretch>
        </p:blipFill>
        <p:spPr bwMode="auto">
          <a:xfrm>
            <a:off x="2038350" y="1352549"/>
            <a:ext cx="1807369" cy="2571751"/>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9076">
                                            <p:bg/>
                                          </p:spTgt>
                                        </p:tgtEl>
                                        <p:attrNameLst>
                                          <p:attrName>style.visibility</p:attrName>
                                        </p:attrNameLst>
                                      </p:cBhvr>
                                      <p:to>
                                        <p:strVal val="visible"/>
                                      </p:to>
                                    </p:set>
                                    <p:animEffect transition="in" filter="fade">
                                      <p:cBhvr>
                                        <p:cTn id="7" dur="1000"/>
                                        <p:tgtEl>
                                          <p:spTgt spid="259076">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9076">
                                            <p:txEl>
                                              <p:pRg st="0" end="0"/>
                                            </p:txEl>
                                          </p:spTgt>
                                        </p:tgtEl>
                                        <p:attrNameLst>
                                          <p:attrName>style.visibility</p:attrName>
                                        </p:attrNameLst>
                                      </p:cBhvr>
                                      <p:to>
                                        <p:strVal val="visible"/>
                                      </p:to>
                                    </p:set>
                                    <p:animEffect transition="in" filter="fade">
                                      <p:cBhvr>
                                        <p:cTn id="12" dur="1000"/>
                                        <p:tgtEl>
                                          <p:spTgt spid="25907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9076">
                                            <p:txEl>
                                              <p:pRg st="1" end="1"/>
                                            </p:txEl>
                                          </p:spTgt>
                                        </p:tgtEl>
                                        <p:attrNameLst>
                                          <p:attrName>style.visibility</p:attrName>
                                        </p:attrNameLst>
                                      </p:cBhvr>
                                      <p:to>
                                        <p:strVal val="visible"/>
                                      </p:to>
                                    </p:set>
                                    <p:animEffect transition="in" filter="fade">
                                      <p:cBhvr>
                                        <p:cTn id="17" dur="1000"/>
                                        <p:tgtEl>
                                          <p:spTgt spid="25907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9076">
                                            <p:txEl>
                                              <p:pRg st="2" end="2"/>
                                            </p:txEl>
                                          </p:spTgt>
                                        </p:tgtEl>
                                        <p:attrNameLst>
                                          <p:attrName>style.visibility</p:attrName>
                                        </p:attrNameLst>
                                      </p:cBhvr>
                                      <p:to>
                                        <p:strVal val="visible"/>
                                      </p:to>
                                    </p:set>
                                    <p:animEffect transition="in" filter="fade">
                                      <p:cBhvr>
                                        <p:cTn id="22" dur="1000"/>
                                        <p:tgtEl>
                                          <p:spTgt spid="25907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6" grpId="0" build="p"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9" name="Picture 7" descr="PICT0111"/>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59081" name="Rectangle 9"/>
          <p:cNvSpPr>
            <a:spLocks noChangeArrowheads="1"/>
          </p:cNvSpPr>
          <p:nvPr/>
        </p:nvSpPr>
        <p:spPr bwMode="auto">
          <a:xfrm>
            <a:off x="0" y="1435768"/>
            <a:ext cx="1905000" cy="914400"/>
          </a:xfrm>
          <a:prstGeom prst="rect">
            <a:avLst/>
          </a:prstGeom>
          <a:solidFill>
            <a:schemeClr val="bg2"/>
          </a:solidFill>
          <a:ln w="25400">
            <a:solidFill>
              <a:schemeClr val="accent2"/>
            </a:solidFill>
            <a:miter lim="800000"/>
            <a:headEnd/>
            <a:tailEnd/>
          </a:ln>
          <a:effectLst/>
        </p:spPr>
        <p:txBody>
          <a:bodyPr anchor="ctr"/>
          <a:lstStyle/>
          <a:p>
            <a:pPr>
              <a:lnSpc>
                <a:spcPct val="90000"/>
              </a:lnSpc>
              <a:spcBef>
                <a:spcPct val="50000"/>
              </a:spcBef>
            </a:pPr>
            <a:r>
              <a:rPr kumimoji="0" lang="en-US"/>
              <a:t>Barrel</a:t>
            </a:r>
            <a:endParaRPr kumimoji="0" lang="en-US" sz="2400" b="0">
              <a:latin typeface="Times New Roman" pitchFamily="18" charset="0"/>
            </a:endParaRPr>
          </a:p>
        </p:txBody>
      </p:sp>
      <p:grpSp>
        <p:nvGrpSpPr>
          <p:cNvPr id="259082" name="Group 10"/>
          <p:cNvGrpSpPr>
            <a:grpSpLocks/>
          </p:cNvGrpSpPr>
          <p:nvPr/>
        </p:nvGrpSpPr>
        <p:grpSpPr bwMode="auto">
          <a:xfrm>
            <a:off x="0" y="3672055"/>
            <a:ext cx="1917700" cy="914400"/>
            <a:chOff x="864" y="1536"/>
            <a:chExt cx="1208" cy="576"/>
          </a:xfrm>
        </p:grpSpPr>
        <p:sp>
          <p:nvSpPr>
            <p:cNvPr id="259083" name="Rectangle 11"/>
            <p:cNvSpPr>
              <a:spLocks noChangeArrowheads="1"/>
            </p:cNvSpPr>
            <p:nvPr/>
          </p:nvSpPr>
          <p:spPr bwMode="auto">
            <a:xfrm>
              <a:off x="872" y="1536"/>
              <a:ext cx="1200" cy="576"/>
            </a:xfrm>
            <a:prstGeom prst="rect">
              <a:avLst/>
            </a:prstGeom>
            <a:solidFill>
              <a:srgbClr val="E6CF6C"/>
            </a:solidFill>
            <a:ln w="25400">
              <a:solidFill>
                <a:schemeClr val="accent2"/>
              </a:solidFill>
              <a:miter lim="800000"/>
              <a:headEnd/>
              <a:tailEnd/>
            </a:ln>
            <a:effectLst/>
          </p:spPr>
          <p:txBody>
            <a:bodyPr wrap="none" anchor="ctr"/>
            <a:lstStyle/>
            <a:p>
              <a:endParaRPr lang="en-US"/>
            </a:p>
          </p:txBody>
        </p:sp>
        <p:sp>
          <p:nvSpPr>
            <p:cNvPr id="259084" name="Text Box 12"/>
            <p:cNvSpPr txBox="1">
              <a:spLocks noChangeArrowheads="1"/>
            </p:cNvSpPr>
            <p:nvPr/>
          </p:nvSpPr>
          <p:spPr bwMode="auto">
            <a:xfrm>
              <a:off x="864" y="1584"/>
              <a:ext cx="1152" cy="442"/>
            </a:xfrm>
            <a:prstGeom prst="rect">
              <a:avLst/>
            </a:prstGeom>
            <a:noFill/>
            <a:ln w="25400">
              <a:noFill/>
              <a:miter lim="800000"/>
              <a:headEnd/>
              <a:tailEnd/>
            </a:ln>
            <a:effectLst/>
          </p:spPr>
          <p:txBody>
            <a:bodyPr anchor="ctr">
              <a:spAutoFit/>
            </a:bodyPr>
            <a:lstStyle/>
            <a:p>
              <a:pPr>
                <a:spcBef>
                  <a:spcPct val="50000"/>
                </a:spcBef>
              </a:pPr>
              <a:r>
                <a:rPr kumimoji="0" lang="en-US" dirty="0"/>
                <a:t>Fermentation 1-2 wk</a:t>
              </a:r>
            </a:p>
          </p:txBody>
        </p:sp>
      </p:grpSp>
      <p:grpSp>
        <p:nvGrpSpPr>
          <p:cNvPr id="259085" name="Group 13"/>
          <p:cNvGrpSpPr>
            <a:grpSpLocks/>
          </p:cNvGrpSpPr>
          <p:nvPr/>
        </p:nvGrpSpPr>
        <p:grpSpPr bwMode="auto">
          <a:xfrm>
            <a:off x="0" y="2541088"/>
            <a:ext cx="1905000" cy="914400"/>
            <a:chOff x="2360" y="1536"/>
            <a:chExt cx="1200" cy="576"/>
          </a:xfrm>
        </p:grpSpPr>
        <p:sp>
          <p:nvSpPr>
            <p:cNvPr id="259086" name="Rectangle 14"/>
            <p:cNvSpPr>
              <a:spLocks noChangeArrowheads="1"/>
            </p:cNvSpPr>
            <p:nvPr/>
          </p:nvSpPr>
          <p:spPr bwMode="auto">
            <a:xfrm>
              <a:off x="2360" y="1536"/>
              <a:ext cx="1200" cy="576"/>
            </a:xfrm>
            <a:prstGeom prst="rect">
              <a:avLst/>
            </a:prstGeom>
            <a:solidFill>
              <a:srgbClr val="E6CF6C"/>
            </a:solidFill>
            <a:ln w="25400">
              <a:solidFill>
                <a:schemeClr val="accent2"/>
              </a:solidFill>
              <a:miter lim="800000"/>
              <a:headEnd/>
              <a:tailEnd/>
            </a:ln>
            <a:effectLst/>
          </p:spPr>
          <p:txBody>
            <a:bodyPr wrap="none" anchor="ctr"/>
            <a:lstStyle/>
            <a:p>
              <a:endParaRPr kumimoji="0" lang="en-US" sz="2400" b="0">
                <a:latin typeface="Times New Roman" pitchFamily="18" charset="0"/>
              </a:endParaRPr>
            </a:p>
          </p:txBody>
        </p:sp>
        <p:sp>
          <p:nvSpPr>
            <p:cNvPr id="259087" name="Text Box 15"/>
            <p:cNvSpPr txBox="1">
              <a:spLocks noChangeArrowheads="1"/>
            </p:cNvSpPr>
            <p:nvPr/>
          </p:nvSpPr>
          <p:spPr bwMode="auto">
            <a:xfrm>
              <a:off x="2400" y="1680"/>
              <a:ext cx="1152" cy="250"/>
            </a:xfrm>
            <a:prstGeom prst="rect">
              <a:avLst/>
            </a:prstGeom>
            <a:noFill/>
            <a:ln w="25400">
              <a:noFill/>
              <a:miter lim="800000"/>
              <a:headEnd/>
              <a:tailEnd/>
            </a:ln>
            <a:effectLst/>
          </p:spPr>
          <p:txBody>
            <a:bodyPr anchor="ctr">
              <a:spAutoFit/>
            </a:bodyPr>
            <a:lstStyle/>
            <a:p>
              <a:pPr>
                <a:spcBef>
                  <a:spcPct val="50000"/>
                </a:spcBef>
              </a:pPr>
              <a:r>
                <a:rPr kumimoji="0" lang="en-US" dirty="0"/>
                <a:t>Yeast added</a:t>
              </a:r>
            </a:p>
          </p:txBody>
        </p:sp>
      </p:grpSp>
      <p:grpSp>
        <p:nvGrpSpPr>
          <p:cNvPr id="259088" name="Group 16"/>
          <p:cNvGrpSpPr>
            <a:grpSpLocks/>
          </p:cNvGrpSpPr>
          <p:nvPr/>
        </p:nvGrpSpPr>
        <p:grpSpPr bwMode="auto">
          <a:xfrm>
            <a:off x="0" y="4827086"/>
            <a:ext cx="1905000" cy="914400"/>
            <a:chOff x="872" y="2400"/>
            <a:chExt cx="1200" cy="576"/>
          </a:xfrm>
        </p:grpSpPr>
        <p:sp>
          <p:nvSpPr>
            <p:cNvPr id="259089" name="Rectangle 17"/>
            <p:cNvSpPr>
              <a:spLocks noChangeArrowheads="1"/>
            </p:cNvSpPr>
            <p:nvPr/>
          </p:nvSpPr>
          <p:spPr bwMode="auto">
            <a:xfrm>
              <a:off x="872" y="2400"/>
              <a:ext cx="1200" cy="576"/>
            </a:xfrm>
            <a:prstGeom prst="rect">
              <a:avLst/>
            </a:prstGeom>
            <a:solidFill>
              <a:srgbClr val="E6CF6C"/>
            </a:solidFill>
            <a:ln w="25400">
              <a:solidFill>
                <a:schemeClr val="accent2"/>
              </a:solidFill>
              <a:miter lim="800000"/>
              <a:headEnd/>
              <a:tailEnd/>
            </a:ln>
            <a:effectLst/>
          </p:spPr>
          <p:txBody>
            <a:bodyPr wrap="none" anchor="ctr"/>
            <a:lstStyle/>
            <a:p>
              <a:endParaRPr lang="en-US"/>
            </a:p>
          </p:txBody>
        </p:sp>
        <p:sp>
          <p:nvSpPr>
            <p:cNvPr id="259090" name="Text Box 18"/>
            <p:cNvSpPr txBox="1">
              <a:spLocks noChangeArrowheads="1"/>
            </p:cNvSpPr>
            <p:nvPr/>
          </p:nvSpPr>
          <p:spPr bwMode="auto">
            <a:xfrm>
              <a:off x="872" y="2487"/>
              <a:ext cx="1152" cy="404"/>
            </a:xfrm>
            <a:prstGeom prst="rect">
              <a:avLst/>
            </a:prstGeom>
            <a:noFill/>
            <a:ln w="25400">
              <a:noFill/>
              <a:miter lim="800000"/>
              <a:headEnd/>
              <a:tailEnd/>
            </a:ln>
            <a:effectLst/>
          </p:spPr>
          <p:txBody>
            <a:bodyPr anchor="ctr">
              <a:spAutoFit/>
            </a:bodyPr>
            <a:lstStyle/>
            <a:p>
              <a:pPr>
                <a:lnSpc>
                  <a:spcPct val="90000"/>
                </a:lnSpc>
                <a:spcBef>
                  <a:spcPct val="50000"/>
                </a:spcBef>
              </a:pPr>
              <a:r>
                <a:rPr kumimoji="0" lang="en-US" dirty="0"/>
                <a:t>Malolactic Fermentation</a:t>
              </a:r>
            </a:p>
          </p:txBody>
        </p:sp>
      </p:grpSp>
      <p:sp>
        <p:nvSpPr>
          <p:cNvPr id="259092" name="Line 20"/>
          <p:cNvSpPr>
            <a:spLocks noChangeShapeType="1"/>
          </p:cNvSpPr>
          <p:nvPr/>
        </p:nvSpPr>
        <p:spPr bwMode="auto">
          <a:xfrm rot="10800000">
            <a:off x="3289300" y="3960813"/>
            <a:ext cx="304800" cy="1587"/>
          </a:xfrm>
          <a:prstGeom prst="line">
            <a:avLst/>
          </a:prstGeom>
          <a:noFill/>
          <a:ln w="63500">
            <a:solidFill>
              <a:schemeClr val="tx1"/>
            </a:solidFill>
            <a:round/>
            <a:headEnd/>
            <a:tailEnd type="triangle" w="med" len="med"/>
          </a:ln>
          <a:effectLst/>
        </p:spPr>
        <p:txBody>
          <a:bodyPr wrap="none" anchor="ct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9079"/>
                                        </p:tgtEl>
                                        <p:attrNameLst>
                                          <p:attrName>style.visibility</p:attrName>
                                        </p:attrNameLst>
                                      </p:cBhvr>
                                      <p:to>
                                        <p:strVal val="visible"/>
                                      </p:to>
                                    </p:set>
                                    <p:animEffect transition="in" filter="fade">
                                      <p:cBhvr>
                                        <p:cTn id="7" dur="2000"/>
                                        <p:tgtEl>
                                          <p:spTgt spid="25907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9081"/>
                                        </p:tgtEl>
                                        <p:attrNameLst>
                                          <p:attrName>style.visibility</p:attrName>
                                        </p:attrNameLst>
                                      </p:cBhvr>
                                      <p:to>
                                        <p:strVal val="visible"/>
                                      </p:to>
                                    </p:set>
                                    <p:animEffect transition="in" filter="fade">
                                      <p:cBhvr>
                                        <p:cTn id="10" dur="1000"/>
                                        <p:tgtEl>
                                          <p:spTgt spid="259081"/>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259085"/>
                                        </p:tgtEl>
                                        <p:attrNameLst>
                                          <p:attrName>style.visibility</p:attrName>
                                        </p:attrNameLst>
                                      </p:cBhvr>
                                      <p:to>
                                        <p:strVal val="visible"/>
                                      </p:to>
                                    </p:set>
                                    <p:animEffect transition="in" filter="fade">
                                      <p:cBhvr>
                                        <p:cTn id="14" dur="2000"/>
                                        <p:tgtEl>
                                          <p:spTgt spid="259085"/>
                                        </p:tgtEl>
                                      </p:cBhvr>
                                    </p:animEffect>
                                  </p:childTnLst>
                                </p:cTn>
                              </p:par>
                            </p:childTnLst>
                          </p:cTn>
                        </p:par>
                        <p:par>
                          <p:cTn id="15" fill="hold">
                            <p:stCondLst>
                              <p:cond delay="4000"/>
                            </p:stCondLst>
                            <p:childTnLst>
                              <p:par>
                                <p:cTn id="16" presetID="22" presetClass="entr" presetSubtype="2" fill="hold" grpId="0" nodeType="afterEffect">
                                  <p:stCondLst>
                                    <p:cond delay="0"/>
                                  </p:stCondLst>
                                  <p:childTnLst>
                                    <p:set>
                                      <p:cBhvr>
                                        <p:cTn id="17" dur="1" fill="hold">
                                          <p:stCondLst>
                                            <p:cond delay="0"/>
                                          </p:stCondLst>
                                        </p:cTn>
                                        <p:tgtEl>
                                          <p:spTgt spid="259092"/>
                                        </p:tgtEl>
                                        <p:attrNameLst>
                                          <p:attrName>style.visibility</p:attrName>
                                        </p:attrNameLst>
                                      </p:cBhvr>
                                      <p:to>
                                        <p:strVal val="visible"/>
                                      </p:to>
                                    </p:set>
                                    <p:animEffect transition="in" filter="wipe(right)">
                                      <p:cBhvr>
                                        <p:cTn id="18" dur="500"/>
                                        <p:tgtEl>
                                          <p:spTgt spid="259092"/>
                                        </p:tgtEl>
                                      </p:cBhvr>
                                    </p:animEffect>
                                  </p:childTnLst>
                                </p:cTn>
                              </p:par>
                            </p:childTnLst>
                          </p:cTn>
                        </p:par>
                        <p:par>
                          <p:cTn id="19" fill="hold">
                            <p:stCondLst>
                              <p:cond delay="4500"/>
                            </p:stCondLst>
                            <p:childTnLst>
                              <p:par>
                                <p:cTn id="20" presetID="10" presetClass="entr" presetSubtype="0" fill="hold" nodeType="afterEffect">
                                  <p:stCondLst>
                                    <p:cond delay="0"/>
                                  </p:stCondLst>
                                  <p:childTnLst>
                                    <p:set>
                                      <p:cBhvr>
                                        <p:cTn id="21" dur="1" fill="hold">
                                          <p:stCondLst>
                                            <p:cond delay="0"/>
                                          </p:stCondLst>
                                        </p:cTn>
                                        <p:tgtEl>
                                          <p:spTgt spid="259082"/>
                                        </p:tgtEl>
                                        <p:attrNameLst>
                                          <p:attrName>style.visibility</p:attrName>
                                        </p:attrNameLst>
                                      </p:cBhvr>
                                      <p:to>
                                        <p:strVal val="visible"/>
                                      </p:to>
                                    </p:set>
                                    <p:animEffect transition="in" filter="fade">
                                      <p:cBhvr>
                                        <p:cTn id="22" dur="2000"/>
                                        <p:tgtEl>
                                          <p:spTgt spid="259082"/>
                                        </p:tgtEl>
                                      </p:cBhvr>
                                    </p:animEffect>
                                  </p:childTnLst>
                                </p:cTn>
                              </p:par>
                            </p:childTnLst>
                          </p:cTn>
                        </p:par>
                        <p:par>
                          <p:cTn id="23" fill="hold">
                            <p:stCondLst>
                              <p:cond delay="6500"/>
                            </p:stCondLst>
                            <p:childTnLst>
                              <p:par>
                                <p:cTn id="24" presetID="10" presetClass="entr" presetSubtype="0" fill="hold" nodeType="afterEffect">
                                  <p:stCondLst>
                                    <p:cond delay="0"/>
                                  </p:stCondLst>
                                  <p:childTnLst>
                                    <p:set>
                                      <p:cBhvr>
                                        <p:cTn id="25" dur="1" fill="hold">
                                          <p:stCondLst>
                                            <p:cond delay="0"/>
                                          </p:stCondLst>
                                        </p:cTn>
                                        <p:tgtEl>
                                          <p:spTgt spid="259088"/>
                                        </p:tgtEl>
                                        <p:attrNameLst>
                                          <p:attrName>style.visibility</p:attrName>
                                        </p:attrNameLst>
                                      </p:cBhvr>
                                      <p:to>
                                        <p:strVal val="visible"/>
                                      </p:to>
                                    </p:set>
                                    <p:animEffect transition="in" filter="fade">
                                      <p:cBhvr>
                                        <p:cTn id="26" dur="2000"/>
                                        <p:tgtEl>
                                          <p:spTgt spid="259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81" grpId="0" animBg="1"/>
      <p:bldP spid="25909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Malolactic conversion is a process of a change in wine where tart malic acid is converted to softer-tasting lactic acid. It is accomplished by lactic acid bacteria, which consumes the malic acid. This process can give a wine a butterscotch &amp; buttery flavor.</a:t>
            </a: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18" name="Picture 18" descr="FermRoom"/>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81603" name="Rectangle 3"/>
          <p:cNvSpPr>
            <a:spLocks noGrp="1" noChangeArrowheads="1"/>
          </p:cNvSpPr>
          <p:nvPr>
            <p:ph type="title"/>
          </p:nvPr>
        </p:nvSpPr>
        <p:spPr>
          <a:xfrm>
            <a:off x="457200" y="274638"/>
            <a:ext cx="8229600" cy="832267"/>
          </a:xfrm>
          <a:solidFill>
            <a:schemeClr val="bg2"/>
          </a:solidFill>
        </p:spPr>
        <p:txBody>
          <a:bodyPr/>
          <a:lstStyle/>
          <a:p>
            <a:r>
              <a:rPr lang="en-US" dirty="0"/>
              <a:t>Red Varieties </a:t>
            </a:r>
            <a:r>
              <a:rPr lang="en-US" i="1" dirty="0"/>
              <a:t>vitis vinifera</a:t>
            </a:r>
          </a:p>
        </p:txBody>
      </p:sp>
      <p:sp>
        <p:nvSpPr>
          <p:cNvPr id="281604" name="Rectangle 4"/>
          <p:cNvSpPr>
            <a:spLocks noGrp="1" noChangeArrowheads="1"/>
          </p:cNvSpPr>
          <p:nvPr>
            <p:ph idx="1"/>
          </p:nvPr>
        </p:nvSpPr>
        <p:spPr>
          <a:xfrm>
            <a:off x="6280484" y="4798511"/>
            <a:ext cx="2863516" cy="2059489"/>
          </a:xfrm>
          <a:solidFill>
            <a:schemeClr val="bg2"/>
          </a:solidFill>
          <a:effectLst/>
        </p:spPr>
        <p:txBody>
          <a:bodyPr>
            <a:normAutofit fontScale="70000" lnSpcReduction="20000"/>
          </a:bodyPr>
          <a:lstStyle/>
          <a:p>
            <a:pPr>
              <a:buNone/>
            </a:pPr>
            <a:r>
              <a:rPr lang="en-US" sz="3600" dirty="0"/>
              <a:t>Cabernet Sauvignon</a:t>
            </a:r>
          </a:p>
          <a:p>
            <a:pPr>
              <a:buNone/>
            </a:pPr>
            <a:r>
              <a:rPr lang="en-US" sz="3600" dirty="0"/>
              <a:t>Merlot</a:t>
            </a:r>
          </a:p>
          <a:p>
            <a:pPr>
              <a:buNone/>
            </a:pPr>
            <a:r>
              <a:rPr lang="en-US" sz="3600" dirty="0"/>
              <a:t>Syrah</a:t>
            </a:r>
          </a:p>
          <a:p>
            <a:pPr>
              <a:buNone/>
            </a:pPr>
            <a:r>
              <a:rPr lang="en-US" sz="3600" dirty="0"/>
              <a:t>Pinot Noir</a:t>
            </a:r>
          </a:p>
          <a:p>
            <a:pPr>
              <a:buNone/>
            </a:pPr>
            <a:r>
              <a:rPr lang="en-US" sz="3600" dirty="0"/>
              <a:t>Zinfandel</a:t>
            </a:r>
          </a:p>
        </p:txBody>
      </p:sp>
      <p:sp>
        <p:nvSpPr>
          <p:cNvPr id="281605" name="Rectangle 5"/>
          <p:cNvSpPr>
            <a:spLocks noChangeArrowheads="1"/>
          </p:cNvSpPr>
          <p:nvPr/>
        </p:nvSpPr>
        <p:spPr bwMode="auto">
          <a:xfrm>
            <a:off x="6697580" y="3681663"/>
            <a:ext cx="1905000" cy="914400"/>
          </a:xfrm>
          <a:prstGeom prst="rect">
            <a:avLst/>
          </a:prstGeom>
          <a:solidFill>
            <a:srgbClr val="CC0000"/>
          </a:solidFill>
          <a:ln w="25400">
            <a:solidFill>
              <a:schemeClr val="accent2"/>
            </a:solidFill>
            <a:miter lim="800000"/>
            <a:headEnd/>
            <a:tailEnd/>
          </a:ln>
          <a:effectLst/>
        </p:spPr>
        <p:txBody>
          <a:bodyPr anchor="ctr"/>
          <a:lstStyle/>
          <a:p>
            <a:pPr>
              <a:lnSpc>
                <a:spcPct val="90000"/>
              </a:lnSpc>
              <a:spcBef>
                <a:spcPct val="50000"/>
              </a:spcBef>
            </a:pPr>
            <a:r>
              <a:rPr kumimoji="0" lang="en-US"/>
              <a:t>Red</a:t>
            </a:r>
            <a:endParaRPr kumimoji="0" lang="en-US" sz="2400" b="0">
              <a:latin typeface="Times New Roman"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1604">
                                            <p:txEl>
                                              <p:pRg st="0" end="0"/>
                                            </p:txEl>
                                          </p:spTgt>
                                        </p:tgtEl>
                                        <p:attrNameLst>
                                          <p:attrName>style.visibility</p:attrName>
                                        </p:attrNameLst>
                                      </p:cBhvr>
                                      <p:to>
                                        <p:strVal val="visible"/>
                                      </p:to>
                                    </p:set>
                                    <p:animEffect transition="in" filter="fade">
                                      <p:cBhvr>
                                        <p:cTn id="7" dur="500"/>
                                        <p:tgtEl>
                                          <p:spTgt spid="28160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1604">
                                            <p:txEl>
                                              <p:pRg st="1" end="1"/>
                                            </p:txEl>
                                          </p:spTgt>
                                        </p:tgtEl>
                                        <p:attrNameLst>
                                          <p:attrName>style.visibility</p:attrName>
                                        </p:attrNameLst>
                                      </p:cBhvr>
                                      <p:to>
                                        <p:strVal val="visible"/>
                                      </p:to>
                                    </p:set>
                                    <p:animEffect transition="in" filter="fade">
                                      <p:cBhvr>
                                        <p:cTn id="11" dur="500"/>
                                        <p:tgtEl>
                                          <p:spTgt spid="281604">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1604">
                                            <p:txEl>
                                              <p:pRg st="2" end="2"/>
                                            </p:txEl>
                                          </p:spTgt>
                                        </p:tgtEl>
                                        <p:attrNameLst>
                                          <p:attrName>style.visibility</p:attrName>
                                        </p:attrNameLst>
                                      </p:cBhvr>
                                      <p:to>
                                        <p:strVal val="visible"/>
                                      </p:to>
                                    </p:set>
                                    <p:animEffect transition="in" filter="fade">
                                      <p:cBhvr>
                                        <p:cTn id="15" dur="500"/>
                                        <p:tgtEl>
                                          <p:spTgt spid="281604">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81604">
                                            <p:txEl>
                                              <p:pRg st="3" end="3"/>
                                            </p:txEl>
                                          </p:spTgt>
                                        </p:tgtEl>
                                        <p:attrNameLst>
                                          <p:attrName>style.visibility</p:attrName>
                                        </p:attrNameLst>
                                      </p:cBhvr>
                                      <p:to>
                                        <p:strVal val="visible"/>
                                      </p:to>
                                    </p:set>
                                    <p:animEffect transition="in" filter="fade">
                                      <p:cBhvr>
                                        <p:cTn id="19" dur="500"/>
                                        <p:tgtEl>
                                          <p:spTgt spid="281604">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81604">
                                            <p:txEl>
                                              <p:pRg st="4" end="4"/>
                                            </p:txEl>
                                          </p:spTgt>
                                        </p:tgtEl>
                                        <p:attrNameLst>
                                          <p:attrName>style.visibility</p:attrName>
                                        </p:attrNameLst>
                                      </p:cBhvr>
                                      <p:to>
                                        <p:strVal val="visible"/>
                                      </p:to>
                                    </p:set>
                                    <p:animEffect transition="in" filter="fade">
                                      <p:cBhvr>
                                        <p:cTn id="23" dur="500"/>
                                        <p:tgtEl>
                                          <p:spTgt spid="281604">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81618"/>
                                        </p:tgtEl>
                                        <p:attrNameLst>
                                          <p:attrName>style.visibility</p:attrName>
                                        </p:attrNameLst>
                                      </p:cBhvr>
                                      <p:to>
                                        <p:strVal val="visible"/>
                                      </p:to>
                                    </p:set>
                                    <p:animEffect transition="in" filter="fade">
                                      <p:cBhvr>
                                        <p:cTn id="27" dur="2000"/>
                                        <p:tgtEl>
                                          <p:spTgt spid="281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0" name="Picture 2" descr="CWS-23"/>
          <p:cNvPicPr>
            <a:picLocks noChangeAspect="1" noChangeArrowheads="1"/>
          </p:cNvPicPr>
          <p:nvPr/>
        </p:nvPicPr>
        <p:blipFill>
          <a:blip r:embed="rId3" cstate="print"/>
          <a:srcRect l="920" t="1100" r="11017" b="1100"/>
          <a:stretch>
            <a:fillRect/>
          </a:stretch>
        </p:blipFill>
        <p:spPr bwMode="auto">
          <a:xfrm>
            <a:off x="0" y="0"/>
            <a:ext cx="9144000" cy="6867525"/>
          </a:xfrm>
          <a:prstGeom prst="rect">
            <a:avLst/>
          </a:prstGeom>
          <a:noFill/>
        </p:spPr>
      </p:pic>
      <p:sp>
        <p:nvSpPr>
          <p:cNvPr id="283653" name="Rectangle 5"/>
          <p:cNvSpPr>
            <a:spLocks noChangeArrowheads="1"/>
          </p:cNvSpPr>
          <p:nvPr/>
        </p:nvSpPr>
        <p:spPr bwMode="auto">
          <a:xfrm>
            <a:off x="0" y="0"/>
            <a:ext cx="1905000" cy="914400"/>
          </a:xfrm>
          <a:prstGeom prst="rect">
            <a:avLst/>
          </a:prstGeom>
          <a:solidFill>
            <a:srgbClr val="CC0000"/>
          </a:solidFill>
          <a:ln w="25400">
            <a:solidFill>
              <a:schemeClr val="accent2"/>
            </a:solidFill>
            <a:miter lim="800000"/>
            <a:headEnd/>
            <a:tailEnd/>
          </a:ln>
          <a:effectLst/>
        </p:spPr>
        <p:txBody>
          <a:bodyPr anchor="ctr"/>
          <a:lstStyle/>
          <a:p>
            <a:pPr>
              <a:lnSpc>
                <a:spcPct val="90000"/>
              </a:lnSpc>
              <a:spcBef>
                <a:spcPct val="50000"/>
              </a:spcBef>
            </a:pPr>
            <a:r>
              <a:rPr kumimoji="0" lang="en-US"/>
              <a:t>Red</a:t>
            </a:r>
            <a:endParaRPr kumimoji="0" lang="en-US" sz="2400" b="0">
              <a:latin typeface="Times New Roman" pitchFamily="18" charset="0"/>
            </a:endParaRPr>
          </a:p>
        </p:txBody>
      </p:sp>
      <p:grpSp>
        <p:nvGrpSpPr>
          <p:cNvPr id="283654" name="Group 6"/>
          <p:cNvGrpSpPr>
            <a:grpSpLocks/>
          </p:cNvGrpSpPr>
          <p:nvPr/>
        </p:nvGrpSpPr>
        <p:grpSpPr bwMode="auto">
          <a:xfrm>
            <a:off x="0" y="2257927"/>
            <a:ext cx="1917700" cy="1006475"/>
            <a:chOff x="864" y="1488"/>
            <a:chExt cx="1208" cy="634"/>
          </a:xfrm>
        </p:grpSpPr>
        <p:sp>
          <p:nvSpPr>
            <p:cNvPr id="283655" name="Rectangle 7"/>
            <p:cNvSpPr>
              <a:spLocks noChangeArrowheads="1"/>
            </p:cNvSpPr>
            <p:nvPr/>
          </p:nvSpPr>
          <p:spPr bwMode="auto">
            <a:xfrm>
              <a:off x="872" y="1536"/>
              <a:ext cx="1200" cy="576"/>
            </a:xfrm>
            <a:prstGeom prst="rect">
              <a:avLst/>
            </a:prstGeom>
            <a:solidFill>
              <a:srgbClr val="FF7C5D"/>
            </a:solidFill>
            <a:ln w="25400">
              <a:solidFill>
                <a:schemeClr val="accent2"/>
              </a:solidFill>
              <a:miter lim="800000"/>
              <a:headEnd/>
              <a:tailEnd/>
            </a:ln>
            <a:effectLst/>
          </p:spPr>
          <p:txBody>
            <a:bodyPr wrap="none" anchor="ctr"/>
            <a:lstStyle/>
            <a:p>
              <a:endParaRPr lang="en-US"/>
            </a:p>
          </p:txBody>
        </p:sp>
        <p:sp>
          <p:nvSpPr>
            <p:cNvPr id="283656" name="Text Box 8"/>
            <p:cNvSpPr txBox="1">
              <a:spLocks noChangeArrowheads="1"/>
            </p:cNvSpPr>
            <p:nvPr/>
          </p:nvSpPr>
          <p:spPr bwMode="auto">
            <a:xfrm>
              <a:off x="864" y="1488"/>
              <a:ext cx="1152" cy="634"/>
            </a:xfrm>
            <a:prstGeom prst="rect">
              <a:avLst/>
            </a:prstGeom>
            <a:noFill/>
            <a:ln w="25400">
              <a:noFill/>
              <a:miter lim="800000"/>
              <a:headEnd/>
              <a:tailEnd/>
            </a:ln>
            <a:effectLst/>
          </p:spPr>
          <p:txBody>
            <a:bodyPr anchor="ctr">
              <a:spAutoFit/>
            </a:bodyPr>
            <a:lstStyle/>
            <a:p>
              <a:pPr>
                <a:spcBef>
                  <a:spcPct val="50000"/>
                </a:spcBef>
              </a:pPr>
              <a:r>
                <a:rPr kumimoji="0" lang="en-US"/>
                <a:t>Ferment      7-10 days        @ 80-85º F</a:t>
              </a:r>
            </a:p>
          </p:txBody>
        </p:sp>
      </p:grpSp>
      <p:grpSp>
        <p:nvGrpSpPr>
          <p:cNvPr id="283657" name="Group 9"/>
          <p:cNvGrpSpPr>
            <a:grpSpLocks/>
          </p:cNvGrpSpPr>
          <p:nvPr/>
        </p:nvGrpSpPr>
        <p:grpSpPr bwMode="auto">
          <a:xfrm>
            <a:off x="0" y="1155032"/>
            <a:ext cx="1905000" cy="914400"/>
            <a:chOff x="2360" y="1536"/>
            <a:chExt cx="1200" cy="576"/>
          </a:xfrm>
        </p:grpSpPr>
        <p:sp>
          <p:nvSpPr>
            <p:cNvPr id="283658" name="Rectangle 10"/>
            <p:cNvSpPr>
              <a:spLocks noChangeArrowheads="1"/>
            </p:cNvSpPr>
            <p:nvPr/>
          </p:nvSpPr>
          <p:spPr bwMode="auto">
            <a:xfrm>
              <a:off x="2360" y="1536"/>
              <a:ext cx="1200" cy="576"/>
            </a:xfrm>
            <a:prstGeom prst="rect">
              <a:avLst/>
            </a:prstGeom>
            <a:solidFill>
              <a:srgbClr val="FF7C5D"/>
            </a:solidFill>
            <a:ln w="25400">
              <a:solidFill>
                <a:schemeClr val="accent2"/>
              </a:solidFill>
              <a:miter lim="800000"/>
              <a:headEnd/>
              <a:tailEnd/>
            </a:ln>
            <a:effectLst/>
          </p:spPr>
          <p:txBody>
            <a:bodyPr wrap="none" anchor="ctr"/>
            <a:lstStyle/>
            <a:p>
              <a:endParaRPr kumimoji="0" lang="en-US" sz="2400" b="0">
                <a:latin typeface="Times New Roman" pitchFamily="18" charset="0"/>
              </a:endParaRPr>
            </a:p>
          </p:txBody>
        </p:sp>
        <p:sp>
          <p:nvSpPr>
            <p:cNvPr id="283659" name="Text Box 11"/>
            <p:cNvSpPr txBox="1">
              <a:spLocks noChangeArrowheads="1"/>
            </p:cNvSpPr>
            <p:nvPr/>
          </p:nvSpPr>
          <p:spPr bwMode="auto">
            <a:xfrm>
              <a:off x="2400" y="1680"/>
              <a:ext cx="1152" cy="250"/>
            </a:xfrm>
            <a:prstGeom prst="rect">
              <a:avLst/>
            </a:prstGeom>
            <a:solidFill>
              <a:srgbClr val="FF7C5D"/>
            </a:solidFill>
            <a:ln w="25400">
              <a:noFill/>
              <a:miter lim="800000"/>
              <a:headEnd/>
              <a:tailEnd/>
            </a:ln>
            <a:effectLst/>
          </p:spPr>
          <p:txBody>
            <a:bodyPr anchor="ctr">
              <a:spAutoFit/>
            </a:bodyPr>
            <a:lstStyle/>
            <a:p>
              <a:pPr>
                <a:spcBef>
                  <a:spcPct val="50000"/>
                </a:spcBef>
              </a:pPr>
              <a:r>
                <a:rPr kumimoji="0" lang="en-US"/>
                <a:t>Yeast added</a:t>
              </a:r>
            </a:p>
          </p:txBody>
        </p:sp>
      </p:grpSp>
      <p:sp>
        <p:nvSpPr>
          <p:cNvPr id="283660" name="Line 12"/>
          <p:cNvSpPr>
            <a:spLocks noChangeShapeType="1"/>
          </p:cNvSpPr>
          <p:nvPr/>
        </p:nvSpPr>
        <p:spPr bwMode="auto">
          <a:xfrm rot="10800000">
            <a:off x="3441700" y="5029200"/>
            <a:ext cx="304800" cy="1588"/>
          </a:xfrm>
          <a:prstGeom prst="line">
            <a:avLst/>
          </a:prstGeom>
          <a:noFill/>
          <a:ln w="63500">
            <a:solidFill>
              <a:schemeClr val="tx1"/>
            </a:solidFill>
            <a:round/>
            <a:headEnd/>
            <a:tailEnd type="triangle" w="med" len="med"/>
          </a:ln>
          <a:effectLst/>
        </p:spPr>
        <p:txBody>
          <a:bodyPr wrap="none" anchor="ctr"/>
          <a:lstStyle/>
          <a:p>
            <a:endParaRPr lang="en-US"/>
          </a:p>
        </p:txBody>
      </p:sp>
      <p:sp>
        <p:nvSpPr>
          <p:cNvPr id="283661" name="Line 13"/>
          <p:cNvSpPr>
            <a:spLocks noChangeShapeType="1"/>
          </p:cNvSpPr>
          <p:nvPr/>
        </p:nvSpPr>
        <p:spPr bwMode="auto">
          <a:xfrm flipH="1">
            <a:off x="5791200" y="5029200"/>
            <a:ext cx="304800" cy="0"/>
          </a:xfrm>
          <a:prstGeom prst="line">
            <a:avLst/>
          </a:prstGeom>
          <a:noFill/>
          <a:ln w="63500">
            <a:solidFill>
              <a:schemeClr val="tx1"/>
            </a:solidFill>
            <a:round/>
            <a:headEnd/>
            <a:tailEnd type="triangle" w="med" len="med"/>
          </a:ln>
          <a:effectLst/>
        </p:spPr>
        <p:txBody>
          <a:bodyPr wrap="none" anchor="ct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83661"/>
                                        </p:tgtEl>
                                        <p:attrNameLst>
                                          <p:attrName>style.visibility</p:attrName>
                                        </p:attrNameLst>
                                      </p:cBhvr>
                                      <p:to>
                                        <p:strVal val="visible"/>
                                      </p:to>
                                    </p:set>
                                    <p:animEffect transition="in" filter="wipe(right)">
                                      <p:cBhvr>
                                        <p:cTn id="7" dur="500"/>
                                        <p:tgtEl>
                                          <p:spTgt spid="28366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3657"/>
                                        </p:tgtEl>
                                        <p:attrNameLst>
                                          <p:attrName>style.visibility</p:attrName>
                                        </p:attrNameLst>
                                      </p:cBhvr>
                                      <p:to>
                                        <p:strVal val="visible"/>
                                      </p:to>
                                    </p:set>
                                    <p:animEffect transition="in" filter="fade">
                                      <p:cBhvr>
                                        <p:cTn id="11" dur="2000"/>
                                        <p:tgtEl>
                                          <p:spTgt spid="283657"/>
                                        </p:tgtEl>
                                      </p:cBhvr>
                                    </p:animEffect>
                                  </p:childTnLst>
                                </p:cTn>
                              </p:par>
                            </p:childTnLst>
                          </p:cTn>
                        </p:par>
                        <p:par>
                          <p:cTn id="12" fill="hold">
                            <p:stCondLst>
                              <p:cond delay="2500"/>
                            </p:stCondLst>
                            <p:childTnLst>
                              <p:par>
                                <p:cTn id="13" presetID="22" presetClass="entr" presetSubtype="2" fill="hold" grpId="0" nodeType="afterEffect">
                                  <p:stCondLst>
                                    <p:cond delay="0"/>
                                  </p:stCondLst>
                                  <p:childTnLst>
                                    <p:set>
                                      <p:cBhvr>
                                        <p:cTn id="14" dur="1" fill="hold">
                                          <p:stCondLst>
                                            <p:cond delay="0"/>
                                          </p:stCondLst>
                                        </p:cTn>
                                        <p:tgtEl>
                                          <p:spTgt spid="283660"/>
                                        </p:tgtEl>
                                        <p:attrNameLst>
                                          <p:attrName>style.visibility</p:attrName>
                                        </p:attrNameLst>
                                      </p:cBhvr>
                                      <p:to>
                                        <p:strVal val="visible"/>
                                      </p:to>
                                    </p:set>
                                    <p:animEffect transition="in" filter="wipe(right)">
                                      <p:cBhvr>
                                        <p:cTn id="15" dur="500"/>
                                        <p:tgtEl>
                                          <p:spTgt spid="283660"/>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83654"/>
                                        </p:tgtEl>
                                        <p:attrNameLst>
                                          <p:attrName>style.visibility</p:attrName>
                                        </p:attrNameLst>
                                      </p:cBhvr>
                                      <p:to>
                                        <p:strVal val="visible"/>
                                      </p:to>
                                    </p:set>
                                    <p:animEffect transition="in" filter="fade">
                                      <p:cBhvr>
                                        <p:cTn id="19" dur="2000"/>
                                        <p:tgtEl>
                                          <p:spTgt spid="283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60" grpId="0" animBg="1"/>
      <p:bldP spid="28366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2" name="Picture 22" descr="CWS-02"/>
          <p:cNvPicPr>
            <a:picLocks noChangeAspect="1" noChangeArrowheads="1"/>
          </p:cNvPicPr>
          <p:nvPr/>
        </p:nvPicPr>
        <p:blipFill>
          <a:blip r:embed="rId3" cstate="print"/>
          <a:srcRect l="1123" t="22356" r="29820" b="6754"/>
          <a:stretch>
            <a:fillRect/>
          </a:stretch>
        </p:blipFill>
        <p:spPr bwMode="auto">
          <a:xfrm>
            <a:off x="0" y="-1"/>
            <a:ext cx="9144000" cy="5510464"/>
          </a:xfrm>
          <a:prstGeom prst="rect">
            <a:avLst/>
          </a:prstGeom>
          <a:noFill/>
        </p:spPr>
      </p:pic>
      <p:grpSp>
        <p:nvGrpSpPr>
          <p:cNvPr id="286733" name="Group 13"/>
          <p:cNvGrpSpPr>
            <a:grpSpLocks/>
          </p:cNvGrpSpPr>
          <p:nvPr/>
        </p:nvGrpSpPr>
        <p:grpSpPr bwMode="auto">
          <a:xfrm>
            <a:off x="425784" y="336884"/>
            <a:ext cx="1905000" cy="914400"/>
            <a:chOff x="872" y="2400"/>
            <a:chExt cx="1200" cy="576"/>
          </a:xfrm>
        </p:grpSpPr>
        <p:sp>
          <p:nvSpPr>
            <p:cNvPr id="286734" name="Rectangle 14"/>
            <p:cNvSpPr>
              <a:spLocks noChangeArrowheads="1"/>
            </p:cNvSpPr>
            <p:nvPr/>
          </p:nvSpPr>
          <p:spPr bwMode="auto">
            <a:xfrm>
              <a:off x="872" y="2400"/>
              <a:ext cx="1200" cy="576"/>
            </a:xfrm>
            <a:prstGeom prst="rect">
              <a:avLst/>
            </a:prstGeom>
            <a:solidFill>
              <a:srgbClr val="FF7C5D"/>
            </a:solidFill>
            <a:ln w="25400">
              <a:solidFill>
                <a:schemeClr val="accent2"/>
              </a:solidFill>
              <a:miter lim="800000"/>
              <a:headEnd/>
              <a:tailEnd/>
            </a:ln>
            <a:effectLst/>
          </p:spPr>
          <p:txBody>
            <a:bodyPr wrap="none" anchor="ctr"/>
            <a:lstStyle/>
            <a:p>
              <a:endParaRPr lang="en-US"/>
            </a:p>
          </p:txBody>
        </p:sp>
        <p:sp>
          <p:nvSpPr>
            <p:cNvPr id="286735" name="Text Box 15"/>
            <p:cNvSpPr txBox="1">
              <a:spLocks noChangeArrowheads="1"/>
            </p:cNvSpPr>
            <p:nvPr/>
          </p:nvSpPr>
          <p:spPr bwMode="auto">
            <a:xfrm>
              <a:off x="872" y="2573"/>
              <a:ext cx="1152" cy="233"/>
            </a:xfrm>
            <a:prstGeom prst="rect">
              <a:avLst/>
            </a:prstGeom>
            <a:noFill/>
            <a:ln w="25400">
              <a:noFill/>
              <a:miter lim="800000"/>
              <a:headEnd/>
              <a:tailEnd/>
            </a:ln>
            <a:effectLst/>
          </p:spPr>
          <p:txBody>
            <a:bodyPr anchor="ctr">
              <a:spAutoFit/>
            </a:bodyPr>
            <a:lstStyle/>
            <a:p>
              <a:pPr>
                <a:lnSpc>
                  <a:spcPct val="90000"/>
                </a:lnSpc>
                <a:spcBef>
                  <a:spcPct val="50000"/>
                </a:spcBef>
              </a:pPr>
              <a:r>
                <a:rPr kumimoji="0" lang="en-US" dirty="0"/>
                <a:t>Pump-over </a:t>
              </a:r>
            </a:p>
          </p:txBody>
        </p:sp>
      </p:grpSp>
      <p:sp>
        <p:nvSpPr>
          <p:cNvPr id="16" name="TextBox 15"/>
          <p:cNvSpPr txBox="1"/>
          <p:nvPr/>
        </p:nvSpPr>
        <p:spPr>
          <a:xfrm>
            <a:off x="0" y="5534561"/>
            <a:ext cx="9144000" cy="1323439"/>
          </a:xfrm>
          <a:prstGeom prst="rect">
            <a:avLst/>
          </a:prstGeom>
          <a:noFill/>
        </p:spPr>
        <p:txBody>
          <a:bodyPr wrap="square" rtlCol="0">
            <a:spAutoFit/>
          </a:bodyPr>
          <a:lstStyle/>
          <a:p>
            <a:r>
              <a:rPr lang="en-US" b="0" dirty="0" smtClean="0">
                <a:latin typeface="+mj-lt"/>
              </a:rPr>
              <a:t>During fermentation, the grape skins rise to the top of the tank because  of the </a:t>
            </a:r>
          </a:p>
          <a:p>
            <a:r>
              <a:rPr lang="en-US" b="0" dirty="0" smtClean="0">
                <a:latin typeface="+mj-lt"/>
              </a:rPr>
              <a:t>gas being produced.   It is important that the skins remain in contact with the </a:t>
            </a:r>
          </a:p>
          <a:p>
            <a:r>
              <a:rPr lang="en-US" b="0" dirty="0" smtClean="0">
                <a:latin typeface="+mj-lt"/>
              </a:rPr>
              <a:t>juice so that we continue to extract color and flavor from them.   </a:t>
            </a:r>
          </a:p>
          <a:p>
            <a:r>
              <a:rPr lang="en-US" b="0" dirty="0" smtClean="0">
                <a:latin typeface="+mj-lt"/>
              </a:rPr>
              <a:t>So, we much pump over or punch down 2 times each day during fermentation. </a:t>
            </a:r>
            <a:endParaRPr lang="en-US" b="0" dirty="0">
              <a:latin typeface="+mj-lt"/>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6733"/>
                                        </p:tgtEl>
                                        <p:attrNameLst>
                                          <p:attrName>style.visibility</p:attrName>
                                        </p:attrNameLst>
                                      </p:cBhvr>
                                      <p:to>
                                        <p:strVal val="visible"/>
                                      </p:to>
                                    </p:set>
                                    <p:animEffect transition="in" filter="fade">
                                      <p:cBhvr>
                                        <p:cTn id="7" dur="2000"/>
                                        <p:tgtEl>
                                          <p:spTgt spid="286733"/>
                                        </p:tgtEl>
                                      </p:cBhvr>
                                    </p:animEffect>
                                  </p:childTnLst>
                                </p:cTn>
                              </p:par>
                              <p:par>
                                <p:cTn id="8" presetID="10" presetClass="entr" presetSubtype="0" fill="hold" nodeType="withEffect">
                                  <p:stCondLst>
                                    <p:cond delay="0"/>
                                  </p:stCondLst>
                                  <p:childTnLst>
                                    <p:set>
                                      <p:cBhvr>
                                        <p:cTn id="9" dur="1" fill="hold">
                                          <p:stCondLst>
                                            <p:cond delay="0"/>
                                          </p:stCondLst>
                                        </p:cTn>
                                        <p:tgtEl>
                                          <p:spTgt spid="286742"/>
                                        </p:tgtEl>
                                        <p:attrNameLst>
                                          <p:attrName>style.visibility</p:attrName>
                                        </p:attrNameLst>
                                      </p:cBhvr>
                                      <p:to>
                                        <p:strVal val="visible"/>
                                      </p:to>
                                    </p:set>
                                    <p:animEffect transition="in" filter="fade">
                                      <p:cBhvr>
                                        <p:cTn id="10" dur="2000"/>
                                        <p:tgtEl>
                                          <p:spTgt spid="2867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6" name="Picture 4" descr="PICT0026"/>
          <p:cNvPicPr>
            <a:picLocks noChangeAspect="1" noChangeArrowheads="1"/>
          </p:cNvPicPr>
          <p:nvPr/>
        </p:nvPicPr>
        <p:blipFill>
          <a:blip r:embed="rId3" cstate="print"/>
          <a:srcRect/>
          <a:stretch>
            <a:fillRect/>
          </a:stretch>
        </p:blipFill>
        <p:spPr bwMode="auto">
          <a:xfrm>
            <a:off x="2362200" y="285750"/>
            <a:ext cx="6304548" cy="6324600"/>
          </a:xfrm>
          <a:prstGeom prst="rect">
            <a:avLst/>
          </a:prstGeom>
          <a:noFill/>
        </p:spPr>
      </p:pic>
      <p:grpSp>
        <p:nvGrpSpPr>
          <p:cNvPr id="381957" name="Group 5"/>
          <p:cNvGrpSpPr>
            <a:grpSpLocks/>
          </p:cNvGrpSpPr>
          <p:nvPr/>
        </p:nvGrpSpPr>
        <p:grpSpPr bwMode="auto">
          <a:xfrm>
            <a:off x="266700" y="400050"/>
            <a:ext cx="1905000" cy="914400"/>
            <a:chOff x="872" y="2400"/>
            <a:chExt cx="1200" cy="576"/>
          </a:xfrm>
        </p:grpSpPr>
        <p:sp>
          <p:nvSpPr>
            <p:cNvPr id="381958" name="Rectangle 6"/>
            <p:cNvSpPr>
              <a:spLocks noChangeArrowheads="1"/>
            </p:cNvSpPr>
            <p:nvPr/>
          </p:nvSpPr>
          <p:spPr bwMode="auto">
            <a:xfrm>
              <a:off x="872" y="2400"/>
              <a:ext cx="1200" cy="576"/>
            </a:xfrm>
            <a:prstGeom prst="rect">
              <a:avLst/>
            </a:prstGeom>
            <a:solidFill>
              <a:srgbClr val="FF7C5D"/>
            </a:solidFill>
            <a:ln w="25400">
              <a:solidFill>
                <a:schemeClr val="accent2"/>
              </a:solidFill>
              <a:miter lim="800000"/>
              <a:headEnd/>
              <a:tailEnd/>
            </a:ln>
            <a:effectLst/>
          </p:spPr>
          <p:txBody>
            <a:bodyPr wrap="none" anchor="ctr"/>
            <a:lstStyle/>
            <a:p>
              <a:endParaRPr lang="en-US"/>
            </a:p>
          </p:txBody>
        </p:sp>
        <p:sp>
          <p:nvSpPr>
            <p:cNvPr id="381959" name="Text Box 7"/>
            <p:cNvSpPr txBox="1">
              <a:spLocks noChangeArrowheads="1"/>
            </p:cNvSpPr>
            <p:nvPr/>
          </p:nvSpPr>
          <p:spPr bwMode="auto">
            <a:xfrm>
              <a:off x="872" y="2573"/>
              <a:ext cx="1152" cy="233"/>
            </a:xfrm>
            <a:prstGeom prst="rect">
              <a:avLst/>
            </a:prstGeom>
            <a:noFill/>
            <a:ln w="25400">
              <a:noFill/>
              <a:miter lim="800000"/>
              <a:headEnd/>
              <a:tailEnd/>
            </a:ln>
            <a:effectLst/>
          </p:spPr>
          <p:txBody>
            <a:bodyPr anchor="ctr">
              <a:spAutoFit/>
            </a:bodyPr>
            <a:lstStyle/>
            <a:p>
              <a:pPr>
                <a:lnSpc>
                  <a:spcPct val="90000"/>
                </a:lnSpc>
                <a:spcBef>
                  <a:spcPct val="50000"/>
                </a:spcBef>
              </a:pPr>
              <a:r>
                <a:rPr kumimoji="0" lang="en-US" dirty="0" smtClean="0"/>
                <a:t> </a:t>
              </a:r>
              <a:r>
                <a:rPr kumimoji="0" lang="en-US" dirty="0"/>
                <a:t>Punch-down</a:t>
              </a:r>
            </a:p>
          </p:txBody>
        </p:sp>
      </p:grpSp>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6" name="Picture 2" descr="PICT0208"/>
          <p:cNvPicPr>
            <a:picLocks noChangeAspect="1" noChangeArrowheads="1"/>
          </p:cNvPicPr>
          <p:nvPr/>
        </p:nvPicPr>
        <p:blipFill>
          <a:blip r:embed="rId3" cstate="print"/>
          <a:srcRect/>
          <a:stretch>
            <a:fillRect/>
          </a:stretch>
        </p:blipFill>
        <p:spPr bwMode="auto">
          <a:xfrm>
            <a:off x="3108325" y="1477963"/>
            <a:ext cx="2925763" cy="3902075"/>
          </a:xfrm>
          <a:prstGeom prst="rect">
            <a:avLst/>
          </a:prstGeom>
          <a:noFill/>
        </p:spPr>
      </p:pic>
      <p:pic>
        <p:nvPicPr>
          <p:cNvPr id="390147" name="Picture 3" descr="PICT0211"/>
          <p:cNvPicPr>
            <a:picLocks noChangeAspect="1" noChangeArrowheads="1"/>
          </p:cNvPicPr>
          <p:nvPr/>
        </p:nvPicPr>
        <p:blipFill>
          <a:blip r:embed="rId4" cstate="print"/>
          <a:srcRect/>
          <a:stretch>
            <a:fillRect/>
          </a:stretch>
        </p:blipFill>
        <p:spPr bwMode="auto">
          <a:xfrm>
            <a:off x="1399613" y="264694"/>
            <a:ext cx="6537278" cy="5404101"/>
          </a:xfrm>
          <a:prstGeom prst="rect">
            <a:avLst/>
          </a:prstGeom>
          <a:noFill/>
        </p:spPr>
      </p:pic>
      <p:sp>
        <p:nvSpPr>
          <p:cNvPr id="2" name="TextBox 1"/>
          <p:cNvSpPr txBox="1"/>
          <p:nvPr/>
        </p:nvSpPr>
        <p:spPr>
          <a:xfrm>
            <a:off x="577515" y="5668795"/>
            <a:ext cx="8181473" cy="1015663"/>
          </a:xfrm>
          <a:prstGeom prst="rect">
            <a:avLst/>
          </a:prstGeom>
          <a:solidFill>
            <a:schemeClr val="bg2"/>
          </a:solidFill>
        </p:spPr>
        <p:txBody>
          <a:bodyPr wrap="square" rtlCol="0">
            <a:spAutoFit/>
          </a:bodyPr>
          <a:lstStyle/>
          <a:p>
            <a:r>
              <a:rPr lang="en-US" b="0" dirty="0"/>
              <a:t>Rocks, gravel, sand, provide great drainage…not clay!  </a:t>
            </a:r>
            <a:endParaRPr lang="en-US" b="0" dirty="0" smtClean="0"/>
          </a:p>
          <a:p>
            <a:r>
              <a:rPr lang="en-US" b="0" dirty="0" smtClean="0"/>
              <a:t>In France they </a:t>
            </a:r>
            <a:r>
              <a:rPr lang="en-US" b="0" dirty="0"/>
              <a:t>are so serious about soil that they collect samples </a:t>
            </a:r>
            <a:endParaRPr lang="en-US" b="0" dirty="0" smtClean="0"/>
          </a:p>
          <a:p>
            <a:r>
              <a:rPr lang="en-US" b="0" dirty="0" smtClean="0"/>
              <a:t>and </a:t>
            </a:r>
            <a:r>
              <a:rPr lang="en-US" b="0" dirty="0"/>
              <a:t>put them </a:t>
            </a:r>
            <a:r>
              <a:rPr lang="en-US" b="0" dirty="0" smtClean="0"/>
              <a:t>on display </a:t>
            </a:r>
            <a:r>
              <a:rPr lang="en-US" b="0" dirty="0"/>
              <a:t>in their tasting rooms! </a:t>
            </a:r>
          </a:p>
        </p:txBody>
      </p:sp>
    </p:spTree>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1" name="Rectangle 3"/>
          <p:cNvSpPr>
            <a:spLocks noChangeArrowheads="1"/>
          </p:cNvSpPr>
          <p:nvPr/>
        </p:nvSpPr>
        <p:spPr bwMode="auto">
          <a:xfrm>
            <a:off x="6096000" y="4572000"/>
            <a:ext cx="1905000" cy="914400"/>
          </a:xfrm>
          <a:prstGeom prst="rect">
            <a:avLst/>
          </a:prstGeom>
          <a:solidFill>
            <a:srgbClr val="CC0000"/>
          </a:solidFill>
          <a:ln w="25400">
            <a:solidFill>
              <a:schemeClr val="accent2"/>
            </a:solidFill>
            <a:miter lim="800000"/>
            <a:headEnd/>
            <a:tailEnd/>
          </a:ln>
          <a:effectLst/>
        </p:spPr>
        <p:txBody>
          <a:bodyPr anchor="ctr"/>
          <a:lstStyle/>
          <a:p>
            <a:pPr>
              <a:lnSpc>
                <a:spcPct val="90000"/>
              </a:lnSpc>
              <a:spcBef>
                <a:spcPct val="50000"/>
              </a:spcBef>
            </a:pPr>
            <a:r>
              <a:rPr kumimoji="0" lang="en-US"/>
              <a:t>Red</a:t>
            </a:r>
            <a:endParaRPr kumimoji="0" lang="en-US" sz="2400" b="0">
              <a:latin typeface="Times New Roman" pitchFamily="18" charset="0"/>
            </a:endParaRPr>
          </a:p>
        </p:txBody>
      </p:sp>
      <p:grpSp>
        <p:nvGrpSpPr>
          <p:cNvPr id="288772" name="Group 4"/>
          <p:cNvGrpSpPr>
            <a:grpSpLocks/>
          </p:cNvGrpSpPr>
          <p:nvPr/>
        </p:nvGrpSpPr>
        <p:grpSpPr bwMode="auto">
          <a:xfrm>
            <a:off x="1447800" y="4495800"/>
            <a:ext cx="1917700" cy="1006475"/>
            <a:chOff x="864" y="1488"/>
            <a:chExt cx="1208" cy="634"/>
          </a:xfrm>
        </p:grpSpPr>
        <p:sp>
          <p:nvSpPr>
            <p:cNvPr id="288773" name="Rectangle 5"/>
            <p:cNvSpPr>
              <a:spLocks noChangeArrowheads="1"/>
            </p:cNvSpPr>
            <p:nvPr/>
          </p:nvSpPr>
          <p:spPr bwMode="auto">
            <a:xfrm>
              <a:off x="872" y="1536"/>
              <a:ext cx="1200" cy="576"/>
            </a:xfrm>
            <a:prstGeom prst="rect">
              <a:avLst/>
            </a:prstGeom>
            <a:solidFill>
              <a:srgbClr val="FF7C5D"/>
            </a:solidFill>
            <a:ln w="25400">
              <a:solidFill>
                <a:schemeClr val="accent2"/>
              </a:solidFill>
              <a:miter lim="800000"/>
              <a:headEnd/>
              <a:tailEnd/>
            </a:ln>
            <a:effectLst/>
          </p:spPr>
          <p:txBody>
            <a:bodyPr wrap="none" anchor="ctr"/>
            <a:lstStyle/>
            <a:p>
              <a:endParaRPr lang="en-US"/>
            </a:p>
          </p:txBody>
        </p:sp>
        <p:sp>
          <p:nvSpPr>
            <p:cNvPr id="288774" name="Text Box 6"/>
            <p:cNvSpPr txBox="1">
              <a:spLocks noChangeArrowheads="1"/>
            </p:cNvSpPr>
            <p:nvPr/>
          </p:nvSpPr>
          <p:spPr bwMode="auto">
            <a:xfrm>
              <a:off x="864" y="1488"/>
              <a:ext cx="1152" cy="634"/>
            </a:xfrm>
            <a:prstGeom prst="rect">
              <a:avLst/>
            </a:prstGeom>
            <a:noFill/>
            <a:ln w="25400">
              <a:noFill/>
              <a:miter lim="800000"/>
              <a:headEnd/>
              <a:tailEnd/>
            </a:ln>
            <a:effectLst/>
          </p:spPr>
          <p:txBody>
            <a:bodyPr anchor="ctr">
              <a:spAutoFit/>
            </a:bodyPr>
            <a:lstStyle/>
            <a:p>
              <a:pPr>
                <a:spcBef>
                  <a:spcPct val="50000"/>
                </a:spcBef>
              </a:pPr>
              <a:r>
                <a:rPr kumimoji="0" lang="en-US"/>
                <a:t>Ferment      7-10 dy        @ 80-85º F</a:t>
              </a:r>
            </a:p>
          </p:txBody>
        </p:sp>
      </p:grpSp>
      <p:grpSp>
        <p:nvGrpSpPr>
          <p:cNvPr id="288775" name="Group 7"/>
          <p:cNvGrpSpPr>
            <a:grpSpLocks/>
          </p:cNvGrpSpPr>
          <p:nvPr/>
        </p:nvGrpSpPr>
        <p:grpSpPr bwMode="auto">
          <a:xfrm>
            <a:off x="3822700" y="4572000"/>
            <a:ext cx="1905000" cy="914400"/>
            <a:chOff x="2360" y="1536"/>
            <a:chExt cx="1200" cy="576"/>
          </a:xfrm>
        </p:grpSpPr>
        <p:sp>
          <p:nvSpPr>
            <p:cNvPr id="288776" name="Rectangle 8"/>
            <p:cNvSpPr>
              <a:spLocks noChangeArrowheads="1"/>
            </p:cNvSpPr>
            <p:nvPr/>
          </p:nvSpPr>
          <p:spPr bwMode="auto">
            <a:xfrm>
              <a:off x="2360" y="1536"/>
              <a:ext cx="1200" cy="576"/>
            </a:xfrm>
            <a:prstGeom prst="rect">
              <a:avLst/>
            </a:prstGeom>
            <a:solidFill>
              <a:srgbClr val="FF7C5D"/>
            </a:solidFill>
            <a:ln w="25400">
              <a:solidFill>
                <a:schemeClr val="accent2"/>
              </a:solidFill>
              <a:miter lim="800000"/>
              <a:headEnd/>
              <a:tailEnd/>
            </a:ln>
            <a:effectLst/>
          </p:spPr>
          <p:txBody>
            <a:bodyPr wrap="none" anchor="ctr"/>
            <a:lstStyle/>
            <a:p>
              <a:endParaRPr kumimoji="0" lang="en-US" sz="2400" b="0">
                <a:latin typeface="Times New Roman" pitchFamily="18" charset="0"/>
              </a:endParaRPr>
            </a:p>
          </p:txBody>
        </p:sp>
        <p:sp>
          <p:nvSpPr>
            <p:cNvPr id="288777" name="Text Box 9"/>
            <p:cNvSpPr txBox="1">
              <a:spLocks noChangeArrowheads="1"/>
            </p:cNvSpPr>
            <p:nvPr/>
          </p:nvSpPr>
          <p:spPr bwMode="auto">
            <a:xfrm>
              <a:off x="2400" y="1680"/>
              <a:ext cx="1152" cy="250"/>
            </a:xfrm>
            <a:prstGeom prst="rect">
              <a:avLst/>
            </a:prstGeom>
            <a:solidFill>
              <a:srgbClr val="FF7C5D"/>
            </a:solidFill>
            <a:ln w="25400">
              <a:noFill/>
              <a:miter lim="800000"/>
              <a:headEnd/>
              <a:tailEnd/>
            </a:ln>
            <a:effectLst/>
          </p:spPr>
          <p:txBody>
            <a:bodyPr anchor="ctr">
              <a:spAutoFit/>
            </a:bodyPr>
            <a:lstStyle/>
            <a:p>
              <a:pPr>
                <a:spcBef>
                  <a:spcPct val="50000"/>
                </a:spcBef>
              </a:pPr>
              <a:r>
                <a:rPr kumimoji="0" lang="en-US"/>
                <a:t>Yeast added</a:t>
              </a:r>
            </a:p>
          </p:txBody>
        </p:sp>
      </p:grpSp>
      <p:sp>
        <p:nvSpPr>
          <p:cNvPr id="288778" name="Line 10"/>
          <p:cNvSpPr>
            <a:spLocks noChangeShapeType="1"/>
          </p:cNvSpPr>
          <p:nvPr/>
        </p:nvSpPr>
        <p:spPr bwMode="auto">
          <a:xfrm rot="10800000">
            <a:off x="3441700" y="5029200"/>
            <a:ext cx="304800" cy="1588"/>
          </a:xfrm>
          <a:prstGeom prst="line">
            <a:avLst/>
          </a:prstGeom>
          <a:noFill/>
          <a:ln w="63500">
            <a:solidFill>
              <a:schemeClr val="tx1"/>
            </a:solidFill>
            <a:round/>
            <a:headEnd/>
            <a:tailEnd type="triangle" w="med" len="med"/>
          </a:ln>
          <a:effectLst/>
        </p:spPr>
        <p:txBody>
          <a:bodyPr wrap="none" anchor="ctr"/>
          <a:lstStyle/>
          <a:p>
            <a:endParaRPr lang="en-US"/>
          </a:p>
        </p:txBody>
      </p:sp>
      <p:sp>
        <p:nvSpPr>
          <p:cNvPr id="288779" name="Line 11"/>
          <p:cNvSpPr>
            <a:spLocks noChangeShapeType="1"/>
          </p:cNvSpPr>
          <p:nvPr/>
        </p:nvSpPr>
        <p:spPr bwMode="auto">
          <a:xfrm flipH="1">
            <a:off x="5791200" y="5029200"/>
            <a:ext cx="304800" cy="0"/>
          </a:xfrm>
          <a:prstGeom prst="line">
            <a:avLst/>
          </a:prstGeom>
          <a:noFill/>
          <a:ln w="63500">
            <a:solidFill>
              <a:schemeClr val="tx1"/>
            </a:solidFill>
            <a:round/>
            <a:headEnd/>
            <a:tailEnd type="triangle" w="med" len="med"/>
          </a:ln>
          <a:effectLst/>
        </p:spPr>
        <p:txBody>
          <a:bodyPr wrap="none" anchor="ctr"/>
          <a:lstStyle/>
          <a:p>
            <a:endParaRPr lang="en-US"/>
          </a:p>
        </p:txBody>
      </p:sp>
      <p:sp>
        <p:nvSpPr>
          <p:cNvPr id="288780" name="Line 12"/>
          <p:cNvSpPr>
            <a:spLocks noChangeShapeType="1"/>
          </p:cNvSpPr>
          <p:nvPr/>
        </p:nvSpPr>
        <p:spPr bwMode="auto">
          <a:xfrm rot="5400000">
            <a:off x="2223294" y="5714206"/>
            <a:ext cx="304800" cy="1588"/>
          </a:xfrm>
          <a:prstGeom prst="line">
            <a:avLst/>
          </a:prstGeom>
          <a:noFill/>
          <a:ln w="63500">
            <a:solidFill>
              <a:schemeClr val="tx1"/>
            </a:solidFill>
            <a:round/>
            <a:headEnd/>
            <a:tailEnd type="triangle" w="med" len="med"/>
          </a:ln>
          <a:effectLst/>
        </p:spPr>
        <p:txBody>
          <a:bodyPr wrap="none" anchor="ctr"/>
          <a:lstStyle/>
          <a:p>
            <a:endParaRPr lang="en-US"/>
          </a:p>
        </p:txBody>
      </p:sp>
      <p:grpSp>
        <p:nvGrpSpPr>
          <p:cNvPr id="288781" name="Group 13"/>
          <p:cNvGrpSpPr>
            <a:grpSpLocks/>
          </p:cNvGrpSpPr>
          <p:nvPr/>
        </p:nvGrpSpPr>
        <p:grpSpPr bwMode="auto">
          <a:xfrm>
            <a:off x="1460500" y="5943600"/>
            <a:ext cx="1905000" cy="914400"/>
            <a:chOff x="872" y="2400"/>
            <a:chExt cx="1200" cy="576"/>
          </a:xfrm>
        </p:grpSpPr>
        <p:sp>
          <p:nvSpPr>
            <p:cNvPr id="288782" name="Rectangle 14"/>
            <p:cNvSpPr>
              <a:spLocks noChangeArrowheads="1"/>
            </p:cNvSpPr>
            <p:nvPr/>
          </p:nvSpPr>
          <p:spPr bwMode="auto">
            <a:xfrm>
              <a:off x="872" y="2400"/>
              <a:ext cx="1200" cy="576"/>
            </a:xfrm>
            <a:prstGeom prst="rect">
              <a:avLst/>
            </a:prstGeom>
            <a:solidFill>
              <a:srgbClr val="FF7C5D"/>
            </a:solidFill>
            <a:ln w="25400">
              <a:solidFill>
                <a:schemeClr val="accent2"/>
              </a:solidFill>
              <a:miter lim="800000"/>
              <a:headEnd/>
              <a:tailEnd/>
            </a:ln>
            <a:effectLst/>
          </p:spPr>
          <p:txBody>
            <a:bodyPr wrap="none" anchor="ctr"/>
            <a:lstStyle/>
            <a:p>
              <a:endParaRPr lang="en-US"/>
            </a:p>
          </p:txBody>
        </p:sp>
        <p:sp>
          <p:nvSpPr>
            <p:cNvPr id="288783" name="Text Box 15"/>
            <p:cNvSpPr txBox="1">
              <a:spLocks noChangeArrowheads="1"/>
            </p:cNvSpPr>
            <p:nvPr/>
          </p:nvSpPr>
          <p:spPr bwMode="auto">
            <a:xfrm>
              <a:off x="872" y="2487"/>
              <a:ext cx="1152" cy="404"/>
            </a:xfrm>
            <a:prstGeom prst="rect">
              <a:avLst/>
            </a:prstGeom>
            <a:noFill/>
            <a:ln w="25400">
              <a:noFill/>
              <a:miter lim="800000"/>
              <a:headEnd/>
              <a:tailEnd/>
            </a:ln>
            <a:effectLst/>
          </p:spPr>
          <p:txBody>
            <a:bodyPr anchor="ctr">
              <a:spAutoFit/>
            </a:bodyPr>
            <a:lstStyle/>
            <a:p>
              <a:pPr>
                <a:lnSpc>
                  <a:spcPct val="90000"/>
                </a:lnSpc>
                <a:spcBef>
                  <a:spcPct val="50000"/>
                </a:spcBef>
              </a:pPr>
              <a:r>
                <a:rPr kumimoji="0" lang="en-US"/>
                <a:t>Pump-over /  Punch-down</a:t>
              </a:r>
            </a:p>
          </p:txBody>
        </p:sp>
      </p:grpSp>
      <p:sp>
        <p:nvSpPr>
          <p:cNvPr id="288791" name="Line 23"/>
          <p:cNvSpPr>
            <a:spLocks noChangeShapeType="1"/>
          </p:cNvSpPr>
          <p:nvPr/>
        </p:nvSpPr>
        <p:spPr bwMode="auto">
          <a:xfrm rot="10800000" flipH="1" flipV="1">
            <a:off x="3429000" y="6400800"/>
            <a:ext cx="317500" cy="1588"/>
          </a:xfrm>
          <a:prstGeom prst="line">
            <a:avLst/>
          </a:prstGeom>
          <a:noFill/>
          <a:ln w="63500">
            <a:solidFill>
              <a:schemeClr val="tx1"/>
            </a:solidFill>
            <a:round/>
            <a:headEnd/>
            <a:tailEnd type="triangle" w="med" len="med"/>
          </a:ln>
          <a:effectLst/>
        </p:spPr>
        <p:txBody>
          <a:bodyPr wrap="none" anchor="ctr"/>
          <a:lstStyle/>
          <a:p>
            <a:endParaRPr lang="en-US"/>
          </a:p>
        </p:txBody>
      </p:sp>
      <p:pic>
        <p:nvPicPr>
          <p:cNvPr id="288790" name="Picture 22" descr="PICT0052"/>
          <p:cNvPicPr>
            <a:picLocks noChangeAspect="1" noChangeArrowheads="1"/>
          </p:cNvPicPr>
          <p:nvPr/>
        </p:nvPicPr>
        <p:blipFill>
          <a:blip r:embed="rId3" cstate="print"/>
          <a:srcRect t="16663" r="16667"/>
          <a:stretch>
            <a:fillRect/>
          </a:stretch>
        </p:blipFill>
        <p:spPr bwMode="auto">
          <a:xfrm>
            <a:off x="0" y="0"/>
            <a:ext cx="9144000" cy="6858000"/>
          </a:xfrm>
          <a:prstGeom prst="rect">
            <a:avLst/>
          </a:prstGeom>
          <a:noFill/>
        </p:spPr>
      </p:pic>
      <p:grpSp>
        <p:nvGrpSpPr>
          <p:cNvPr id="288784" name="Group 16"/>
          <p:cNvGrpSpPr>
            <a:grpSpLocks/>
          </p:cNvGrpSpPr>
          <p:nvPr/>
        </p:nvGrpSpPr>
        <p:grpSpPr bwMode="auto">
          <a:xfrm>
            <a:off x="0" y="0"/>
            <a:ext cx="1905000" cy="914400"/>
            <a:chOff x="872" y="2400"/>
            <a:chExt cx="1200" cy="576"/>
          </a:xfrm>
          <a:solidFill>
            <a:schemeClr val="bg2"/>
          </a:solidFill>
        </p:grpSpPr>
        <p:sp>
          <p:nvSpPr>
            <p:cNvPr id="288785" name="Rectangle 17"/>
            <p:cNvSpPr>
              <a:spLocks noChangeArrowheads="1"/>
            </p:cNvSpPr>
            <p:nvPr/>
          </p:nvSpPr>
          <p:spPr bwMode="auto">
            <a:xfrm>
              <a:off x="872" y="2400"/>
              <a:ext cx="1200" cy="576"/>
            </a:xfrm>
            <a:prstGeom prst="rect">
              <a:avLst/>
            </a:prstGeom>
            <a:grpFill/>
            <a:ln w="25400">
              <a:solidFill>
                <a:schemeClr val="accent2"/>
              </a:solidFill>
              <a:miter lim="800000"/>
              <a:headEnd/>
              <a:tailEnd/>
            </a:ln>
            <a:effectLst/>
          </p:spPr>
          <p:txBody>
            <a:bodyPr wrap="none" anchor="ctr"/>
            <a:lstStyle/>
            <a:p>
              <a:endParaRPr lang="en-US"/>
            </a:p>
          </p:txBody>
        </p:sp>
        <p:sp>
          <p:nvSpPr>
            <p:cNvPr id="288786" name="Text Box 18"/>
            <p:cNvSpPr txBox="1">
              <a:spLocks noChangeArrowheads="1"/>
            </p:cNvSpPr>
            <p:nvPr/>
          </p:nvSpPr>
          <p:spPr bwMode="auto">
            <a:xfrm>
              <a:off x="872" y="2486"/>
              <a:ext cx="1152" cy="404"/>
            </a:xfrm>
            <a:prstGeom prst="rect">
              <a:avLst/>
            </a:prstGeom>
            <a:grpFill/>
            <a:ln w="25400">
              <a:noFill/>
              <a:miter lim="800000"/>
              <a:headEnd/>
              <a:tailEnd/>
            </a:ln>
            <a:effectLst/>
          </p:spPr>
          <p:txBody>
            <a:bodyPr anchor="ctr">
              <a:spAutoFit/>
            </a:bodyPr>
            <a:lstStyle/>
            <a:p>
              <a:pPr>
                <a:lnSpc>
                  <a:spcPct val="90000"/>
                </a:lnSpc>
                <a:spcBef>
                  <a:spcPct val="50000"/>
                </a:spcBef>
              </a:pPr>
              <a:r>
                <a:rPr kumimoji="0" lang="en-US"/>
                <a:t>Drain &amp; Press Wine</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88791"/>
                                        </p:tgtEl>
                                        <p:attrNameLst>
                                          <p:attrName>style.visibility</p:attrName>
                                        </p:attrNameLst>
                                      </p:cBhvr>
                                      <p:to>
                                        <p:strVal val="visible"/>
                                      </p:to>
                                    </p:set>
                                    <p:animEffect transition="in" filter="wipe(left)">
                                      <p:cBhvr>
                                        <p:cTn id="7" dur="500"/>
                                        <p:tgtEl>
                                          <p:spTgt spid="288791"/>
                                        </p:tgtEl>
                                      </p:cBhvr>
                                    </p:animEffect>
                                  </p:childTnLst>
                                </p:cTn>
                              </p:par>
                              <p:par>
                                <p:cTn id="8" presetID="10" presetClass="entr" presetSubtype="0" fill="hold" nodeType="withEffect">
                                  <p:stCondLst>
                                    <p:cond delay="0"/>
                                  </p:stCondLst>
                                  <p:childTnLst>
                                    <p:set>
                                      <p:cBhvr>
                                        <p:cTn id="9" dur="1" fill="hold">
                                          <p:stCondLst>
                                            <p:cond delay="0"/>
                                          </p:stCondLst>
                                        </p:cTn>
                                        <p:tgtEl>
                                          <p:spTgt spid="288784"/>
                                        </p:tgtEl>
                                        <p:attrNameLst>
                                          <p:attrName>style.visibility</p:attrName>
                                        </p:attrNameLst>
                                      </p:cBhvr>
                                      <p:to>
                                        <p:strVal val="visible"/>
                                      </p:to>
                                    </p:set>
                                    <p:animEffect transition="in" filter="fade">
                                      <p:cBhvr>
                                        <p:cTn id="10" dur="2000"/>
                                        <p:tgtEl>
                                          <p:spTgt spid="288784"/>
                                        </p:tgtEl>
                                      </p:cBhvr>
                                    </p:animEffect>
                                  </p:childTnLst>
                                </p:cTn>
                              </p:par>
                              <p:par>
                                <p:cTn id="11" presetID="10" presetClass="entr" presetSubtype="0" fill="hold" nodeType="withEffect">
                                  <p:stCondLst>
                                    <p:cond delay="0"/>
                                  </p:stCondLst>
                                  <p:childTnLst>
                                    <p:set>
                                      <p:cBhvr>
                                        <p:cTn id="12" dur="1" fill="hold">
                                          <p:stCondLst>
                                            <p:cond delay="0"/>
                                          </p:stCondLst>
                                        </p:cTn>
                                        <p:tgtEl>
                                          <p:spTgt spid="288790"/>
                                        </p:tgtEl>
                                        <p:attrNameLst>
                                          <p:attrName>style.visibility</p:attrName>
                                        </p:attrNameLst>
                                      </p:cBhvr>
                                      <p:to>
                                        <p:strVal val="visible"/>
                                      </p:to>
                                    </p:set>
                                    <p:animEffect transition="in" filter="fade">
                                      <p:cBhvr>
                                        <p:cTn id="13" dur="2000"/>
                                        <p:tgtEl>
                                          <p:spTgt spid="2887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9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8" name="Picture 4" descr="wwcc bladder press"/>
          <p:cNvPicPr>
            <a:picLocks noChangeAspect="1" noChangeArrowheads="1"/>
          </p:cNvPicPr>
          <p:nvPr/>
        </p:nvPicPr>
        <p:blipFill>
          <a:blip r:embed="rId3" cstate="print"/>
          <a:srcRect t="24918" b="18829"/>
          <a:stretch>
            <a:fillRect/>
          </a:stretch>
        </p:blipFill>
        <p:spPr bwMode="auto">
          <a:xfrm>
            <a:off x="0" y="0"/>
            <a:ext cx="9144000" cy="6858000"/>
          </a:xfrm>
          <a:prstGeom prst="rect">
            <a:avLst/>
          </a:prstGeom>
          <a:noFill/>
        </p:spPr>
      </p:pic>
      <p:grpSp>
        <p:nvGrpSpPr>
          <p:cNvPr id="292869" name="Group 5"/>
          <p:cNvGrpSpPr>
            <a:grpSpLocks/>
          </p:cNvGrpSpPr>
          <p:nvPr/>
        </p:nvGrpSpPr>
        <p:grpSpPr bwMode="auto">
          <a:xfrm>
            <a:off x="0" y="0"/>
            <a:ext cx="1905000" cy="914400"/>
            <a:chOff x="872" y="2400"/>
            <a:chExt cx="1200" cy="576"/>
          </a:xfrm>
          <a:solidFill>
            <a:schemeClr val="bg2"/>
          </a:solidFill>
        </p:grpSpPr>
        <p:sp>
          <p:nvSpPr>
            <p:cNvPr id="292870" name="Rectangle 6"/>
            <p:cNvSpPr>
              <a:spLocks noChangeArrowheads="1"/>
            </p:cNvSpPr>
            <p:nvPr/>
          </p:nvSpPr>
          <p:spPr bwMode="auto">
            <a:xfrm>
              <a:off x="872" y="2400"/>
              <a:ext cx="1200" cy="576"/>
            </a:xfrm>
            <a:prstGeom prst="rect">
              <a:avLst/>
            </a:prstGeom>
            <a:grpFill/>
            <a:ln w="25400">
              <a:solidFill>
                <a:schemeClr val="accent2"/>
              </a:solidFill>
              <a:miter lim="800000"/>
              <a:headEnd/>
              <a:tailEnd/>
            </a:ln>
            <a:effectLst/>
          </p:spPr>
          <p:txBody>
            <a:bodyPr wrap="none" anchor="ctr"/>
            <a:lstStyle/>
            <a:p>
              <a:endParaRPr lang="en-US"/>
            </a:p>
          </p:txBody>
        </p:sp>
        <p:sp>
          <p:nvSpPr>
            <p:cNvPr id="292871" name="Text Box 7"/>
            <p:cNvSpPr txBox="1">
              <a:spLocks noChangeArrowheads="1"/>
            </p:cNvSpPr>
            <p:nvPr/>
          </p:nvSpPr>
          <p:spPr bwMode="auto">
            <a:xfrm>
              <a:off x="872" y="2486"/>
              <a:ext cx="1152" cy="404"/>
            </a:xfrm>
            <a:prstGeom prst="rect">
              <a:avLst/>
            </a:prstGeom>
            <a:grpFill/>
            <a:ln w="25400">
              <a:noFill/>
              <a:miter lim="800000"/>
              <a:headEnd/>
              <a:tailEnd/>
            </a:ln>
            <a:effectLst/>
          </p:spPr>
          <p:txBody>
            <a:bodyPr anchor="ctr">
              <a:spAutoFit/>
            </a:bodyPr>
            <a:lstStyle/>
            <a:p>
              <a:pPr>
                <a:lnSpc>
                  <a:spcPct val="90000"/>
                </a:lnSpc>
                <a:spcBef>
                  <a:spcPct val="50000"/>
                </a:spcBef>
              </a:pPr>
              <a:r>
                <a:rPr kumimoji="0" lang="en-US"/>
                <a:t>Drain &amp; Press Wine</a:t>
              </a:r>
            </a:p>
          </p:txBody>
        </p:sp>
      </p:grpSp>
    </p:spTree>
  </p:cSld>
  <p:clrMapOvr>
    <a:masterClrMapping/>
  </p:clrMapOvr>
  <p:transition spd="med">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38" name="Picture 22" descr="PICT0028"/>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grpSp>
        <p:nvGrpSpPr>
          <p:cNvPr id="290835" name="Group 19"/>
          <p:cNvGrpSpPr>
            <a:grpSpLocks/>
          </p:cNvGrpSpPr>
          <p:nvPr/>
        </p:nvGrpSpPr>
        <p:grpSpPr bwMode="auto">
          <a:xfrm>
            <a:off x="0" y="5943600"/>
            <a:ext cx="1905000" cy="914400"/>
            <a:chOff x="872" y="2400"/>
            <a:chExt cx="1200" cy="576"/>
          </a:xfrm>
          <a:solidFill>
            <a:schemeClr val="bg2"/>
          </a:solidFill>
        </p:grpSpPr>
        <p:sp>
          <p:nvSpPr>
            <p:cNvPr id="290836" name="Rectangle 20"/>
            <p:cNvSpPr>
              <a:spLocks noChangeArrowheads="1"/>
            </p:cNvSpPr>
            <p:nvPr/>
          </p:nvSpPr>
          <p:spPr bwMode="auto">
            <a:xfrm>
              <a:off x="872" y="2400"/>
              <a:ext cx="1200" cy="576"/>
            </a:xfrm>
            <a:prstGeom prst="rect">
              <a:avLst/>
            </a:prstGeom>
            <a:grpFill/>
            <a:ln w="25400">
              <a:solidFill>
                <a:schemeClr val="accent2"/>
              </a:solidFill>
              <a:miter lim="800000"/>
              <a:headEnd/>
              <a:tailEnd/>
            </a:ln>
            <a:effectLst/>
          </p:spPr>
          <p:txBody>
            <a:bodyPr wrap="none" anchor="ctr"/>
            <a:lstStyle/>
            <a:p>
              <a:endParaRPr lang="en-US"/>
            </a:p>
          </p:txBody>
        </p:sp>
        <p:sp>
          <p:nvSpPr>
            <p:cNvPr id="290837" name="Text Box 21"/>
            <p:cNvSpPr txBox="1">
              <a:spLocks noChangeArrowheads="1"/>
            </p:cNvSpPr>
            <p:nvPr/>
          </p:nvSpPr>
          <p:spPr bwMode="auto">
            <a:xfrm>
              <a:off x="872" y="2487"/>
              <a:ext cx="1152" cy="404"/>
            </a:xfrm>
            <a:prstGeom prst="rect">
              <a:avLst/>
            </a:prstGeom>
            <a:grpFill/>
            <a:ln w="25400">
              <a:noFill/>
              <a:miter lim="800000"/>
              <a:headEnd/>
              <a:tailEnd/>
            </a:ln>
            <a:effectLst/>
          </p:spPr>
          <p:txBody>
            <a:bodyPr anchor="ctr">
              <a:spAutoFit/>
            </a:bodyPr>
            <a:lstStyle/>
            <a:p>
              <a:pPr>
                <a:lnSpc>
                  <a:spcPct val="90000"/>
                </a:lnSpc>
                <a:spcBef>
                  <a:spcPct val="50000"/>
                </a:spcBef>
              </a:pPr>
              <a:r>
                <a:rPr kumimoji="0" lang="en-US" dirty="0"/>
                <a:t>Malolactic Fermentation</a:t>
              </a:r>
            </a:p>
          </p:txBody>
        </p:sp>
      </p:grpSp>
      <p:sp>
        <p:nvSpPr>
          <p:cNvPr id="290819" name="Rectangle 3"/>
          <p:cNvSpPr>
            <a:spLocks noChangeArrowheads="1"/>
          </p:cNvSpPr>
          <p:nvPr/>
        </p:nvSpPr>
        <p:spPr bwMode="auto">
          <a:xfrm>
            <a:off x="0" y="0"/>
            <a:ext cx="1905000" cy="914400"/>
          </a:xfrm>
          <a:prstGeom prst="rect">
            <a:avLst/>
          </a:prstGeom>
          <a:solidFill>
            <a:srgbClr val="FF0000"/>
          </a:solidFill>
          <a:ln w="25400">
            <a:solidFill>
              <a:schemeClr val="accent2"/>
            </a:solidFill>
            <a:miter lim="800000"/>
            <a:headEnd/>
            <a:tailEnd/>
          </a:ln>
          <a:effectLst/>
        </p:spPr>
        <p:txBody>
          <a:bodyPr anchor="ctr"/>
          <a:lstStyle/>
          <a:p>
            <a:pPr>
              <a:lnSpc>
                <a:spcPct val="90000"/>
              </a:lnSpc>
              <a:spcBef>
                <a:spcPct val="50000"/>
              </a:spcBef>
            </a:pPr>
            <a:r>
              <a:rPr kumimoji="0" lang="en-US"/>
              <a:t>Red</a:t>
            </a:r>
            <a:endParaRPr kumimoji="0" lang="en-US" sz="2400" b="0">
              <a:latin typeface="Times New Roman" pitchFamily="18" charset="0"/>
            </a:endParaRPr>
          </a:p>
        </p:txBody>
      </p:sp>
      <p:grpSp>
        <p:nvGrpSpPr>
          <p:cNvPr id="290823" name="Group 7"/>
          <p:cNvGrpSpPr>
            <a:grpSpLocks/>
          </p:cNvGrpSpPr>
          <p:nvPr/>
        </p:nvGrpSpPr>
        <p:grpSpPr bwMode="auto">
          <a:xfrm>
            <a:off x="0" y="1104900"/>
            <a:ext cx="1905000" cy="914400"/>
            <a:chOff x="2360" y="1536"/>
            <a:chExt cx="1200" cy="576"/>
          </a:xfrm>
          <a:solidFill>
            <a:schemeClr val="bg2"/>
          </a:solidFill>
        </p:grpSpPr>
        <p:sp>
          <p:nvSpPr>
            <p:cNvPr id="290824" name="Rectangle 8"/>
            <p:cNvSpPr>
              <a:spLocks noChangeArrowheads="1"/>
            </p:cNvSpPr>
            <p:nvPr/>
          </p:nvSpPr>
          <p:spPr bwMode="auto">
            <a:xfrm>
              <a:off x="2360" y="1536"/>
              <a:ext cx="1200" cy="576"/>
            </a:xfrm>
            <a:prstGeom prst="rect">
              <a:avLst/>
            </a:prstGeom>
            <a:grpFill/>
            <a:ln w="25400">
              <a:solidFill>
                <a:schemeClr val="accent2"/>
              </a:solidFill>
              <a:miter lim="800000"/>
              <a:headEnd/>
              <a:tailEnd/>
            </a:ln>
            <a:effectLst/>
          </p:spPr>
          <p:txBody>
            <a:bodyPr wrap="none" anchor="ctr"/>
            <a:lstStyle/>
            <a:p>
              <a:endParaRPr kumimoji="0" lang="en-US" sz="2400" b="0">
                <a:latin typeface="Times New Roman" pitchFamily="18" charset="0"/>
              </a:endParaRPr>
            </a:p>
          </p:txBody>
        </p:sp>
        <p:sp>
          <p:nvSpPr>
            <p:cNvPr id="290825" name="Text Box 9"/>
            <p:cNvSpPr txBox="1">
              <a:spLocks noChangeArrowheads="1"/>
            </p:cNvSpPr>
            <p:nvPr/>
          </p:nvSpPr>
          <p:spPr bwMode="auto">
            <a:xfrm>
              <a:off x="2400" y="1680"/>
              <a:ext cx="1152" cy="250"/>
            </a:xfrm>
            <a:prstGeom prst="rect">
              <a:avLst/>
            </a:prstGeom>
            <a:grpFill/>
            <a:ln w="25400">
              <a:noFill/>
              <a:miter lim="800000"/>
              <a:headEnd/>
              <a:tailEnd/>
            </a:ln>
            <a:effectLst/>
          </p:spPr>
          <p:txBody>
            <a:bodyPr anchor="ctr">
              <a:spAutoFit/>
            </a:bodyPr>
            <a:lstStyle/>
            <a:p>
              <a:pPr>
                <a:spcBef>
                  <a:spcPct val="50000"/>
                </a:spcBef>
              </a:pPr>
              <a:r>
                <a:rPr kumimoji="0" lang="en-US" dirty="0"/>
                <a:t>Yeast added</a:t>
              </a:r>
            </a:p>
          </p:txBody>
        </p:sp>
      </p:grpSp>
      <p:grpSp>
        <p:nvGrpSpPr>
          <p:cNvPr id="290820" name="Group 4"/>
          <p:cNvGrpSpPr>
            <a:grpSpLocks/>
          </p:cNvGrpSpPr>
          <p:nvPr/>
        </p:nvGrpSpPr>
        <p:grpSpPr bwMode="auto">
          <a:xfrm>
            <a:off x="0" y="2343150"/>
            <a:ext cx="1917700" cy="1006475"/>
            <a:chOff x="864" y="1488"/>
            <a:chExt cx="1208" cy="634"/>
          </a:xfrm>
          <a:solidFill>
            <a:schemeClr val="bg2"/>
          </a:solidFill>
        </p:grpSpPr>
        <p:sp>
          <p:nvSpPr>
            <p:cNvPr id="290821" name="Rectangle 5"/>
            <p:cNvSpPr>
              <a:spLocks noChangeArrowheads="1"/>
            </p:cNvSpPr>
            <p:nvPr/>
          </p:nvSpPr>
          <p:spPr bwMode="auto">
            <a:xfrm>
              <a:off x="872" y="1536"/>
              <a:ext cx="1200" cy="576"/>
            </a:xfrm>
            <a:prstGeom prst="rect">
              <a:avLst/>
            </a:prstGeom>
            <a:grpFill/>
            <a:ln w="25400">
              <a:solidFill>
                <a:schemeClr val="accent2"/>
              </a:solidFill>
              <a:miter lim="800000"/>
              <a:headEnd/>
              <a:tailEnd/>
            </a:ln>
            <a:effectLst/>
          </p:spPr>
          <p:txBody>
            <a:bodyPr wrap="none" anchor="ctr"/>
            <a:lstStyle/>
            <a:p>
              <a:endParaRPr lang="en-US"/>
            </a:p>
          </p:txBody>
        </p:sp>
        <p:sp>
          <p:nvSpPr>
            <p:cNvPr id="290822" name="Text Box 6"/>
            <p:cNvSpPr txBox="1">
              <a:spLocks noChangeArrowheads="1"/>
            </p:cNvSpPr>
            <p:nvPr/>
          </p:nvSpPr>
          <p:spPr bwMode="auto">
            <a:xfrm>
              <a:off x="864" y="1488"/>
              <a:ext cx="1152" cy="634"/>
            </a:xfrm>
            <a:prstGeom prst="rect">
              <a:avLst/>
            </a:prstGeom>
            <a:grpFill/>
            <a:ln w="25400">
              <a:noFill/>
              <a:miter lim="800000"/>
              <a:headEnd/>
              <a:tailEnd/>
            </a:ln>
            <a:effectLst/>
          </p:spPr>
          <p:txBody>
            <a:bodyPr anchor="ctr">
              <a:spAutoFit/>
            </a:bodyPr>
            <a:lstStyle/>
            <a:p>
              <a:pPr>
                <a:spcBef>
                  <a:spcPct val="50000"/>
                </a:spcBef>
              </a:pPr>
              <a:r>
                <a:rPr kumimoji="0" lang="en-US"/>
                <a:t>Ferment      7-10 dy        @ 80-85º F</a:t>
              </a:r>
            </a:p>
          </p:txBody>
        </p:sp>
      </p:grpSp>
      <p:grpSp>
        <p:nvGrpSpPr>
          <p:cNvPr id="290832" name="Group 16"/>
          <p:cNvGrpSpPr>
            <a:grpSpLocks/>
          </p:cNvGrpSpPr>
          <p:nvPr/>
        </p:nvGrpSpPr>
        <p:grpSpPr bwMode="auto">
          <a:xfrm>
            <a:off x="0" y="4722813"/>
            <a:ext cx="1905000" cy="914400"/>
            <a:chOff x="872" y="2400"/>
            <a:chExt cx="1200" cy="576"/>
          </a:xfrm>
          <a:solidFill>
            <a:schemeClr val="bg2"/>
          </a:solidFill>
        </p:grpSpPr>
        <p:sp>
          <p:nvSpPr>
            <p:cNvPr id="290833" name="Rectangle 17"/>
            <p:cNvSpPr>
              <a:spLocks noChangeArrowheads="1"/>
            </p:cNvSpPr>
            <p:nvPr/>
          </p:nvSpPr>
          <p:spPr bwMode="auto">
            <a:xfrm>
              <a:off x="872" y="2400"/>
              <a:ext cx="1200" cy="576"/>
            </a:xfrm>
            <a:prstGeom prst="rect">
              <a:avLst/>
            </a:prstGeom>
            <a:grpFill/>
            <a:ln w="25400">
              <a:solidFill>
                <a:schemeClr val="accent2"/>
              </a:solidFill>
              <a:miter lim="800000"/>
              <a:headEnd/>
              <a:tailEnd/>
            </a:ln>
            <a:effectLst/>
          </p:spPr>
          <p:txBody>
            <a:bodyPr wrap="none" anchor="ctr"/>
            <a:lstStyle/>
            <a:p>
              <a:endParaRPr lang="en-US"/>
            </a:p>
          </p:txBody>
        </p:sp>
        <p:sp>
          <p:nvSpPr>
            <p:cNvPr id="290834" name="Text Box 18"/>
            <p:cNvSpPr txBox="1">
              <a:spLocks noChangeArrowheads="1"/>
            </p:cNvSpPr>
            <p:nvPr/>
          </p:nvSpPr>
          <p:spPr bwMode="auto">
            <a:xfrm>
              <a:off x="872" y="2486"/>
              <a:ext cx="1152" cy="404"/>
            </a:xfrm>
            <a:prstGeom prst="rect">
              <a:avLst/>
            </a:prstGeom>
            <a:grpFill/>
            <a:ln w="25400">
              <a:noFill/>
              <a:miter lim="800000"/>
              <a:headEnd/>
              <a:tailEnd/>
            </a:ln>
            <a:effectLst/>
          </p:spPr>
          <p:txBody>
            <a:bodyPr anchor="ctr">
              <a:spAutoFit/>
            </a:bodyPr>
            <a:lstStyle/>
            <a:p>
              <a:pPr>
                <a:lnSpc>
                  <a:spcPct val="90000"/>
                </a:lnSpc>
                <a:spcBef>
                  <a:spcPct val="50000"/>
                </a:spcBef>
              </a:pPr>
              <a:r>
                <a:rPr kumimoji="0" lang="en-US"/>
                <a:t>Drain &amp; Press Wine</a:t>
              </a:r>
            </a:p>
          </p:txBody>
        </p:sp>
      </p:grpSp>
      <p:grpSp>
        <p:nvGrpSpPr>
          <p:cNvPr id="290829" name="Group 13"/>
          <p:cNvGrpSpPr>
            <a:grpSpLocks/>
          </p:cNvGrpSpPr>
          <p:nvPr/>
        </p:nvGrpSpPr>
        <p:grpSpPr bwMode="auto">
          <a:xfrm>
            <a:off x="0" y="3581400"/>
            <a:ext cx="1905000" cy="914400"/>
            <a:chOff x="872" y="2400"/>
            <a:chExt cx="1200" cy="576"/>
          </a:xfrm>
          <a:solidFill>
            <a:schemeClr val="bg2"/>
          </a:solidFill>
        </p:grpSpPr>
        <p:sp>
          <p:nvSpPr>
            <p:cNvPr id="290830" name="Rectangle 14"/>
            <p:cNvSpPr>
              <a:spLocks noChangeArrowheads="1"/>
            </p:cNvSpPr>
            <p:nvPr/>
          </p:nvSpPr>
          <p:spPr bwMode="auto">
            <a:xfrm>
              <a:off x="872" y="2400"/>
              <a:ext cx="1200" cy="576"/>
            </a:xfrm>
            <a:prstGeom prst="rect">
              <a:avLst/>
            </a:prstGeom>
            <a:grpFill/>
            <a:ln w="25400">
              <a:solidFill>
                <a:schemeClr val="accent2"/>
              </a:solidFill>
              <a:miter lim="800000"/>
              <a:headEnd/>
              <a:tailEnd/>
            </a:ln>
            <a:effectLst/>
          </p:spPr>
          <p:txBody>
            <a:bodyPr wrap="none" anchor="ctr"/>
            <a:lstStyle/>
            <a:p>
              <a:endParaRPr lang="en-US"/>
            </a:p>
          </p:txBody>
        </p:sp>
        <p:sp>
          <p:nvSpPr>
            <p:cNvPr id="290831" name="Text Box 15"/>
            <p:cNvSpPr txBox="1">
              <a:spLocks noChangeArrowheads="1"/>
            </p:cNvSpPr>
            <p:nvPr/>
          </p:nvSpPr>
          <p:spPr bwMode="auto">
            <a:xfrm>
              <a:off x="872" y="2487"/>
              <a:ext cx="1152" cy="404"/>
            </a:xfrm>
            <a:prstGeom prst="rect">
              <a:avLst/>
            </a:prstGeom>
            <a:grpFill/>
            <a:ln w="25400">
              <a:noFill/>
              <a:miter lim="800000"/>
              <a:headEnd/>
              <a:tailEnd/>
            </a:ln>
            <a:effectLst/>
          </p:spPr>
          <p:txBody>
            <a:bodyPr anchor="ctr">
              <a:spAutoFit/>
            </a:bodyPr>
            <a:lstStyle/>
            <a:p>
              <a:pPr>
                <a:lnSpc>
                  <a:spcPct val="90000"/>
                </a:lnSpc>
                <a:spcBef>
                  <a:spcPct val="50000"/>
                </a:spcBef>
              </a:pPr>
              <a:r>
                <a:rPr kumimoji="0" lang="en-US" dirty="0"/>
                <a:t>Pump-over /  Punch-down</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0835"/>
                                        </p:tgtEl>
                                        <p:attrNameLst>
                                          <p:attrName>style.visibility</p:attrName>
                                        </p:attrNameLst>
                                      </p:cBhvr>
                                      <p:to>
                                        <p:strVal val="visible"/>
                                      </p:to>
                                    </p:set>
                                    <p:animEffect transition="in" filter="fade">
                                      <p:cBhvr>
                                        <p:cTn id="7" dur="2000"/>
                                        <p:tgtEl>
                                          <p:spTgt spid="290835"/>
                                        </p:tgtEl>
                                      </p:cBhvr>
                                    </p:animEffect>
                                  </p:childTnLst>
                                </p:cTn>
                              </p:par>
                              <p:par>
                                <p:cTn id="8" presetID="10" presetClass="entr" presetSubtype="0" fill="hold" nodeType="withEffect">
                                  <p:stCondLst>
                                    <p:cond delay="0"/>
                                  </p:stCondLst>
                                  <p:childTnLst>
                                    <p:set>
                                      <p:cBhvr>
                                        <p:cTn id="9" dur="1" fill="hold">
                                          <p:stCondLst>
                                            <p:cond delay="0"/>
                                          </p:stCondLst>
                                        </p:cTn>
                                        <p:tgtEl>
                                          <p:spTgt spid="290838"/>
                                        </p:tgtEl>
                                        <p:attrNameLst>
                                          <p:attrName>style.visibility</p:attrName>
                                        </p:attrNameLst>
                                      </p:cBhvr>
                                      <p:to>
                                        <p:strVal val="visible"/>
                                      </p:to>
                                    </p:set>
                                    <p:animEffect transition="in" filter="fade">
                                      <p:cBhvr>
                                        <p:cTn id="10" dur="2000"/>
                                        <p:tgtEl>
                                          <p:spTgt spid="2908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21" name="Picture 17" descr="racking"/>
          <p:cNvPicPr>
            <a:picLocks noChangeAspect="1" noChangeArrowheads="1"/>
          </p:cNvPicPr>
          <p:nvPr/>
        </p:nvPicPr>
        <p:blipFill>
          <a:blip r:embed="rId3" cstate="print"/>
          <a:srcRect t="18797" b="24951"/>
          <a:stretch>
            <a:fillRect/>
          </a:stretch>
        </p:blipFill>
        <p:spPr bwMode="auto">
          <a:xfrm>
            <a:off x="0" y="0"/>
            <a:ext cx="9144000" cy="6858000"/>
          </a:xfrm>
          <a:prstGeom prst="rect">
            <a:avLst/>
          </a:prstGeom>
          <a:noFill/>
        </p:spPr>
      </p:pic>
      <p:sp>
        <p:nvSpPr>
          <p:cNvPr id="226306" name="Rectangle 2"/>
          <p:cNvSpPr>
            <a:spLocks noChangeArrowheads="1"/>
          </p:cNvSpPr>
          <p:nvPr/>
        </p:nvSpPr>
        <p:spPr bwMode="auto">
          <a:xfrm>
            <a:off x="1219200" y="1371600"/>
            <a:ext cx="1905000" cy="914400"/>
          </a:xfrm>
          <a:prstGeom prst="rect">
            <a:avLst/>
          </a:prstGeom>
          <a:solidFill>
            <a:schemeClr val="bg1"/>
          </a:solidFill>
          <a:ln w="25400">
            <a:solidFill>
              <a:schemeClr val="accent2"/>
            </a:solidFill>
            <a:miter lim="800000"/>
            <a:headEnd/>
            <a:tailEnd/>
          </a:ln>
          <a:effectLst/>
        </p:spPr>
        <p:txBody>
          <a:bodyPr wrap="none" anchor="ctr"/>
          <a:lstStyle/>
          <a:p>
            <a:r>
              <a:rPr kumimoji="0" lang="en-US"/>
              <a:t>Harvest</a:t>
            </a:r>
          </a:p>
        </p:txBody>
      </p:sp>
      <p:sp>
        <p:nvSpPr>
          <p:cNvPr id="226307" name="Rectangle 3"/>
          <p:cNvSpPr>
            <a:spLocks noChangeArrowheads="1"/>
          </p:cNvSpPr>
          <p:nvPr/>
        </p:nvSpPr>
        <p:spPr bwMode="auto">
          <a:xfrm>
            <a:off x="3657600" y="1371600"/>
            <a:ext cx="1905000" cy="914400"/>
          </a:xfrm>
          <a:prstGeom prst="rect">
            <a:avLst/>
          </a:prstGeom>
          <a:solidFill>
            <a:schemeClr val="bg1"/>
          </a:solidFill>
          <a:ln w="25400">
            <a:solidFill>
              <a:schemeClr val="accent2"/>
            </a:solidFill>
            <a:miter lim="800000"/>
            <a:headEnd/>
            <a:tailEnd/>
          </a:ln>
          <a:effectLst/>
        </p:spPr>
        <p:txBody>
          <a:bodyPr wrap="none" anchor="ctr"/>
          <a:lstStyle/>
          <a:p>
            <a:r>
              <a:rPr kumimoji="0" lang="en-US"/>
              <a:t>Process </a:t>
            </a:r>
          </a:p>
        </p:txBody>
      </p:sp>
      <p:sp>
        <p:nvSpPr>
          <p:cNvPr id="226308" name="Rectangle 4"/>
          <p:cNvSpPr>
            <a:spLocks noChangeArrowheads="1"/>
          </p:cNvSpPr>
          <p:nvPr/>
        </p:nvSpPr>
        <p:spPr bwMode="auto">
          <a:xfrm>
            <a:off x="6096000" y="1371600"/>
            <a:ext cx="1905000" cy="914400"/>
          </a:xfrm>
          <a:prstGeom prst="rect">
            <a:avLst/>
          </a:prstGeom>
          <a:solidFill>
            <a:schemeClr val="bg1"/>
          </a:solidFill>
          <a:ln w="25400">
            <a:solidFill>
              <a:schemeClr val="accent2"/>
            </a:solidFill>
            <a:miter lim="800000"/>
            <a:headEnd/>
            <a:tailEnd/>
          </a:ln>
          <a:effectLst/>
        </p:spPr>
        <p:txBody>
          <a:bodyPr anchor="ctr"/>
          <a:lstStyle/>
          <a:p>
            <a:pPr>
              <a:lnSpc>
                <a:spcPct val="90000"/>
              </a:lnSpc>
              <a:spcBef>
                <a:spcPct val="50000"/>
              </a:spcBef>
            </a:pPr>
            <a:endParaRPr kumimoji="0" lang="en-US"/>
          </a:p>
          <a:p>
            <a:pPr>
              <a:lnSpc>
                <a:spcPct val="90000"/>
              </a:lnSpc>
              <a:spcBef>
                <a:spcPct val="50000"/>
              </a:spcBef>
            </a:pPr>
            <a:r>
              <a:rPr kumimoji="0" lang="en-US"/>
              <a:t>Ferment</a:t>
            </a:r>
          </a:p>
          <a:p>
            <a:endParaRPr kumimoji="0" lang="en-US" sz="2400" b="0">
              <a:latin typeface="Times New Roman" pitchFamily="18" charset="0"/>
            </a:endParaRPr>
          </a:p>
        </p:txBody>
      </p:sp>
      <p:sp>
        <p:nvSpPr>
          <p:cNvPr id="226315" name="Line 11"/>
          <p:cNvSpPr>
            <a:spLocks noChangeShapeType="1"/>
          </p:cNvSpPr>
          <p:nvPr/>
        </p:nvSpPr>
        <p:spPr bwMode="auto">
          <a:xfrm rot="5400000">
            <a:off x="6884194" y="2488406"/>
            <a:ext cx="304800" cy="1588"/>
          </a:xfrm>
          <a:prstGeom prst="line">
            <a:avLst/>
          </a:prstGeom>
          <a:noFill/>
          <a:ln w="63500">
            <a:solidFill>
              <a:schemeClr val="tx1"/>
            </a:solidFill>
            <a:round/>
            <a:headEnd/>
            <a:tailEnd type="triangle" w="med" len="med"/>
          </a:ln>
          <a:effectLst/>
        </p:spPr>
        <p:txBody>
          <a:bodyPr wrap="none" anchor="ctr"/>
          <a:lstStyle/>
          <a:p>
            <a:endParaRPr lang="en-US"/>
          </a:p>
        </p:txBody>
      </p:sp>
      <p:sp>
        <p:nvSpPr>
          <p:cNvPr id="226318" name="Line 14"/>
          <p:cNvSpPr>
            <a:spLocks noChangeShapeType="1"/>
          </p:cNvSpPr>
          <p:nvPr/>
        </p:nvSpPr>
        <p:spPr bwMode="auto">
          <a:xfrm>
            <a:off x="5715000" y="1752600"/>
            <a:ext cx="304800" cy="0"/>
          </a:xfrm>
          <a:prstGeom prst="line">
            <a:avLst/>
          </a:prstGeom>
          <a:noFill/>
          <a:ln w="63500">
            <a:solidFill>
              <a:schemeClr val="tx1"/>
            </a:solidFill>
            <a:round/>
            <a:headEnd/>
            <a:tailEnd type="triangle" w="med" len="med"/>
          </a:ln>
          <a:effectLst/>
        </p:spPr>
        <p:txBody>
          <a:bodyPr wrap="none" anchor="ctr"/>
          <a:lstStyle/>
          <a:p>
            <a:endParaRPr lang="en-US"/>
          </a:p>
        </p:txBody>
      </p:sp>
      <p:sp>
        <p:nvSpPr>
          <p:cNvPr id="226319" name="Line 15"/>
          <p:cNvSpPr>
            <a:spLocks noChangeShapeType="1"/>
          </p:cNvSpPr>
          <p:nvPr/>
        </p:nvSpPr>
        <p:spPr bwMode="auto">
          <a:xfrm>
            <a:off x="3200400" y="1752600"/>
            <a:ext cx="304800" cy="0"/>
          </a:xfrm>
          <a:prstGeom prst="line">
            <a:avLst/>
          </a:prstGeom>
          <a:noFill/>
          <a:ln w="63500">
            <a:solidFill>
              <a:schemeClr val="tx1"/>
            </a:solidFill>
            <a:round/>
            <a:headEnd/>
            <a:tailEnd type="triangle" w="med" len="med"/>
          </a:ln>
          <a:effectLst/>
        </p:spPr>
        <p:txBody>
          <a:bodyPr wrap="none" anchor="ctr"/>
          <a:lstStyle/>
          <a:p>
            <a:endParaRPr lang="en-US"/>
          </a:p>
        </p:txBody>
      </p:sp>
      <p:sp>
        <p:nvSpPr>
          <p:cNvPr id="226320" name="Rectangle 16"/>
          <p:cNvSpPr>
            <a:spLocks noChangeArrowheads="1"/>
          </p:cNvSpPr>
          <p:nvPr/>
        </p:nvSpPr>
        <p:spPr bwMode="auto">
          <a:xfrm>
            <a:off x="6096000" y="2667000"/>
            <a:ext cx="1905000" cy="914400"/>
          </a:xfrm>
          <a:prstGeom prst="rect">
            <a:avLst/>
          </a:prstGeom>
          <a:solidFill>
            <a:schemeClr val="bg1"/>
          </a:solidFill>
          <a:ln w="25400">
            <a:solidFill>
              <a:schemeClr val="accent2"/>
            </a:solidFill>
            <a:miter lim="800000"/>
            <a:headEnd/>
            <a:tailEnd/>
          </a:ln>
          <a:effectLst/>
        </p:spPr>
        <p:txBody>
          <a:bodyPr anchor="ctr"/>
          <a:lstStyle/>
          <a:p>
            <a:pPr>
              <a:lnSpc>
                <a:spcPct val="90000"/>
              </a:lnSpc>
              <a:spcBef>
                <a:spcPct val="50000"/>
              </a:spcBef>
            </a:pPr>
            <a:r>
              <a:rPr kumimoji="0" lang="en-US" dirty="0"/>
              <a:t>Clarify &amp; </a:t>
            </a:r>
            <a:r>
              <a:rPr kumimoji="0" lang="en-US" dirty="0" smtClean="0"/>
              <a:t>Racking</a:t>
            </a:r>
            <a:endParaRPr kumimoji="0" lang="en-US" sz="2400" b="0" dirty="0">
              <a:latin typeface="Times New Roman" pitchFamily="18" charset="0"/>
            </a:endParaRPr>
          </a:p>
        </p:txBody>
      </p:sp>
      <p:sp>
        <p:nvSpPr>
          <p:cNvPr id="226322" name="Rectangle 18"/>
          <p:cNvSpPr>
            <a:spLocks noChangeArrowheads="1"/>
          </p:cNvSpPr>
          <p:nvPr/>
        </p:nvSpPr>
        <p:spPr bwMode="auto">
          <a:xfrm>
            <a:off x="6096000" y="3733800"/>
            <a:ext cx="1905000" cy="914400"/>
          </a:xfrm>
          <a:prstGeom prst="rect">
            <a:avLst/>
          </a:prstGeom>
          <a:solidFill>
            <a:srgbClr val="FFFF00"/>
          </a:solidFill>
          <a:ln w="25400">
            <a:solidFill>
              <a:schemeClr val="accent2"/>
            </a:solidFill>
            <a:miter lim="800000"/>
            <a:headEnd/>
            <a:tailEnd/>
          </a:ln>
          <a:effectLst/>
        </p:spPr>
        <p:txBody>
          <a:bodyPr anchor="ctr"/>
          <a:lstStyle/>
          <a:p>
            <a:pPr>
              <a:lnSpc>
                <a:spcPct val="90000"/>
              </a:lnSpc>
              <a:spcBef>
                <a:spcPct val="50000"/>
              </a:spcBef>
            </a:pPr>
            <a:r>
              <a:rPr kumimoji="0" lang="en-US"/>
              <a:t>Filtration &amp; Fining</a:t>
            </a:r>
            <a:endParaRPr kumimoji="0" lang="en-US" sz="2400" b="0">
              <a:latin typeface="Times New Roman" pitchFamily="18" charset="0"/>
            </a:endParaRPr>
          </a:p>
        </p:txBody>
      </p:sp>
      <p:sp>
        <p:nvSpPr>
          <p:cNvPr id="226323" name="Rectangle 19"/>
          <p:cNvSpPr>
            <a:spLocks noChangeArrowheads="1"/>
          </p:cNvSpPr>
          <p:nvPr/>
        </p:nvSpPr>
        <p:spPr bwMode="auto">
          <a:xfrm>
            <a:off x="6096000" y="4800600"/>
            <a:ext cx="1905000" cy="914400"/>
          </a:xfrm>
          <a:prstGeom prst="rect">
            <a:avLst/>
          </a:prstGeom>
          <a:solidFill>
            <a:srgbClr val="FFFF00"/>
          </a:solidFill>
          <a:ln w="25400">
            <a:solidFill>
              <a:schemeClr val="accent2"/>
            </a:solidFill>
            <a:miter lim="800000"/>
            <a:headEnd/>
            <a:tailEnd/>
          </a:ln>
          <a:effectLst/>
        </p:spPr>
        <p:txBody>
          <a:bodyPr anchor="ctr"/>
          <a:lstStyle/>
          <a:p>
            <a:pPr>
              <a:lnSpc>
                <a:spcPct val="90000"/>
              </a:lnSpc>
              <a:spcBef>
                <a:spcPct val="50000"/>
              </a:spcBef>
            </a:pPr>
            <a:r>
              <a:rPr kumimoji="0" lang="en-US" dirty="0"/>
              <a:t>Racking</a:t>
            </a:r>
            <a:endParaRPr kumimoji="0" lang="en-US" sz="2400" b="0" dirty="0">
              <a:latin typeface="Times New Roman"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26315"/>
                                        </p:tgtEl>
                                        <p:attrNameLst>
                                          <p:attrName>style.visibility</p:attrName>
                                        </p:attrNameLst>
                                      </p:cBhvr>
                                      <p:to>
                                        <p:strVal val="visible"/>
                                      </p:to>
                                    </p:set>
                                    <p:animEffect transition="in" filter="wipe(up)">
                                      <p:cBhvr>
                                        <p:cTn id="7" dur="500"/>
                                        <p:tgtEl>
                                          <p:spTgt spid="226315"/>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226320"/>
                                        </p:tgtEl>
                                        <p:attrNameLst>
                                          <p:attrName>style.visibility</p:attrName>
                                        </p:attrNameLst>
                                      </p:cBhvr>
                                      <p:to>
                                        <p:strVal val="visible"/>
                                      </p:to>
                                    </p:set>
                                    <p:animEffect transition="in" filter="fade">
                                      <p:cBhvr>
                                        <p:cTn id="11" dur="2000"/>
                                        <p:tgtEl>
                                          <p:spTgt spid="226320"/>
                                        </p:tgtEl>
                                      </p:cBhvr>
                                    </p:animEffect>
                                  </p:childTnLst>
                                </p:cTn>
                              </p:par>
                            </p:childTnLst>
                          </p:cTn>
                        </p:par>
                        <p:par>
                          <p:cTn id="12" fill="hold">
                            <p:stCondLst>
                              <p:cond delay="2500"/>
                            </p:stCondLst>
                            <p:childTnLst>
                              <p:par>
                                <p:cTn id="13" presetID="10" presetClass="exit" presetSubtype="0" fill="hold" grpId="0" nodeType="afterEffect">
                                  <p:stCondLst>
                                    <p:cond delay="0"/>
                                  </p:stCondLst>
                                  <p:childTnLst>
                                    <p:animEffect transition="out" filter="fade">
                                      <p:cBhvr>
                                        <p:cTn id="14" dur="2000"/>
                                        <p:tgtEl>
                                          <p:spTgt spid="226306"/>
                                        </p:tgtEl>
                                      </p:cBhvr>
                                    </p:animEffect>
                                    <p:set>
                                      <p:cBhvr>
                                        <p:cTn id="15" dur="1" fill="hold">
                                          <p:stCondLst>
                                            <p:cond delay="1999"/>
                                          </p:stCondLst>
                                        </p:cTn>
                                        <p:tgtEl>
                                          <p:spTgt spid="226306"/>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2000"/>
                                        <p:tgtEl>
                                          <p:spTgt spid="226319"/>
                                        </p:tgtEl>
                                      </p:cBhvr>
                                    </p:animEffect>
                                    <p:set>
                                      <p:cBhvr>
                                        <p:cTn id="18" dur="1" fill="hold">
                                          <p:stCondLst>
                                            <p:cond delay="1999"/>
                                          </p:stCondLst>
                                        </p:cTn>
                                        <p:tgtEl>
                                          <p:spTgt spid="226319"/>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2000"/>
                                        <p:tgtEl>
                                          <p:spTgt spid="226307"/>
                                        </p:tgtEl>
                                      </p:cBhvr>
                                    </p:animEffect>
                                    <p:set>
                                      <p:cBhvr>
                                        <p:cTn id="21" dur="1" fill="hold">
                                          <p:stCondLst>
                                            <p:cond delay="1999"/>
                                          </p:stCondLst>
                                        </p:cTn>
                                        <p:tgtEl>
                                          <p:spTgt spid="226307"/>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2000"/>
                                        <p:tgtEl>
                                          <p:spTgt spid="226318"/>
                                        </p:tgtEl>
                                      </p:cBhvr>
                                    </p:animEffect>
                                    <p:set>
                                      <p:cBhvr>
                                        <p:cTn id="24" dur="1" fill="hold">
                                          <p:stCondLst>
                                            <p:cond delay="1999"/>
                                          </p:stCondLst>
                                        </p:cTn>
                                        <p:tgtEl>
                                          <p:spTgt spid="226318"/>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2000"/>
                                        <p:tgtEl>
                                          <p:spTgt spid="226308"/>
                                        </p:tgtEl>
                                      </p:cBhvr>
                                    </p:animEffect>
                                    <p:set>
                                      <p:cBhvr>
                                        <p:cTn id="27" dur="1" fill="hold">
                                          <p:stCondLst>
                                            <p:cond delay="1999"/>
                                          </p:stCondLst>
                                        </p:cTn>
                                        <p:tgtEl>
                                          <p:spTgt spid="226308"/>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2000"/>
                                        <p:tgtEl>
                                          <p:spTgt spid="226315"/>
                                        </p:tgtEl>
                                      </p:cBhvr>
                                    </p:animEffect>
                                    <p:set>
                                      <p:cBhvr>
                                        <p:cTn id="30" dur="1" fill="hold">
                                          <p:stCondLst>
                                            <p:cond delay="1999"/>
                                          </p:stCondLst>
                                        </p:cTn>
                                        <p:tgtEl>
                                          <p:spTgt spid="226315"/>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226321"/>
                                        </p:tgtEl>
                                        <p:attrNameLst>
                                          <p:attrName>style.visibility</p:attrName>
                                        </p:attrNameLst>
                                      </p:cBhvr>
                                      <p:to>
                                        <p:strVal val="visible"/>
                                      </p:to>
                                    </p:set>
                                    <p:animEffect transition="in" filter="fade">
                                      <p:cBhvr>
                                        <p:cTn id="33" dur="2000"/>
                                        <p:tgtEl>
                                          <p:spTgt spid="226321"/>
                                        </p:tgtEl>
                                      </p:cBhvr>
                                    </p:animEffect>
                                  </p:childTnLst>
                                </p:cTn>
                              </p:par>
                            </p:childTnLst>
                          </p:cTn>
                        </p:par>
                        <p:par>
                          <p:cTn id="34" fill="hold">
                            <p:stCondLst>
                              <p:cond delay="4500"/>
                            </p:stCondLst>
                            <p:childTnLst>
                              <p:par>
                                <p:cTn id="35" presetID="10" presetClass="entr" presetSubtype="0" fill="hold" grpId="0" nodeType="afterEffect">
                                  <p:stCondLst>
                                    <p:cond delay="0"/>
                                  </p:stCondLst>
                                  <p:childTnLst>
                                    <p:set>
                                      <p:cBhvr>
                                        <p:cTn id="36" dur="1" fill="hold">
                                          <p:stCondLst>
                                            <p:cond delay="0"/>
                                          </p:stCondLst>
                                        </p:cTn>
                                        <p:tgtEl>
                                          <p:spTgt spid="226322"/>
                                        </p:tgtEl>
                                        <p:attrNameLst>
                                          <p:attrName>style.visibility</p:attrName>
                                        </p:attrNameLst>
                                      </p:cBhvr>
                                      <p:to>
                                        <p:strVal val="visible"/>
                                      </p:to>
                                    </p:set>
                                    <p:animEffect transition="in" filter="fade">
                                      <p:cBhvr>
                                        <p:cTn id="37" dur="1000"/>
                                        <p:tgtEl>
                                          <p:spTgt spid="226322"/>
                                        </p:tgtEl>
                                      </p:cBhvr>
                                    </p:animEffect>
                                  </p:childTnLst>
                                </p:cTn>
                              </p:par>
                            </p:childTnLst>
                          </p:cTn>
                        </p:par>
                        <p:par>
                          <p:cTn id="38" fill="hold">
                            <p:stCondLst>
                              <p:cond delay="5500"/>
                            </p:stCondLst>
                            <p:childTnLst>
                              <p:par>
                                <p:cTn id="39" presetID="10" presetClass="entr" presetSubtype="0" fill="hold" grpId="0" nodeType="afterEffect">
                                  <p:stCondLst>
                                    <p:cond delay="0"/>
                                  </p:stCondLst>
                                  <p:childTnLst>
                                    <p:set>
                                      <p:cBhvr>
                                        <p:cTn id="40" dur="1" fill="hold">
                                          <p:stCondLst>
                                            <p:cond delay="0"/>
                                          </p:stCondLst>
                                        </p:cTn>
                                        <p:tgtEl>
                                          <p:spTgt spid="226323"/>
                                        </p:tgtEl>
                                        <p:attrNameLst>
                                          <p:attrName>style.visibility</p:attrName>
                                        </p:attrNameLst>
                                      </p:cBhvr>
                                      <p:to>
                                        <p:strVal val="visible"/>
                                      </p:to>
                                    </p:set>
                                    <p:animEffect transition="in" filter="fade">
                                      <p:cBhvr>
                                        <p:cTn id="41" dur="1000"/>
                                        <p:tgtEl>
                                          <p:spTgt spid="226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6" grpId="0" animBg="1"/>
      <p:bldP spid="226307" grpId="0" animBg="1"/>
      <p:bldP spid="226308" grpId="0" animBg="1"/>
      <p:bldP spid="226315" grpId="0" animBg="1"/>
      <p:bldP spid="226315" grpId="1" animBg="1"/>
      <p:bldP spid="226318" grpId="0" animBg="1"/>
      <p:bldP spid="226319" grpId="0" animBg="1"/>
      <p:bldP spid="226320" grpId="1" animBg="1"/>
      <p:bldP spid="226322" grpId="0" animBg="1"/>
      <p:bldP spid="22632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6" name="Picture 8" descr="filter40x402"/>
          <p:cNvPicPr>
            <a:picLocks noChangeAspect="1" noChangeArrowheads="1"/>
          </p:cNvPicPr>
          <p:nvPr/>
        </p:nvPicPr>
        <p:blipFill>
          <a:blip r:embed="rId3" cstate="print"/>
          <a:srcRect/>
          <a:stretch>
            <a:fillRect/>
          </a:stretch>
        </p:blipFill>
        <p:spPr bwMode="auto">
          <a:xfrm>
            <a:off x="4267200" y="1314450"/>
            <a:ext cx="2581275" cy="1714500"/>
          </a:xfrm>
          <a:prstGeom prst="rect">
            <a:avLst/>
          </a:prstGeom>
          <a:noFill/>
        </p:spPr>
      </p:pic>
      <p:sp>
        <p:nvSpPr>
          <p:cNvPr id="293892" name="Rectangle 4"/>
          <p:cNvSpPr>
            <a:spLocks noGrp="1" noChangeArrowheads="1"/>
          </p:cNvSpPr>
          <p:nvPr>
            <p:ph type="body" sz="half" idx="1"/>
          </p:nvPr>
        </p:nvSpPr>
        <p:spPr>
          <a:xfrm>
            <a:off x="457200" y="1295400"/>
            <a:ext cx="3962400" cy="4267200"/>
          </a:xfrm>
          <a:effectLst/>
        </p:spPr>
        <p:txBody>
          <a:bodyPr/>
          <a:lstStyle/>
          <a:p>
            <a:r>
              <a:rPr lang="en-US" sz="3600" dirty="0"/>
              <a:t>Filtration</a:t>
            </a:r>
          </a:p>
          <a:p>
            <a:pPr lvl="1"/>
            <a:r>
              <a:rPr lang="en-US" sz="2400" dirty="0"/>
              <a:t>Pad &amp; Frame</a:t>
            </a:r>
          </a:p>
          <a:p>
            <a:pPr lvl="1"/>
            <a:r>
              <a:rPr lang="en-US" sz="2400" dirty="0"/>
              <a:t>Membrane</a:t>
            </a:r>
          </a:p>
          <a:p>
            <a:pPr lvl="1"/>
            <a:r>
              <a:rPr lang="en-US" sz="2400" dirty="0"/>
              <a:t>Diatomaceous Earth</a:t>
            </a:r>
          </a:p>
          <a:p>
            <a:r>
              <a:rPr lang="en-US" sz="3600" dirty="0"/>
              <a:t>Fining</a:t>
            </a:r>
          </a:p>
          <a:p>
            <a:pPr lvl="1"/>
            <a:r>
              <a:rPr lang="en-US" sz="2400" dirty="0"/>
              <a:t>Bentonite</a:t>
            </a:r>
          </a:p>
          <a:p>
            <a:pPr lvl="1"/>
            <a:r>
              <a:rPr lang="en-US" sz="2400" dirty="0"/>
              <a:t>Egg White</a:t>
            </a:r>
          </a:p>
          <a:p>
            <a:pPr>
              <a:buFontTx/>
              <a:buNone/>
            </a:pPr>
            <a:endParaRPr lang="en-US" sz="3600" dirty="0">
              <a:effectLst>
                <a:outerShdw blurRad="63500" dist="63500" dir="2700000" algn="ctr" rotWithShape="0">
                  <a:srgbClr val="000000"/>
                </a:outerShdw>
              </a:effectLst>
            </a:endParaRPr>
          </a:p>
        </p:txBody>
      </p:sp>
      <p:pic>
        <p:nvPicPr>
          <p:cNvPr id="293903" name="Picture 15" descr="Enolmatic1"/>
          <p:cNvPicPr>
            <a:picLocks noChangeAspect="1" noChangeArrowheads="1"/>
          </p:cNvPicPr>
          <p:nvPr/>
        </p:nvPicPr>
        <p:blipFill>
          <a:blip r:embed="rId4" cstate="print"/>
          <a:srcRect r="57175"/>
          <a:stretch>
            <a:fillRect/>
          </a:stretch>
        </p:blipFill>
        <p:spPr bwMode="auto">
          <a:xfrm>
            <a:off x="7372350" y="876300"/>
            <a:ext cx="1036638" cy="2171700"/>
          </a:xfrm>
          <a:prstGeom prst="rect">
            <a:avLst/>
          </a:prstGeom>
          <a:noFill/>
        </p:spPr>
      </p:pic>
      <p:pic>
        <p:nvPicPr>
          <p:cNvPr id="293906" name="Picture 18" descr="OenoFlow_1"/>
          <p:cNvPicPr>
            <a:picLocks noChangeAspect="1" noChangeArrowheads="1"/>
          </p:cNvPicPr>
          <p:nvPr/>
        </p:nvPicPr>
        <p:blipFill>
          <a:blip r:embed="rId5" cstate="print"/>
          <a:srcRect/>
          <a:stretch>
            <a:fillRect/>
          </a:stretch>
        </p:blipFill>
        <p:spPr bwMode="auto">
          <a:xfrm>
            <a:off x="3257550" y="4572000"/>
            <a:ext cx="2400300" cy="1866900"/>
          </a:xfrm>
          <a:prstGeom prst="rect">
            <a:avLst/>
          </a:prstGeom>
          <a:noFill/>
        </p:spPr>
      </p:pic>
      <p:pic>
        <p:nvPicPr>
          <p:cNvPr id="293908" name="Picture 20" descr="foo_pho_oneo_page3"/>
          <p:cNvPicPr>
            <a:picLocks noChangeAspect="1" noChangeArrowheads="1"/>
          </p:cNvPicPr>
          <p:nvPr/>
        </p:nvPicPr>
        <p:blipFill>
          <a:blip r:embed="rId6" cstate="print"/>
          <a:srcRect/>
          <a:stretch>
            <a:fillRect/>
          </a:stretch>
        </p:blipFill>
        <p:spPr bwMode="auto">
          <a:xfrm>
            <a:off x="6477000" y="3200400"/>
            <a:ext cx="1905000" cy="1847850"/>
          </a:xfrm>
          <a:prstGeom prst="rect">
            <a:avLst/>
          </a:prstGeom>
          <a:noFill/>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293892">
                                            <p:txEl>
                                              <p:pRg st="0" end="0"/>
                                            </p:txEl>
                                          </p:spTgt>
                                        </p:tgtEl>
                                        <p:attrNameLst>
                                          <p:attrName>style.visibility</p:attrName>
                                        </p:attrNameLst>
                                      </p:cBhvr>
                                      <p:to>
                                        <p:strVal val="visible"/>
                                      </p:to>
                                    </p:set>
                                    <p:animEffect transition="in" filter="fade">
                                      <p:cBhvr>
                                        <p:cTn id="7" dur="500"/>
                                        <p:tgtEl>
                                          <p:spTgt spid="293892">
                                            <p:txEl>
                                              <p:pRg st="0" end="0"/>
                                            </p:txEl>
                                          </p:spTgt>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293892">
                                            <p:txEl>
                                              <p:pRg st="1" end="1"/>
                                            </p:txEl>
                                          </p:spTgt>
                                        </p:tgtEl>
                                        <p:attrNameLst>
                                          <p:attrName>style.visibility</p:attrName>
                                        </p:attrNameLst>
                                      </p:cBhvr>
                                      <p:to>
                                        <p:strVal val="visible"/>
                                      </p:to>
                                    </p:set>
                                    <p:animEffect transition="in" filter="fade">
                                      <p:cBhvr>
                                        <p:cTn id="11" dur="500"/>
                                        <p:tgtEl>
                                          <p:spTgt spid="293892">
                                            <p:txEl>
                                              <p:pRg st="1" end="1"/>
                                            </p:txEl>
                                          </p:spTgt>
                                        </p:tgtEl>
                                      </p:cBhvr>
                                    </p:animEffect>
                                  </p:childTnLst>
                                </p:cTn>
                              </p:par>
                            </p:childTnLst>
                          </p:cTn>
                        </p:par>
                        <p:par>
                          <p:cTn id="12" fill="hold">
                            <p:stCondLst>
                              <p:cond delay="1000"/>
                            </p:stCondLst>
                            <p:childTnLst>
                              <p:par>
                                <p:cTn id="13" presetID="10" presetClass="entr" presetSubtype="0" fill="hold" grpId="1" nodeType="afterEffect">
                                  <p:stCondLst>
                                    <p:cond delay="0"/>
                                  </p:stCondLst>
                                  <p:childTnLst>
                                    <p:set>
                                      <p:cBhvr>
                                        <p:cTn id="14" dur="1" fill="hold">
                                          <p:stCondLst>
                                            <p:cond delay="0"/>
                                          </p:stCondLst>
                                        </p:cTn>
                                        <p:tgtEl>
                                          <p:spTgt spid="293892">
                                            <p:txEl>
                                              <p:pRg st="2" end="2"/>
                                            </p:txEl>
                                          </p:spTgt>
                                        </p:tgtEl>
                                        <p:attrNameLst>
                                          <p:attrName>style.visibility</p:attrName>
                                        </p:attrNameLst>
                                      </p:cBhvr>
                                      <p:to>
                                        <p:strVal val="visible"/>
                                      </p:to>
                                    </p:set>
                                    <p:animEffect transition="in" filter="fade">
                                      <p:cBhvr>
                                        <p:cTn id="15" dur="500"/>
                                        <p:tgtEl>
                                          <p:spTgt spid="293892">
                                            <p:txEl>
                                              <p:pRg st="2" end="2"/>
                                            </p:txEl>
                                          </p:spTgt>
                                        </p:tgtEl>
                                      </p:cBhvr>
                                    </p:animEffect>
                                  </p:childTnLst>
                                </p:cTn>
                              </p:par>
                            </p:childTnLst>
                          </p:cTn>
                        </p:par>
                        <p:par>
                          <p:cTn id="16" fill="hold">
                            <p:stCondLst>
                              <p:cond delay="1500"/>
                            </p:stCondLst>
                            <p:childTnLst>
                              <p:par>
                                <p:cTn id="17" presetID="10" presetClass="entr" presetSubtype="0" fill="hold" grpId="1" nodeType="afterEffect">
                                  <p:stCondLst>
                                    <p:cond delay="0"/>
                                  </p:stCondLst>
                                  <p:childTnLst>
                                    <p:set>
                                      <p:cBhvr>
                                        <p:cTn id="18" dur="1" fill="hold">
                                          <p:stCondLst>
                                            <p:cond delay="0"/>
                                          </p:stCondLst>
                                        </p:cTn>
                                        <p:tgtEl>
                                          <p:spTgt spid="293892">
                                            <p:txEl>
                                              <p:pRg st="3" end="3"/>
                                            </p:txEl>
                                          </p:spTgt>
                                        </p:tgtEl>
                                        <p:attrNameLst>
                                          <p:attrName>style.visibility</p:attrName>
                                        </p:attrNameLst>
                                      </p:cBhvr>
                                      <p:to>
                                        <p:strVal val="visible"/>
                                      </p:to>
                                    </p:set>
                                    <p:animEffect transition="in" filter="fade">
                                      <p:cBhvr>
                                        <p:cTn id="19" dur="500"/>
                                        <p:tgtEl>
                                          <p:spTgt spid="293892">
                                            <p:txEl>
                                              <p:pRg st="3" end="3"/>
                                            </p:txEl>
                                          </p:spTgt>
                                        </p:tgtEl>
                                      </p:cBhvr>
                                    </p:animEffect>
                                  </p:childTnLst>
                                </p:cTn>
                              </p:par>
                            </p:childTnLst>
                          </p:cTn>
                        </p:par>
                        <p:par>
                          <p:cTn id="20" fill="hold">
                            <p:stCondLst>
                              <p:cond delay="2000"/>
                            </p:stCondLst>
                            <p:childTnLst>
                              <p:par>
                                <p:cTn id="21" presetID="10" presetClass="entr" presetSubtype="0" fill="hold" grpId="1" nodeType="afterEffect">
                                  <p:stCondLst>
                                    <p:cond delay="0"/>
                                  </p:stCondLst>
                                  <p:childTnLst>
                                    <p:set>
                                      <p:cBhvr>
                                        <p:cTn id="22" dur="1" fill="hold">
                                          <p:stCondLst>
                                            <p:cond delay="0"/>
                                          </p:stCondLst>
                                        </p:cTn>
                                        <p:tgtEl>
                                          <p:spTgt spid="293892">
                                            <p:txEl>
                                              <p:pRg st="4" end="4"/>
                                            </p:txEl>
                                          </p:spTgt>
                                        </p:tgtEl>
                                        <p:attrNameLst>
                                          <p:attrName>style.visibility</p:attrName>
                                        </p:attrNameLst>
                                      </p:cBhvr>
                                      <p:to>
                                        <p:strVal val="visible"/>
                                      </p:to>
                                    </p:set>
                                    <p:animEffect transition="in" filter="fade">
                                      <p:cBhvr>
                                        <p:cTn id="23" dur="500"/>
                                        <p:tgtEl>
                                          <p:spTgt spid="293892">
                                            <p:txEl>
                                              <p:pRg st="4" end="4"/>
                                            </p:txEl>
                                          </p:spTgt>
                                        </p:tgtEl>
                                      </p:cBhvr>
                                    </p:animEffect>
                                  </p:childTnLst>
                                </p:cTn>
                              </p:par>
                            </p:childTnLst>
                          </p:cTn>
                        </p:par>
                        <p:par>
                          <p:cTn id="24" fill="hold">
                            <p:stCondLst>
                              <p:cond delay="2500"/>
                            </p:stCondLst>
                            <p:childTnLst>
                              <p:par>
                                <p:cTn id="25" presetID="10" presetClass="entr" presetSubtype="0" fill="hold" grpId="1" nodeType="afterEffect">
                                  <p:stCondLst>
                                    <p:cond delay="0"/>
                                  </p:stCondLst>
                                  <p:childTnLst>
                                    <p:set>
                                      <p:cBhvr>
                                        <p:cTn id="26" dur="1" fill="hold">
                                          <p:stCondLst>
                                            <p:cond delay="0"/>
                                          </p:stCondLst>
                                        </p:cTn>
                                        <p:tgtEl>
                                          <p:spTgt spid="293892">
                                            <p:txEl>
                                              <p:pRg st="5" end="5"/>
                                            </p:txEl>
                                          </p:spTgt>
                                        </p:tgtEl>
                                        <p:attrNameLst>
                                          <p:attrName>style.visibility</p:attrName>
                                        </p:attrNameLst>
                                      </p:cBhvr>
                                      <p:to>
                                        <p:strVal val="visible"/>
                                      </p:to>
                                    </p:set>
                                    <p:animEffect transition="in" filter="fade">
                                      <p:cBhvr>
                                        <p:cTn id="27" dur="500"/>
                                        <p:tgtEl>
                                          <p:spTgt spid="293892">
                                            <p:txEl>
                                              <p:pRg st="5" end="5"/>
                                            </p:txEl>
                                          </p:spTgt>
                                        </p:tgtEl>
                                      </p:cBhvr>
                                    </p:animEffect>
                                  </p:childTnLst>
                                </p:cTn>
                              </p:par>
                            </p:childTnLst>
                          </p:cTn>
                        </p:par>
                        <p:par>
                          <p:cTn id="28" fill="hold">
                            <p:stCondLst>
                              <p:cond delay="3000"/>
                            </p:stCondLst>
                            <p:childTnLst>
                              <p:par>
                                <p:cTn id="29" presetID="10" presetClass="entr" presetSubtype="0" fill="hold" grpId="1" nodeType="afterEffect">
                                  <p:stCondLst>
                                    <p:cond delay="0"/>
                                  </p:stCondLst>
                                  <p:childTnLst>
                                    <p:set>
                                      <p:cBhvr>
                                        <p:cTn id="30" dur="1" fill="hold">
                                          <p:stCondLst>
                                            <p:cond delay="0"/>
                                          </p:stCondLst>
                                        </p:cTn>
                                        <p:tgtEl>
                                          <p:spTgt spid="293892">
                                            <p:txEl>
                                              <p:pRg st="6" end="6"/>
                                            </p:txEl>
                                          </p:spTgt>
                                        </p:tgtEl>
                                        <p:attrNameLst>
                                          <p:attrName>style.visibility</p:attrName>
                                        </p:attrNameLst>
                                      </p:cBhvr>
                                      <p:to>
                                        <p:strVal val="visible"/>
                                      </p:to>
                                    </p:set>
                                    <p:animEffect transition="in" filter="fade">
                                      <p:cBhvr>
                                        <p:cTn id="31" dur="500"/>
                                        <p:tgtEl>
                                          <p:spTgt spid="29389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892" grpId="1" uiExpand="1"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45" name="Picture 9" descr="PICT0009"/>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95942" name="Rectangle 6"/>
          <p:cNvSpPr>
            <a:spLocks noChangeArrowheads="1"/>
          </p:cNvSpPr>
          <p:nvPr/>
        </p:nvSpPr>
        <p:spPr bwMode="auto">
          <a:xfrm>
            <a:off x="0" y="0"/>
            <a:ext cx="1905000" cy="914400"/>
          </a:xfrm>
          <a:prstGeom prst="rect">
            <a:avLst/>
          </a:prstGeom>
          <a:solidFill>
            <a:schemeClr val="bg2"/>
          </a:solidFill>
          <a:ln w="25400">
            <a:noFill/>
            <a:miter lim="800000"/>
            <a:headEnd/>
            <a:tailEnd/>
          </a:ln>
          <a:effectLst/>
        </p:spPr>
        <p:txBody>
          <a:bodyPr anchor="ctr"/>
          <a:lstStyle/>
          <a:p>
            <a:pPr>
              <a:lnSpc>
                <a:spcPct val="90000"/>
              </a:lnSpc>
              <a:spcBef>
                <a:spcPct val="50000"/>
              </a:spcBef>
            </a:pPr>
            <a:r>
              <a:rPr kumimoji="0" lang="en-US" dirty="0"/>
              <a:t>Racking</a:t>
            </a:r>
            <a:endParaRPr kumimoji="0" lang="en-US" sz="2400" b="0" dirty="0">
              <a:latin typeface="Times New Roman" pitchFamily="18" charset="0"/>
            </a:endParaRPr>
          </a:p>
        </p:txBody>
      </p:sp>
      <p:sp>
        <p:nvSpPr>
          <p:cNvPr id="4" name="TextBox 3"/>
          <p:cNvSpPr txBox="1"/>
          <p:nvPr/>
        </p:nvSpPr>
        <p:spPr>
          <a:xfrm>
            <a:off x="0" y="5842337"/>
            <a:ext cx="6210300" cy="1015663"/>
          </a:xfrm>
          <a:prstGeom prst="rect">
            <a:avLst/>
          </a:prstGeom>
          <a:solidFill>
            <a:schemeClr val="bg2"/>
          </a:solidFill>
        </p:spPr>
        <p:txBody>
          <a:bodyPr wrap="square" rtlCol="0">
            <a:spAutoFit/>
          </a:bodyPr>
          <a:lstStyle/>
          <a:p>
            <a:r>
              <a:rPr lang="en-US" b="0" dirty="0" smtClean="0"/>
              <a:t>Racking is the process of siphoning the wine </a:t>
            </a:r>
          </a:p>
          <a:p>
            <a:r>
              <a:rPr lang="en-US" b="0" dirty="0" smtClean="0"/>
              <a:t>off the lees into a new, clean barrel. </a:t>
            </a:r>
          </a:p>
          <a:p>
            <a:r>
              <a:rPr lang="en-US" b="0" dirty="0" smtClean="0"/>
              <a:t>Racking allows clarification and aids in stabilization. </a:t>
            </a:r>
            <a:endParaRPr lang="en-US" b="0" dirty="0"/>
          </a:p>
        </p:txBody>
      </p:sp>
    </p:spTree>
  </p:cSld>
  <p:clrMapOvr>
    <a:masterClrMapping/>
  </p:clrMapOvr>
  <p:transition spd="med">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67" name="Picture 11" descr="Badia"/>
          <p:cNvPicPr>
            <a:picLocks noChangeAspect="1" noChangeArrowheads="1"/>
          </p:cNvPicPr>
          <p:nvPr/>
        </p:nvPicPr>
        <p:blipFill>
          <a:blip r:embed="rId3" cstate="print"/>
          <a:srcRect r="6750" b="13680"/>
          <a:stretch>
            <a:fillRect/>
          </a:stretch>
        </p:blipFill>
        <p:spPr bwMode="auto">
          <a:xfrm>
            <a:off x="0" y="0"/>
            <a:ext cx="9144000" cy="6858000"/>
          </a:xfrm>
          <a:prstGeom prst="rect">
            <a:avLst/>
          </a:prstGeom>
          <a:noFill/>
        </p:spPr>
      </p:pic>
      <p:sp>
        <p:nvSpPr>
          <p:cNvPr id="275458" name="Rectangle 2"/>
          <p:cNvSpPr>
            <a:spLocks noChangeArrowheads="1"/>
          </p:cNvSpPr>
          <p:nvPr/>
        </p:nvSpPr>
        <p:spPr bwMode="auto">
          <a:xfrm>
            <a:off x="1219200" y="1371600"/>
            <a:ext cx="1905000" cy="914400"/>
          </a:xfrm>
          <a:prstGeom prst="rect">
            <a:avLst/>
          </a:prstGeom>
          <a:solidFill>
            <a:schemeClr val="bg1"/>
          </a:solidFill>
          <a:ln w="25400">
            <a:solidFill>
              <a:schemeClr val="accent2"/>
            </a:solidFill>
            <a:miter lim="800000"/>
            <a:headEnd/>
            <a:tailEnd/>
          </a:ln>
          <a:effectLst/>
        </p:spPr>
        <p:txBody>
          <a:bodyPr wrap="none" anchor="ctr"/>
          <a:lstStyle/>
          <a:p>
            <a:r>
              <a:rPr kumimoji="0" lang="en-US"/>
              <a:t>Harvest</a:t>
            </a:r>
          </a:p>
        </p:txBody>
      </p:sp>
      <p:sp>
        <p:nvSpPr>
          <p:cNvPr id="275459" name="Rectangle 3"/>
          <p:cNvSpPr>
            <a:spLocks noChangeArrowheads="1"/>
          </p:cNvSpPr>
          <p:nvPr/>
        </p:nvSpPr>
        <p:spPr bwMode="auto">
          <a:xfrm>
            <a:off x="3657600" y="1371600"/>
            <a:ext cx="1905000" cy="914400"/>
          </a:xfrm>
          <a:prstGeom prst="rect">
            <a:avLst/>
          </a:prstGeom>
          <a:solidFill>
            <a:schemeClr val="bg1"/>
          </a:solidFill>
          <a:ln w="25400">
            <a:solidFill>
              <a:schemeClr val="accent2"/>
            </a:solidFill>
            <a:miter lim="800000"/>
            <a:headEnd/>
            <a:tailEnd/>
          </a:ln>
          <a:effectLst/>
        </p:spPr>
        <p:txBody>
          <a:bodyPr wrap="none" anchor="ctr"/>
          <a:lstStyle/>
          <a:p>
            <a:r>
              <a:rPr kumimoji="0" lang="en-US"/>
              <a:t>Process </a:t>
            </a:r>
          </a:p>
        </p:txBody>
      </p:sp>
      <p:sp>
        <p:nvSpPr>
          <p:cNvPr id="275460" name="Rectangle 4"/>
          <p:cNvSpPr>
            <a:spLocks noChangeArrowheads="1"/>
          </p:cNvSpPr>
          <p:nvPr/>
        </p:nvSpPr>
        <p:spPr bwMode="auto">
          <a:xfrm>
            <a:off x="6096000" y="1371600"/>
            <a:ext cx="1905000" cy="914400"/>
          </a:xfrm>
          <a:prstGeom prst="rect">
            <a:avLst/>
          </a:prstGeom>
          <a:solidFill>
            <a:schemeClr val="bg1"/>
          </a:solidFill>
          <a:ln w="25400">
            <a:solidFill>
              <a:schemeClr val="accent2"/>
            </a:solidFill>
            <a:miter lim="800000"/>
            <a:headEnd/>
            <a:tailEnd/>
          </a:ln>
          <a:effectLst/>
        </p:spPr>
        <p:txBody>
          <a:bodyPr anchor="ctr"/>
          <a:lstStyle/>
          <a:p>
            <a:pPr>
              <a:lnSpc>
                <a:spcPct val="90000"/>
              </a:lnSpc>
              <a:spcBef>
                <a:spcPct val="50000"/>
              </a:spcBef>
            </a:pPr>
            <a:endParaRPr kumimoji="0" lang="en-US"/>
          </a:p>
          <a:p>
            <a:pPr>
              <a:lnSpc>
                <a:spcPct val="90000"/>
              </a:lnSpc>
              <a:spcBef>
                <a:spcPct val="50000"/>
              </a:spcBef>
            </a:pPr>
            <a:r>
              <a:rPr kumimoji="0" lang="en-US"/>
              <a:t>Ferment</a:t>
            </a:r>
          </a:p>
          <a:p>
            <a:endParaRPr kumimoji="0" lang="en-US" sz="2400" b="0">
              <a:latin typeface="Times New Roman" pitchFamily="18" charset="0"/>
            </a:endParaRPr>
          </a:p>
        </p:txBody>
      </p:sp>
      <p:sp>
        <p:nvSpPr>
          <p:cNvPr id="275461" name="Line 5"/>
          <p:cNvSpPr>
            <a:spLocks noChangeShapeType="1"/>
          </p:cNvSpPr>
          <p:nvPr/>
        </p:nvSpPr>
        <p:spPr bwMode="auto">
          <a:xfrm rot="5400000">
            <a:off x="6884194" y="2488406"/>
            <a:ext cx="304800" cy="1588"/>
          </a:xfrm>
          <a:prstGeom prst="line">
            <a:avLst/>
          </a:prstGeom>
          <a:noFill/>
          <a:ln w="63500">
            <a:solidFill>
              <a:schemeClr val="tx1"/>
            </a:solidFill>
            <a:round/>
            <a:headEnd/>
            <a:tailEnd type="triangle" w="med" len="med"/>
          </a:ln>
          <a:effectLst/>
        </p:spPr>
        <p:txBody>
          <a:bodyPr wrap="none" anchor="ctr"/>
          <a:lstStyle/>
          <a:p>
            <a:endParaRPr lang="en-US"/>
          </a:p>
        </p:txBody>
      </p:sp>
      <p:sp>
        <p:nvSpPr>
          <p:cNvPr id="275462" name="Line 6"/>
          <p:cNvSpPr>
            <a:spLocks noChangeShapeType="1"/>
          </p:cNvSpPr>
          <p:nvPr/>
        </p:nvSpPr>
        <p:spPr bwMode="auto">
          <a:xfrm>
            <a:off x="5715000" y="1752600"/>
            <a:ext cx="304800" cy="0"/>
          </a:xfrm>
          <a:prstGeom prst="line">
            <a:avLst/>
          </a:prstGeom>
          <a:noFill/>
          <a:ln w="63500">
            <a:solidFill>
              <a:schemeClr val="tx1"/>
            </a:solidFill>
            <a:round/>
            <a:headEnd/>
            <a:tailEnd type="triangle" w="med" len="med"/>
          </a:ln>
          <a:effectLst/>
        </p:spPr>
        <p:txBody>
          <a:bodyPr wrap="none" anchor="ctr"/>
          <a:lstStyle/>
          <a:p>
            <a:endParaRPr lang="en-US"/>
          </a:p>
        </p:txBody>
      </p:sp>
      <p:sp>
        <p:nvSpPr>
          <p:cNvPr id="275463" name="Line 7"/>
          <p:cNvSpPr>
            <a:spLocks noChangeShapeType="1"/>
          </p:cNvSpPr>
          <p:nvPr/>
        </p:nvSpPr>
        <p:spPr bwMode="auto">
          <a:xfrm>
            <a:off x="3200400" y="1752600"/>
            <a:ext cx="304800" cy="0"/>
          </a:xfrm>
          <a:prstGeom prst="line">
            <a:avLst/>
          </a:prstGeom>
          <a:noFill/>
          <a:ln w="63500">
            <a:solidFill>
              <a:schemeClr val="tx1"/>
            </a:solidFill>
            <a:round/>
            <a:headEnd/>
            <a:tailEnd type="triangle" w="med" len="med"/>
          </a:ln>
          <a:effectLst/>
        </p:spPr>
        <p:txBody>
          <a:bodyPr wrap="none" anchor="ctr"/>
          <a:lstStyle/>
          <a:p>
            <a:endParaRPr lang="en-US"/>
          </a:p>
        </p:txBody>
      </p:sp>
      <p:sp>
        <p:nvSpPr>
          <p:cNvPr id="275464" name="Rectangle 8"/>
          <p:cNvSpPr>
            <a:spLocks noChangeArrowheads="1"/>
          </p:cNvSpPr>
          <p:nvPr/>
        </p:nvSpPr>
        <p:spPr bwMode="auto">
          <a:xfrm>
            <a:off x="6096000" y="2743200"/>
            <a:ext cx="1905000" cy="914400"/>
          </a:xfrm>
          <a:prstGeom prst="rect">
            <a:avLst/>
          </a:prstGeom>
          <a:solidFill>
            <a:schemeClr val="bg1"/>
          </a:solidFill>
          <a:ln w="25400">
            <a:solidFill>
              <a:schemeClr val="accent2"/>
            </a:solidFill>
            <a:miter lim="800000"/>
            <a:headEnd/>
            <a:tailEnd/>
          </a:ln>
          <a:effectLst/>
        </p:spPr>
        <p:txBody>
          <a:bodyPr anchor="ctr"/>
          <a:lstStyle/>
          <a:p>
            <a:pPr>
              <a:lnSpc>
                <a:spcPct val="90000"/>
              </a:lnSpc>
              <a:spcBef>
                <a:spcPct val="50000"/>
              </a:spcBef>
            </a:pPr>
            <a:r>
              <a:rPr kumimoji="0" lang="en-US" dirty="0"/>
              <a:t>Clarify &amp; </a:t>
            </a:r>
            <a:r>
              <a:rPr kumimoji="0" lang="en-US" dirty="0" smtClean="0"/>
              <a:t>Racking</a:t>
            </a:r>
            <a:endParaRPr kumimoji="0" lang="en-US" sz="2400" b="0" dirty="0">
              <a:latin typeface="Times New Roman" pitchFamily="18" charset="0"/>
            </a:endParaRPr>
          </a:p>
        </p:txBody>
      </p:sp>
      <p:sp>
        <p:nvSpPr>
          <p:cNvPr id="275465" name="Rectangle 9"/>
          <p:cNvSpPr>
            <a:spLocks noChangeArrowheads="1"/>
          </p:cNvSpPr>
          <p:nvPr/>
        </p:nvSpPr>
        <p:spPr bwMode="auto">
          <a:xfrm>
            <a:off x="3657600" y="2743200"/>
            <a:ext cx="1905000" cy="914400"/>
          </a:xfrm>
          <a:prstGeom prst="rect">
            <a:avLst/>
          </a:prstGeom>
          <a:solidFill>
            <a:schemeClr val="bg1"/>
          </a:solidFill>
          <a:ln w="25400">
            <a:solidFill>
              <a:schemeClr val="accent2"/>
            </a:solidFill>
            <a:miter lim="800000"/>
            <a:headEnd/>
            <a:tailEnd/>
          </a:ln>
          <a:effectLst/>
        </p:spPr>
        <p:txBody>
          <a:bodyPr anchor="ctr"/>
          <a:lstStyle/>
          <a:p>
            <a:pPr>
              <a:lnSpc>
                <a:spcPct val="90000"/>
              </a:lnSpc>
              <a:spcBef>
                <a:spcPct val="50000"/>
              </a:spcBef>
            </a:pPr>
            <a:r>
              <a:rPr kumimoji="0" lang="en-US"/>
              <a:t>Age</a:t>
            </a:r>
            <a:endParaRPr kumimoji="0" lang="en-US" sz="2400" b="0">
              <a:latin typeface="Times New Roman" pitchFamily="18" charset="0"/>
            </a:endParaRPr>
          </a:p>
        </p:txBody>
      </p:sp>
      <p:sp>
        <p:nvSpPr>
          <p:cNvPr id="275466" name="Line 10"/>
          <p:cNvSpPr>
            <a:spLocks noChangeShapeType="1"/>
          </p:cNvSpPr>
          <p:nvPr/>
        </p:nvSpPr>
        <p:spPr bwMode="auto">
          <a:xfrm rot="10800000">
            <a:off x="5715000" y="3122613"/>
            <a:ext cx="304800" cy="1587"/>
          </a:xfrm>
          <a:prstGeom prst="line">
            <a:avLst/>
          </a:prstGeom>
          <a:noFill/>
          <a:ln w="63500">
            <a:solidFill>
              <a:schemeClr val="tx1"/>
            </a:solidFill>
            <a:round/>
            <a:headEnd/>
            <a:tailEnd type="triangle" w="med" len="med"/>
          </a:ln>
          <a:effectLst/>
        </p:spPr>
        <p:txBody>
          <a:bodyPr wrap="none" anchor="ctr"/>
          <a:lstStyle/>
          <a:p>
            <a:endParaRPr lang="en-US"/>
          </a:p>
        </p:txBody>
      </p:sp>
      <p:sp>
        <p:nvSpPr>
          <p:cNvPr id="275468" name="Rectangle 12"/>
          <p:cNvSpPr>
            <a:spLocks noChangeArrowheads="1"/>
          </p:cNvSpPr>
          <p:nvPr/>
        </p:nvSpPr>
        <p:spPr bwMode="auto">
          <a:xfrm>
            <a:off x="3657600" y="3810000"/>
            <a:ext cx="1905000" cy="914400"/>
          </a:xfrm>
          <a:prstGeom prst="rect">
            <a:avLst/>
          </a:prstGeom>
          <a:solidFill>
            <a:schemeClr val="bg2"/>
          </a:solidFill>
          <a:ln w="25400">
            <a:solidFill>
              <a:schemeClr val="accent2"/>
            </a:solidFill>
            <a:miter lim="800000"/>
            <a:headEnd/>
            <a:tailEnd/>
          </a:ln>
          <a:effectLst/>
        </p:spPr>
        <p:txBody>
          <a:bodyPr anchor="ctr"/>
          <a:lstStyle/>
          <a:p>
            <a:pPr>
              <a:lnSpc>
                <a:spcPct val="90000"/>
              </a:lnSpc>
              <a:spcBef>
                <a:spcPct val="50000"/>
              </a:spcBef>
            </a:pPr>
            <a:r>
              <a:rPr kumimoji="0" lang="en-US"/>
              <a:t>White</a:t>
            </a:r>
            <a:endParaRPr kumimoji="0" lang="en-US" sz="2400" b="0">
              <a:latin typeface="Times New Roman" pitchFamily="18" charset="0"/>
            </a:endParaRPr>
          </a:p>
        </p:txBody>
      </p:sp>
      <p:sp>
        <p:nvSpPr>
          <p:cNvPr id="275469" name="Rectangle 13"/>
          <p:cNvSpPr>
            <a:spLocks noChangeArrowheads="1"/>
          </p:cNvSpPr>
          <p:nvPr/>
        </p:nvSpPr>
        <p:spPr bwMode="auto">
          <a:xfrm>
            <a:off x="3657600" y="4876800"/>
            <a:ext cx="1905000" cy="914400"/>
          </a:xfrm>
          <a:prstGeom prst="rect">
            <a:avLst/>
          </a:prstGeom>
          <a:solidFill>
            <a:srgbClr val="CC0000"/>
          </a:solidFill>
          <a:ln w="25400">
            <a:solidFill>
              <a:schemeClr val="accent2"/>
            </a:solidFill>
            <a:miter lim="800000"/>
            <a:headEnd/>
            <a:tailEnd/>
          </a:ln>
          <a:effectLst/>
        </p:spPr>
        <p:txBody>
          <a:bodyPr anchor="ctr"/>
          <a:lstStyle/>
          <a:p>
            <a:pPr>
              <a:lnSpc>
                <a:spcPct val="90000"/>
              </a:lnSpc>
              <a:spcBef>
                <a:spcPct val="50000"/>
              </a:spcBef>
            </a:pPr>
            <a:r>
              <a:rPr kumimoji="0" lang="en-US"/>
              <a:t>Red</a:t>
            </a:r>
            <a:endParaRPr kumimoji="0" lang="en-US" sz="2400" b="0">
              <a:latin typeface="Times New Roman"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75466"/>
                                        </p:tgtEl>
                                        <p:attrNameLst>
                                          <p:attrName>style.visibility</p:attrName>
                                        </p:attrNameLst>
                                      </p:cBhvr>
                                      <p:to>
                                        <p:strVal val="visible"/>
                                      </p:to>
                                    </p:set>
                                    <p:animEffect transition="in" filter="wipe(right)">
                                      <p:cBhvr>
                                        <p:cTn id="7" dur="500"/>
                                        <p:tgtEl>
                                          <p:spTgt spid="275466"/>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275465"/>
                                        </p:tgtEl>
                                        <p:attrNameLst>
                                          <p:attrName>style.visibility</p:attrName>
                                        </p:attrNameLst>
                                      </p:cBhvr>
                                      <p:to>
                                        <p:strVal val="visible"/>
                                      </p:to>
                                    </p:set>
                                    <p:animEffect transition="in" filter="fade">
                                      <p:cBhvr>
                                        <p:cTn id="11" dur="2000"/>
                                        <p:tgtEl>
                                          <p:spTgt spid="275465"/>
                                        </p:tgtEl>
                                      </p:cBhvr>
                                    </p:animEffect>
                                  </p:childTnLst>
                                </p:cTn>
                              </p:par>
                            </p:childTnLst>
                          </p:cTn>
                        </p:par>
                        <p:par>
                          <p:cTn id="12" fill="hold">
                            <p:stCondLst>
                              <p:cond delay="2500"/>
                            </p:stCondLst>
                            <p:childTnLst>
                              <p:par>
                                <p:cTn id="13" presetID="10" presetClass="exit" presetSubtype="0" fill="hold" grpId="0" nodeType="afterEffect">
                                  <p:stCondLst>
                                    <p:cond delay="0"/>
                                  </p:stCondLst>
                                  <p:childTnLst>
                                    <p:animEffect transition="out" filter="fade">
                                      <p:cBhvr>
                                        <p:cTn id="14" dur="2000"/>
                                        <p:tgtEl>
                                          <p:spTgt spid="275458"/>
                                        </p:tgtEl>
                                      </p:cBhvr>
                                    </p:animEffect>
                                    <p:set>
                                      <p:cBhvr>
                                        <p:cTn id="15" dur="1" fill="hold">
                                          <p:stCondLst>
                                            <p:cond delay="1999"/>
                                          </p:stCondLst>
                                        </p:cTn>
                                        <p:tgtEl>
                                          <p:spTgt spid="275458"/>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2000"/>
                                        <p:tgtEl>
                                          <p:spTgt spid="275463"/>
                                        </p:tgtEl>
                                      </p:cBhvr>
                                    </p:animEffect>
                                    <p:set>
                                      <p:cBhvr>
                                        <p:cTn id="18" dur="1" fill="hold">
                                          <p:stCondLst>
                                            <p:cond delay="1999"/>
                                          </p:stCondLst>
                                        </p:cTn>
                                        <p:tgtEl>
                                          <p:spTgt spid="275463"/>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2000"/>
                                        <p:tgtEl>
                                          <p:spTgt spid="275459"/>
                                        </p:tgtEl>
                                      </p:cBhvr>
                                    </p:animEffect>
                                    <p:set>
                                      <p:cBhvr>
                                        <p:cTn id="21" dur="1" fill="hold">
                                          <p:stCondLst>
                                            <p:cond delay="1999"/>
                                          </p:stCondLst>
                                        </p:cTn>
                                        <p:tgtEl>
                                          <p:spTgt spid="275459"/>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2000"/>
                                        <p:tgtEl>
                                          <p:spTgt spid="275462"/>
                                        </p:tgtEl>
                                      </p:cBhvr>
                                    </p:animEffect>
                                    <p:set>
                                      <p:cBhvr>
                                        <p:cTn id="24" dur="1" fill="hold">
                                          <p:stCondLst>
                                            <p:cond delay="1999"/>
                                          </p:stCondLst>
                                        </p:cTn>
                                        <p:tgtEl>
                                          <p:spTgt spid="275462"/>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2000"/>
                                        <p:tgtEl>
                                          <p:spTgt spid="275460"/>
                                        </p:tgtEl>
                                      </p:cBhvr>
                                    </p:animEffect>
                                    <p:set>
                                      <p:cBhvr>
                                        <p:cTn id="27" dur="1" fill="hold">
                                          <p:stCondLst>
                                            <p:cond delay="1999"/>
                                          </p:stCondLst>
                                        </p:cTn>
                                        <p:tgtEl>
                                          <p:spTgt spid="275460"/>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2000"/>
                                        <p:tgtEl>
                                          <p:spTgt spid="275461"/>
                                        </p:tgtEl>
                                      </p:cBhvr>
                                    </p:animEffect>
                                    <p:set>
                                      <p:cBhvr>
                                        <p:cTn id="30" dur="1" fill="hold">
                                          <p:stCondLst>
                                            <p:cond delay="1999"/>
                                          </p:stCondLst>
                                        </p:cTn>
                                        <p:tgtEl>
                                          <p:spTgt spid="275461"/>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2000"/>
                                        <p:tgtEl>
                                          <p:spTgt spid="275464"/>
                                        </p:tgtEl>
                                      </p:cBhvr>
                                    </p:animEffect>
                                    <p:set>
                                      <p:cBhvr>
                                        <p:cTn id="33" dur="1" fill="hold">
                                          <p:stCondLst>
                                            <p:cond delay="1999"/>
                                          </p:stCondLst>
                                        </p:cTn>
                                        <p:tgtEl>
                                          <p:spTgt spid="275464"/>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2000"/>
                                        <p:tgtEl>
                                          <p:spTgt spid="275466"/>
                                        </p:tgtEl>
                                      </p:cBhvr>
                                    </p:animEffect>
                                    <p:set>
                                      <p:cBhvr>
                                        <p:cTn id="36" dur="1" fill="hold">
                                          <p:stCondLst>
                                            <p:cond delay="1999"/>
                                          </p:stCondLst>
                                        </p:cTn>
                                        <p:tgtEl>
                                          <p:spTgt spid="275466"/>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275467"/>
                                        </p:tgtEl>
                                        <p:attrNameLst>
                                          <p:attrName>style.visibility</p:attrName>
                                        </p:attrNameLst>
                                      </p:cBhvr>
                                      <p:to>
                                        <p:strVal val="visible"/>
                                      </p:to>
                                    </p:set>
                                    <p:animEffect transition="in" filter="fade">
                                      <p:cBhvr>
                                        <p:cTn id="39" dur="2000"/>
                                        <p:tgtEl>
                                          <p:spTgt spid="275467"/>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275468"/>
                                        </p:tgtEl>
                                        <p:attrNameLst>
                                          <p:attrName>style.visibility</p:attrName>
                                        </p:attrNameLst>
                                      </p:cBhvr>
                                      <p:to>
                                        <p:strVal val="visible"/>
                                      </p:to>
                                    </p:set>
                                    <p:animEffect transition="in" filter="fade">
                                      <p:cBhvr>
                                        <p:cTn id="43" dur="1000"/>
                                        <p:tgtEl>
                                          <p:spTgt spid="275468"/>
                                        </p:tgtEl>
                                      </p:cBhvr>
                                    </p:animEffect>
                                  </p:childTnLst>
                                </p:cTn>
                              </p:par>
                            </p:childTnLst>
                          </p:cTn>
                        </p:par>
                        <p:par>
                          <p:cTn id="44" fill="hold">
                            <p:stCondLst>
                              <p:cond delay="5500"/>
                            </p:stCondLst>
                            <p:childTnLst>
                              <p:par>
                                <p:cTn id="45" presetID="10" presetClass="entr" presetSubtype="0" fill="hold" grpId="0" nodeType="afterEffect">
                                  <p:stCondLst>
                                    <p:cond delay="0"/>
                                  </p:stCondLst>
                                  <p:childTnLst>
                                    <p:set>
                                      <p:cBhvr>
                                        <p:cTn id="46" dur="1" fill="hold">
                                          <p:stCondLst>
                                            <p:cond delay="0"/>
                                          </p:stCondLst>
                                        </p:cTn>
                                        <p:tgtEl>
                                          <p:spTgt spid="275469"/>
                                        </p:tgtEl>
                                        <p:attrNameLst>
                                          <p:attrName>style.visibility</p:attrName>
                                        </p:attrNameLst>
                                      </p:cBhvr>
                                      <p:to>
                                        <p:strVal val="visible"/>
                                      </p:to>
                                    </p:set>
                                    <p:animEffect transition="in" filter="fade">
                                      <p:cBhvr>
                                        <p:cTn id="47" dur="1000"/>
                                        <p:tgtEl>
                                          <p:spTgt spid="275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58" grpId="0" animBg="1"/>
      <p:bldP spid="275459" grpId="0" animBg="1"/>
      <p:bldP spid="275460" grpId="0" animBg="1"/>
      <p:bldP spid="275461" grpId="0" animBg="1"/>
      <p:bldP spid="275462" grpId="0" animBg="1"/>
      <p:bldP spid="275463" grpId="0" animBg="1"/>
      <p:bldP spid="275464" grpId="0" animBg="1"/>
      <p:bldP spid="275465" grpId="1" animBg="1"/>
      <p:bldP spid="275466" grpId="0" animBg="1"/>
      <p:bldP spid="275466" grpId="1" animBg="1"/>
      <p:bldP spid="275468" grpId="0" animBg="1"/>
      <p:bldP spid="27546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4" name="Picture 4" descr="Barel"/>
          <p:cNvPicPr>
            <a:picLocks noChangeAspect="1" noChangeArrowheads="1"/>
          </p:cNvPicPr>
          <p:nvPr/>
        </p:nvPicPr>
        <p:blipFill>
          <a:blip r:embed="rId3" cstate="print"/>
          <a:srcRect/>
          <a:stretch>
            <a:fillRect/>
          </a:stretch>
        </p:blipFill>
        <p:spPr bwMode="auto">
          <a:xfrm>
            <a:off x="0" y="0"/>
            <a:ext cx="9144000" cy="4610100"/>
          </a:xfrm>
          <a:prstGeom prst="rect">
            <a:avLst/>
          </a:prstGeom>
          <a:noFill/>
        </p:spPr>
      </p:pic>
      <p:sp>
        <p:nvSpPr>
          <p:cNvPr id="312325" name="Rectangle 5"/>
          <p:cNvSpPr>
            <a:spLocks noChangeArrowheads="1"/>
          </p:cNvSpPr>
          <p:nvPr/>
        </p:nvSpPr>
        <p:spPr bwMode="auto">
          <a:xfrm>
            <a:off x="0" y="1028700"/>
            <a:ext cx="1905000" cy="914400"/>
          </a:xfrm>
          <a:prstGeom prst="rect">
            <a:avLst/>
          </a:prstGeom>
          <a:solidFill>
            <a:schemeClr val="bg2"/>
          </a:solidFill>
          <a:ln w="25400">
            <a:solidFill>
              <a:schemeClr val="accent2"/>
            </a:solidFill>
            <a:miter lim="800000"/>
            <a:headEnd/>
            <a:tailEnd/>
          </a:ln>
          <a:effectLst/>
        </p:spPr>
        <p:txBody>
          <a:bodyPr anchor="ctr"/>
          <a:lstStyle/>
          <a:p>
            <a:pPr>
              <a:lnSpc>
                <a:spcPct val="90000"/>
              </a:lnSpc>
              <a:spcBef>
                <a:spcPct val="50000"/>
              </a:spcBef>
            </a:pPr>
            <a:r>
              <a:rPr kumimoji="0" lang="en-US"/>
              <a:t>White</a:t>
            </a:r>
            <a:endParaRPr kumimoji="0" lang="en-US" sz="2400" b="0">
              <a:latin typeface="Times New Roman" pitchFamily="18" charset="0"/>
            </a:endParaRPr>
          </a:p>
        </p:txBody>
      </p:sp>
      <p:grpSp>
        <p:nvGrpSpPr>
          <p:cNvPr id="312326" name="Group 6"/>
          <p:cNvGrpSpPr>
            <a:grpSpLocks/>
          </p:cNvGrpSpPr>
          <p:nvPr/>
        </p:nvGrpSpPr>
        <p:grpSpPr bwMode="auto">
          <a:xfrm>
            <a:off x="0" y="0"/>
            <a:ext cx="1905000" cy="914400"/>
            <a:chOff x="2360" y="1536"/>
            <a:chExt cx="1200" cy="576"/>
          </a:xfrm>
        </p:grpSpPr>
        <p:sp>
          <p:nvSpPr>
            <p:cNvPr id="312327" name="Rectangle 7"/>
            <p:cNvSpPr>
              <a:spLocks noChangeArrowheads="1"/>
            </p:cNvSpPr>
            <p:nvPr/>
          </p:nvSpPr>
          <p:spPr bwMode="auto">
            <a:xfrm>
              <a:off x="2360" y="1536"/>
              <a:ext cx="1200" cy="576"/>
            </a:xfrm>
            <a:prstGeom prst="rect">
              <a:avLst/>
            </a:prstGeom>
            <a:solidFill>
              <a:srgbClr val="E6CF6C"/>
            </a:solidFill>
            <a:ln w="25400">
              <a:solidFill>
                <a:schemeClr val="accent2"/>
              </a:solidFill>
              <a:miter lim="800000"/>
              <a:headEnd/>
              <a:tailEnd/>
            </a:ln>
            <a:effectLst/>
          </p:spPr>
          <p:txBody>
            <a:bodyPr wrap="none" anchor="ctr"/>
            <a:lstStyle/>
            <a:p>
              <a:endParaRPr kumimoji="0" lang="en-US" sz="2400" b="0">
                <a:latin typeface="Times New Roman" pitchFamily="18" charset="0"/>
              </a:endParaRPr>
            </a:p>
          </p:txBody>
        </p:sp>
        <p:sp>
          <p:nvSpPr>
            <p:cNvPr id="312328" name="Text Box 8"/>
            <p:cNvSpPr txBox="1">
              <a:spLocks noChangeArrowheads="1"/>
            </p:cNvSpPr>
            <p:nvPr/>
          </p:nvSpPr>
          <p:spPr bwMode="auto">
            <a:xfrm>
              <a:off x="2400" y="1680"/>
              <a:ext cx="1152" cy="250"/>
            </a:xfrm>
            <a:prstGeom prst="rect">
              <a:avLst/>
            </a:prstGeom>
            <a:noFill/>
            <a:ln w="25400">
              <a:noFill/>
              <a:miter lim="800000"/>
              <a:headEnd/>
              <a:tailEnd/>
            </a:ln>
            <a:effectLst/>
          </p:spPr>
          <p:txBody>
            <a:bodyPr anchor="ctr">
              <a:spAutoFit/>
            </a:bodyPr>
            <a:lstStyle/>
            <a:p>
              <a:pPr>
                <a:spcBef>
                  <a:spcPct val="50000"/>
                </a:spcBef>
              </a:pPr>
              <a:r>
                <a:rPr kumimoji="0" lang="en-US" dirty="0"/>
                <a:t>Sur Lie</a:t>
              </a:r>
            </a:p>
          </p:txBody>
        </p:sp>
      </p:grpSp>
      <p:sp>
        <p:nvSpPr>
          <p:cNvPr id="7" name="TextBox 6"/>
          <p:cNvSpPr txBox="1"/>
          <p:nvPr/>
        </p:nvSpPr>
        <p:spPr>
          <a:xfrm>
            <a:off x="0" y="4705350"/>
            <a:ext cx="9144000" cy="2246769"/>
          </a:xfrm>
          <a:prstGeom prst="rect">
            <a:avLst/>
          </a:prstGeom>
          <a:noFill/>
        </p:spPr>
        <p:txBody>
          <a:bodyPr wrap="square" rtlCol="0">
            <a:spAutoFit/>
          </a:bodyPr>
          <a:lstStyle/>
          <a:p>
            <a:r>
              <a:rPr lang="en-US" b="0" dirty="0" smtClean="0">
                <a:latin typeface="+mj-lt"/>
              </a:rPr>
              <a:t>Definition: Sur Lie [soor LEE] </a:t>
            </a:r>
          </a:p>
          <a:p>
            <a:r>
              <a:rPr lang="en-US" b="0" dirty="0" smtClean="0">
                <a:latin typeface="+mj-lt"/>
              </a:rPr>
              <a:t>The French expression for "on the lees." lees is the coarse sediment, which consists mainly of dead yeast cells and small grape particles that accumulate during fermentation. Winemakers believe that certain wines benefit from being aged sur lie. Chardonnay or Sauvignon Blanc wines are thought to gain complexity if aged in this way for a few months</a:t>
            </a:r>
          </a:p>
          <a:p>
            <a:endParaRPr 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12326"/>
                                        </p:tgtEl>
                                        <p:attrNameLst>
                                          <p:attrName>style.visibility</p:attrName>
                                        </p:attrNameLst>
                                      </p:cBhvr>
                                      <p:to>
                                        <p:strVal val="visible"/>
                                      </p:to>
                                    </p:set>
                                    <p:animEffect transition="in" filter="fade">
                                      <p:cBhvr>
                                        <p:cTn id="7" dur="2000"/>
                                        <p:tgtEl>
                                          <p:spTgt spid="3123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52" name="Picture 8" descr="PICT0107"/>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13351" name="Rectangle 7"/>
          <p:cNvSpPr>
            <a:spLocks noChangeArrowheads="1"/>
          </p:cNvSpPr>
          <p:nvPr/>
        </p:nvSpPr>
        <p:spPr bwMode="auto">
          <a:xfrm>
            <a:off x="228600" y="514350"/>
            <a:ext cx="1905000" cy="914400"/>
          </a:xfrm>
          <a:prstGeom prst="rect">
            <a:avLst/>
          </a:prstGeom>
          <a:solidFill>
            <a:srgbClr val="CC0000"/>
          </a:solidFill>
          <a:ln w="25400">
            <a:solidFill>
              <a:schemeClr val="accent2"/>
            </a:solidFill>
            <a:miter lim="800000"/>
            <a:headEnd/>
            <a:tailEnd/>
          </a:ln>
          <a:effectLst/>
        </p:spPr>
        <p:txBody>
          <a:bodyPr anchor="ctr"/>
          <a:lstStyle/>
          <a:p>
            <a:pPr>
              <a:lnSpc>
                <a:spcPct val="90000"/>
              </a:lnSpc>
              <a:spcBef>
                <a:spcPct val="50000"/>
              </a:spcBef>
            </a:pPr>
            <a:r>
              <a:rPr kumimoji="0" lang="en-US"/>
              <a:t>Red</a:t>
            </a:r>
            <a:endParaRPr kumimoji="0" lang="en-US" sz="2400" b="0">
              <a:latin typeface="Times New Roman" pitchFamily="18" charset="0"/>
            </a:endParaRPr>
          </a:p>
        </p:txBody>
      </p:sp>
      <p:sp>
        <p:nvSpPr>
          <p:cNvPr id="4" name="TextBox 3"/>
          <p:cNvSpPr txBox="1"/>
          <p:nvPr/>
        </p:nvSpPr>
        <p:spPr>
          <a:xfrm>
            <a:off x="2419350" y="800100"/>
            <a:ext cx="6457950" cy="400110"/>
          </a:xfrm>
          <a:prstGeom prst="rect">
            <a:avLst/>
          </a:prstGeom>
          <a:solidFill>
            <a:schemeClr val="bg2"/>
          </a:solidFill>
        </p:spPr>
        <p:txBody>
          <a:bodyPr wrap="square" rtlCol="0">
            <a:spAutoFit/>
          </a:bodyPr>
          <a:lstStyle/>
          <a:p>
            <a:r>
              <a:rPr lang="en-US" b="0" dirty="0" smtClean="0"/>
              <a:t>Usually best wines will spend 18 to 22 months in barrel</a:t>
            </a:r>
            <a:endParaRPr lang="en-US" b="0" dirty="0"/>
          </a:p>
        </p:txBody>
      </p:sp>
    </p:spTree>
  </p:cSld>
  <p:clrMapOvr>
    <a:masterClrMapping/>
  </p:clrMapOvr>
  <p:transition spd="med">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19" name="Picture 19" descr="PICT0061"/>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30402" name="Rectangle 2"/>
          <p:cNvSpPr>
            <a:spLocks noChangeArrowheads="1"/>
          </p:cNvSpPr>
          <p:nvPr/>
        </p:nvSpPr>
        <p:spPr bwMode="auto">
          <a:xfrm>
            <a:off x="2362200" y="4572000"/>
            <a:ext cx="1905000" cy="914400"/>
          </a:xfrm>
          <a:prstGeom prst="rect">
            <a:avLst/>
          </a:prstGeom>
          <a:solidFill>
            <a:schemeClr val="bg1"/>
          </a:solidFill>
          <a:ln w="25400">
            <a:solidFill>
              <a:schemeClr val="accent2"/>
            </a:solidFill>
            <a:miter lim="800000"/>
            <a:headEnd/>
            <a:tailEnd/>
          </a:ln>
          <a:effectLst/>
        </p:spPr>
        <p:txBody>
          <a:bodyPr wrap="none" anchor="ctr"/>
          <a:lstStyle/>
          <a:p>
            <a:r>
              <a:rPr kumimoji="0" lang="en-US"/>
              <a:t>Harvest</a:t>
            </a:r>
          </a:p>
        </p:txBody>
      </p:sp>
      <p:sp>
        <p:nvSpPr>
          <p:cNvPr id="230403" name="Rectangle 3"/>
          <p:cNvSpPr>
            <a:spLocks noChangeArrowheads="1"/>
          </p:cNvSpPr>
          <p:nvPr/>
        </p:nvSpPr>
        <p:spPr bwMode="auto">
          <a:xfrm>
            <a:off x="4800600" y="4572000"/>
            <a:ext cx="1905000" cy="914400"/>
          </a:xfrm>
          <a:prstGeom prst="rect">
            <a:avLst/>
          </a:prstGeom>
          <a:solidFill>
            <a:schemeClr val="bg1"/>
          </a:solidFill>
          <a:ln w="25400">
            <a:solidFill>
              <a:schemeClr val="accent2"/>
            </a:solidFill>
            <a:miter lim="800000"/>
            <a:headEnd/>
            <a:tailEnd/>
          </a:ln>
          <a:effectLst/>
        </p:spPr>
        <p:txBody>
          <a:bodyPr wrap="none" anchor="ctr"/>
          <a:lstStyle/>
          <a:p>
            <a:r>
              <a:rPr kumimoji="0" lang="en-US"/>
              <a:t>Process </a:t>
            </a:r>
          </a:p>
        </p:txBody>
      </p:sp>
      <p:sp>
        <p:nvSpPr>
          <p:cNvPr id="230404" name="Rectangle 4"/>
          <p:cNvSpPr>
            <a:spLocks noChangeArrowheads="1"/>
          </p:cNvSpPr>
          <p:nvPr/>
        </p:nvSpPr>
        <p:spPr bwMode="auto">
          <a:xfrm>
            <a:off x="7239000" y="4572000"/>
            <a:ext cx="1905000" cy="914400"/>
          </a:xfrm>
          <a:prstGeom prst="rect">
            <a:avLst/>
          </a:prstGeom>
          <a:solidFill>
            <a:schemeClr val="bg1"/>
          </a:solidFill>
          <a:ln w="25400">
            <a:solidFill>
              <a:schemeClr val="accent2"/>
            </a:solidFill>
            <a:miter lim="800000"/>
            <a:headEnd/>
            <a:tailEnd/>
          </a:ln>
          <a:effectLst/>
        </p:spPr>
        <p:txBody>
          <a:bodyPr anchor="ctr"/>
          <a:lstStyle/>
          <a:p>
            <a:pPr>
              <a:lnSpc>
                <a:spcPct val="90000"/>
              </a:lnSpc>
              <a:spcBef>
                <a:spcPct val="50000"/>
              </a:spcBef>
            </a:pPr>
            <a:endParaRPr kumimoji="0" lang="en-US"/>
          </a:p>
          <a:p>
            <a:pPr>
              <a:lnSpc>
                <a:spcPct val="90000"/>
              </a:lnSpc>
              <a:spcBef>
                <a:spcPct val="50000"/>
              </a:spcBef>
            </a:pPr>
            <a:r>
              <a:rPr kumimoji="0" lang="en-US"/>
              <a:t>Ferment</a:t>
            </a:r>
          </a:p>
          <a:p>
            <a:endParaRPr kumimoji="0" lang="en-US" sz="2400" b="0">
              <a:latin typeface="Times New Roman" pitchFamily="18" charset="0"/>
            </a:endParaRPr>
          </a:p>
        </p:txBody>
      </p:sp>
      <p:grpSp>
        <p:nvGrpSpPr>
          <p:cNvPr id="230418" name="Group 18"/>
          <p:cNvGrpSpPr>
            <a:grpSpLocks/>
          </p:cNvGrpSpPr>
          <p:nvPr/>
        </p:nvGrpSpPr>
        <p:grpSpPr bwMode="auto">
          <a:xfrm>
            <a:off x="7239000" y="5943600"/>
            <a:ext cx="1905000" cy="914400"/>
            <a:chOff x="3840" y="1728"/>
            <a:chExt cx="1200" cy="576"/>
          </a:xfrm>
        </p:grpSpPr>
        <p:sp>
          <p:nvSpPr>
            <p:cNvPr id="230405" name="Rectangle 5"/>
            <p:cNvSpPr>
              <a:spLocks noChangeArrowheads="1"/>
            </p:cNvSpPr>
            <p:nvPr/>
          </p:nvSpPr>
          <p:spPr bwMode="auto">
            <a:xfrm>
              <a:off x="3840" y="1728"/>
              <a:ext cx="1200" cy="576"/>
            </a:xfrm>
            <a:prstGeom prst="rect">
              <a:avLst/>
            </a:prstGeom>
            <a:solidFill>
              <a:schemeClr val="bg1"/>
            </a:solidFill>
            <a:ln w="25400">
              <a:solidFill>
                <a:schemeClr val="accent2"/>
              </a:solidFill>
              <a:miter lim="800000"/>
              <a:headEnd/>
              <a:tailEnd/>
            </a:ln>
            <a:effectLst/>
          </p:spPr>
          <p:txBody>
            <a:bodyPr wrap="none" anchor="ctr"/>
            <a:lstStyle/>
            <a:p>
              <a:endParaRPr lang="en-US"/>
            </a:p>
          </p:txBody>
        </p:sp>
        <p:sp>
          <p:nvSpPr>
            <p:cNvPr id="230406" name="Text Box 6"/>
            <p:cNvSpPr txBox="1">
              <a:spLocks noChangeArrowheads="1"/>
            </p:cNvSpPr>
            <p:nvPr/>
          </p:nvSpPr>
          <p:spPr bwMode="auto">
            <a:xfrm>
              <a:off x="3840" y="1784"/>
              <a:ext cx="1152" cy="407"/>
            </a:xfrm>
            <a:prstGeom prst="rect">
              <a:avLst/>
            </a:prstGeom>
            <a:noFill/>
            <a:ln w="25400">
              <a:noFill/>
              <a:miter lim="800000"/>
              <a:headEnd/>
              <a:tailEnd/>
            </a:ln>
            <a:effectLst/>
          </p:spPr>
          <p:txBody>
            <a:bodyPr anchor="ctr">
              <a:spAutoFit/>
            </a:bodyPr>
            <a:lstStyle/>
            <a:p>
              <a:pPr>
                <a:lnSpc>
                  <a:spcPct val="90000"/>
                </a:lnSpc>
                <a:spcBef>
                  <a:spcPct val="50000"/>
                </a:spcBef>
              </a:pPr>
              <a:r>
                <a:rPr kumimoji="0" lang="en-US" dirty="0"/>
                <a:t>Clarify &amp; </a:t>
              </a:r>
              <a:r>
                <a:rPr kumimoji="0" lang="en-US" dirty="0" smtClean="0"/>
                <a:t>Racking</a:t>
              </a:r>
              <a:endParaRPr kumimoji="0" lang="en-US" dirty="0"/>
            </a:p>
          </p:txBody>
        </p:sp>
      </p:grpSp>
      <p:grpSp>
        <p:nvGrpSpPr>
          <p:cNvPr id="230417" name="Group 17"/>
          <p:cNvGrpSpPr>
            <a:grpSpLocks/>
          </p:cNvGrpSpPr>
          <p:nvPr/>
        </p:nvGrpSpPr>
        <p:grpSpPr bwMode="auto">
          <a:xfrm>
            <a:off x="4800600" y="5943600"/>
            <a:ext cx="1905000" cy="914400"/>
            <a:chOff x="2304" y="1728"/>
            <a:chExt cx="1200" cy="576"/>
          </a:xfrm>
        </p:grpSpPr>
        <p:sp>
          <p:nvSpPr>
            <p:cNvPr id="230407" name="Rectangle 7"/>
            <p:cNvSpPr>
              <a:spLocks noChangeArrowheads="1"/>
            </p:cNvSpPr>
            <p:nvPr/>
          </p:nvSpPr>
          <p:spPr bwMode="auto">
            <a:xfrm>
              <a:off x="2304" y="1728"/>
              <a:ext cx="1200" cy="576"/>
            </a:xfrm>
            <a:prstGeom prst="rect">
              <a:avLst/>
            </a:prstGeom>
            <a:solidFill>
              <a:schemeClr val="bg1"/>
            </a:solidFill>
            <a:ln w="25400">
              <a:solidFill>
                <a:schemeClr val="accent2"/>
              </a:solidFill>
              <a:miter lim="800000"/>
              <a:headEnd/>
              <a:tailEnd/>
            </a:ln>
            <a:effectLst/>
          </p:spPr>
          <p:txBody>
            <a:bodyPr wrap="none" anchor="ctr"/>
            <a:lstStyle/>
            <a:p>
              <a:endParaRPr lang="en-US"/>
            </a:p>
          </p:txBody>
        </p:sp>
        <p:sp>
          <p:nvSpPr>
            <p:cNvPr id="230408" name="Text Box 8"/>
            <p:cNvSpPr txBox="1">
              <a:spLocks noChangeArrowheads="1"/>
            </p:cNvSpPr>
            <p:nvPr/>
          </p:nvSpPr>
          <p:spPr bwMode="auto">
            <a:xfrm>
              <a:off x="2304" y="1872"/>
              <a:ext cx="1152" cy="231"/>
            </a:xfrm>
            <a:prstGeom prst="rect">
              <a:avLst/>
            </a:prstGeom>
            <a:noFill/>
            <a:ln w="25400">
              <a:noFill/>
              <a:miter lim="800000"/>
              <a:headEnd/>
              <a:tailEnd/>
            </a:ln>
            <a:effectLst/>
          </p:spPr>
          <p:txBody>
            <a:bodyPr anchor="ctr">
              <a:spAutoFit/>
            </a:bodyPr>
            <a:lstStyle/>
            <a:p>
              <a:pPr>
                <a:lnSpc>
                  <a:spcPct val="90000"/>
                </a:lnSpc>
                <a:spcBef>
                  <a:spcPct val="50000"/>
                </a:spcBef>
              </a:pPr>
              <a:r>
                <a:rPr kumimoji="0" lang="en-US"/>
                <a:t>Age</a:t>
              </a:r>
            </a:p>
          </p:txBody>
        </p:sp>
      </p:grpSp>
      <p:grpSp>
        <p:nvGrpSpPr>
          <p:cNvPr id="230416" name="Group 16"/>
          <p:cNvGrpSpPr>
            <a:grpSpLocks/>
          </p:cNvGrpSpPr>
          <p:nvPr/>
        </p:nvGrpSpPr>
        <p:grpSpPr bwMode="auto">
          <a:xfrm>
            <a:off x="2362200" y="5943600"/>
            <a:ext cx="1905000" cy="914400"/>
            <a:chOff x="768" y="1728"/>
            <a:chExt cx="1200" cy="576"/>
          </a:xfrm>
        </p:grpSpPr>
        <p:sp>
          <p:nvSpPr>
            <p:cNvPr id="230409" name="Rectangle 9"/>
            <p:cNvSpPr>
              <a:spLocks noChangeArrowheads="1"/>
            </p:cNvSpPr>
            <p:nvPr/>
          </p:nvSpPr>
          <p:spPr bwMode="auto">
            <a:xfrm>
              <a:off x="768" y="1728"/>
              <a:ext cx="1200" cy="576"/>
            </a:xfrm>
            <a:prstGeom prst="rect">
              <a:avLst/>
            </a:prstGeom>
            <a:solidFill>
              <a:schemeClr val="bg1"/>
            </a:solidFill>
            <a:ln w="25400">
              <a:solidFill>
                <a:schemeClr val="accent2"/>
              </a:solidFill>
              <a:miter lim="800000"/>
              <a:headEnd/>
              <a:tailEnd/>
            </a:ln>
            <a:effectLst/>
          </p:spPr>
          <p:txBody>
            <a:bodyPr wrap="none" anchor="ctr"/>
            <a:lstStyle/>
            <a:p>
              <a:endParaRPr kumimoji="0" lang="en-US" sz="2400" b="0">
                <a:latin typeface="Times New Roman" pitchFamily="18" charset="0"/>
              </a:endParaRPr>
            </a:p>
          </p:txBody>
        </p:sp>
        <p:sp>
          <p:nvSpPr>
            <p:cNvPr id="230410" name="Text Box 10"/>
            <p:cNvSpPr txBox="1">
              <a:spLocks noChangeArrowheads="1"/>
            </p:cNvSpPr>
            <p:nvPr/>
          </p:nvSpPr>
          <p:spPr bwMode="auto">
            <a:xfrm>
              <a:off x="816" y="1872"/>
              <a:ext cx="1152" cy="250"/>
            </a:xfrm>
            <a:prstGeom prst="rect">
              <a:avLst/>
            </a:prstGeom>
            <a:noFill/>
            <a:ln w="25400">
              <a:noFill/>
              <a:miter lim="800000"/>
              <a:headEnd/>
              <a:tailEnd/>
            </a:ln>
            <a:effectLst/>
          </p:spPr>
          <p:txBody>
            <a:bodyPr anchor="ctr">
              <a:spAutoFit/>
            </a:bodyPr>
            <a:lstStyle/>
            <a:p>
              <a:pPr>
                <a:spcBef>
                  <a:spcPct val="50000"/>
                </a:spcBef>
              </a:pPr>
              <a:r>
                <a:rPr kumimoji="0" lang="en-US"/>
                <a:t>Bottle</a:t>
              </a:r>
            </a:p>
          </p:txBody>
        </p:sp>
      </p:grpSp>
      <p:sp>
        <p:nvSpPr>
          <p:cNvPr id="230411" name="Line 11"/>
          <p:cNvSpPr>
            <a:spLocks noChangeShapeType="1"/>
          </p:cNvSpPr>
          <p:nvPr/>
        </p:nvSpPr>
        <p:spPr bwMode="auto">
          <a:xfrm rot="5400000">
            <a:off x="8027194" y="5688806"/>
            <a:ext cx="304800" cy="1588"/>
          </a:xfrm>
          <a:prstGeom prst="line">
            <a:avLst/>
          </a:prstGeom>
          <a:noFill/>
          <a:ln w="63500">
            <a:solidFill>
              <a:schemeClr val="tx1"/>
            </a:solidFill>
            <a:round/>
            <a:headEnd/>
            <a:tailEnd type="triangle" w="med" len="med"/>
          </a:ln>
          <a:effectLst/>
        </p:spPr>
        <p:txBody>
          <a:bodyPr wrap="none" anchor="ctr"/>
          <a:lstStyle/>
          <a:p>
            <a:endParaRPr lang="en-US"/>
          </a:p>
        </p:txBody>
      </p:sp>
      <p:sp>
        <p:nvSpPr>
          <p:cNvPr id="230412" name="Line 12"/>
          <p:cNvSpPr>
            <a:spLocks noChangeShapeType="1"/>
          </p:cNvSpPr>
          <p:nvPr/>
        </p:nvSpPr>
        <p:spPr bwMode="auto">
          <a:xfrm rot="10800000">
            <a:off x="4343400" y="6324600"/>
            <a:ext cx="304800" cy="1588"/>
          </a:xfrm>
          <a:prstGeom prst="line">
            <a:avLst/>
          </a:prstGeom>
          <a:noFill/>
          <a:ln w="63500">
            <a:solidFill>
              <a:schemeClr val="tx1"/>
            </a:solidFill>
            <a:round/>
            <a:headEnd/>
            <a:tailEnd type="triangle" w="med" len="med"/>
          </a:ln>
          <a:effectLst/>
        </p:spPr>
        <p:txBody>
          <a:bodyPr wrap="none" anchor="ctr"/>
          <a:lstStyle/>
          <a:p>
            <a:endParaRPr lang="en-US"/>
          </a:p>
        </p:txBody>
      </p:sp>
      <p:sp>
        <p:nvSpPr>
          <p:cNvPr id="230413" name="Line 13"/>
          <p:cNvSpPr>
            <a:spLocks noChangeShapeType="1"/>
          </p:cNvSpPr>
          <p:nvPr/>
        </p:nvSpPr>
        <p:spPr bwMode="auto">
          <a:xfrm rot="10800000">
            <a:off x="6858000" y="6324600"/>
            <a:ext cx="304800" cy="1588"/>
          </a:xfrm>
          <a:prstGeom prst="line">
            <a:avLst/>
          </a:prstGeom>
          <a:noFill/>
          <a:ln w="63500">
            <a:solidFill>
              <a:schemeClr val="tx1"/>
            </a:solidFill>
            <a:round/>
            <a:headEnd/>
            <a:tailEnd type="triangle" w="med" len="med"/>
          </a:ln>
          <a:effectLst/>
        </p:spPr>
        <p:txBody>
          <a:bodyPr wrap="none" anchor="ctr"/>
          <a:lstStyle/>
          <a:p>
            <a:endParaRPr lang="en-US"/>
          </a:p>
        </p:txBody>
      </p:sp>
      <p:sp>
        <p:nvSpPr>
          <p:cNvPr id="230414" name="Line 14"/>
          <p:cNvSpPr>
            <a:spLocks noChangeShapeType="1"/>
          </p:cNvSpPr>
          <p:nvPr/>
        </p:nvSpPr>
        <p:spPr bwMode="auto">
          <a:xfrm>
            <a:off x="6858000" y="4953000"/>
            <a:ext cx="304800" cy="0"/>
          </a:xfrm>
          <a:prstGeom prst="line">
            <a:avLst/>
          </a:prstGeom>
          <a:noFill/>
          <a:ln w="63500">
            <a:solidFill>
              <a:schemeClr val="tx1"/>
            </a:solidFill>
            <a:round/>
            <a:headEnd/>
            <a:tailEnd type="triangle" w="med" len="med"/>
          </a:ln>
          <a:effectLst/>
        </p:spPr>
        <p:txBody>
          <a:bodyPr wrap="none" anchor="ctr"/>
          <a:lstStyle/>
          <a:p>
            <a:endParaRPr lang="en-US"/>
          </a:p>
        </p:txBody>
      </p:sp>
      <p:sp>
        <p:nvSpPr>
          <p:cNvPr id="230415" name="Line 15"/>
          <p:cNvSpPr>
            <a:spLocks noChangeShapeType="1"/>
          </p:cNvSpPr>
          <p:nvPr/>
        </p:nvSpPr>
        <p:spPr bwMode="auto">
          <a:xfrm>
            <a:off x="4343400" y="4953000"/>
            <a:ext cx="304800" cy="0"/>
          </a:xfrm>
          <a:prstGeom prst="line">
            <a:avLst/>
          </a:prstGeom>
          <a:noFill/>
          <a:ln w="63500">
            <a:solidFill>
              <a:schemeClr val="tx1"/>
            </a:solidFill>
            <a:round/>
            <a:headEnd/>
            <a:tailEnd type="triangle" w="med" len="med"/>
          </a:ln>
          <a:effectLst/>
        </p:spPr>
        <p:txBody>
          <a:bodyPr wrap="none" anchor="ct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30412"/>
                                        </p:tgtEl>
                                        <p:attrNameLst>
                                          <p:attrName>style.visibility</p:attrName>
                                        </p:attrNameLst>
                                      </p:cBhvr>
                                      <p:to>
                                        <p:strVal val="visible"/>
                                      </p:to>
                                    </p:set>
                                    <p:animEffect transition="in" filter="wipe(right)">
                                      <p:cBhvr>
                                        <p:cTn id="7" dur="500"/>
                                        <p:tgtEl>
                                          <p:spTgt spid="2304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30416"/>
                                        </p:tgtEl>
                                        <p:attrNameLst>
                                          <p:attrName>style.visibility</p:attrName>
                                        </p:attrNameLst>
                                      </p:cBhvr>
                                      <p:to>
                                        <p:strVal val="visible"/>
                                      </p:to>
                                    </p:set>
                                    <p:animEffect transition="in" filter="fade">
                                      <p:cBhvr>
                                        <p:cTn id="11" dur="2000"/>
                                        <p:tgtEl>
                                          <p:spTgt spid="230416"/>
                                        </p:tgtEl>
                                      </p:cBhvr>
                                    </p:animEffect>
                                  </p:childTnLst>
                                </p:cTn>
                              </p:par>
                            </p:childTnLst>
                          </p:cTn>
                        </p:par>
                        <p:par>
                          <p:cTn id="12" fill="hold">
                            <p:stCondLst>
                              <p:cond delay="2500"/>
                            </p:stCondLst>
                            <p:childTnLst>
                              <p:par>
                                <p:cTn id="13" presetID="10" presetClass="exit" presetSubtype="0" fill="hold" grpId="0" nodeType="afterEffect">
                                  <p:stCondLst>
                                    <p:cond delay="0"/>
                                  </p:stCondLst>
                                  <p:childTnLst>
                                    <p:animEffect transition="out" filter="fade">
                                      <p:cBhvr>
                                        <p:cTn id="14" dur="2000"/>
                                        <p:tgtEl>
                                          <p:spTgt spid="230402"/>
                                        </p:tgtEl>
                                      </p:cBhvr>
                                    </p:animEffect>
                                    <p:set>
                                      <p:cBhvr>
                                        <p:cTn id="15" dur="1" fill="hold">
                                          <p:stCondLst>
                                            <p:cond delay="1999"/>
                                          </p:stCondLst>
                                        </p:cTn>
                                        <p:tgtEl>
                                          <p:spTgt spid="230402"/>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2000"/>
                                        <p:tgtEl>
                                          <p:spTgt spid="230415"/>
                                        </p:tgtEl>
                                      </p:cBhvr>
                                    </p:animEffect>
                                    <p:set>
                                      <p:cBhvr>
                                        <p:cTn id="18" dur="1" fill="hold">
                                          <p:stCondLst>
                                            <p:cond delay="1999"/>
                                          </p:stCondLst>
                                        </p:cTn>
                                        <p:tgtEl>
                                          <p:spTgt spid="230415"/>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2000"/>
                                        <p:tgtEl>
                                          <p:spTgt spid="230403"/>
                                        </p:tgtEl>
                                      </p:cBhvr>
                                    </p:animEffect>
                                    <p:set>
                                      <p:cBhvr>
                                        <p:cTn id="21" dur="1" fill="hold">
                                          <p:stCondLst>
                                            <p:cond delay="1999"/>
                                          </p:stCondLst>
                                        </p:cTn>
                                        <p:tgtEl>
                                          <p:spTgt spid="230403"/>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2000"/>
                                        <p:tgtEl>
                                          <p:spTgt spid="230414"/>
                                        </p:tgtEl>
                                      </p:cBhvr>
                                    </p:animEffect>
                                    <p:set>
                                      <p:cBhvr>
                                        <p:cTn id="24" dur="1" fill="hold">
                                          <p:stCondLst>
                                            <p:cond delay="1999"/>
                                          </p:stCondLst>
                                        </p:cTn>
                                        <p:tgtEl>
                                          <p:spTgt spid="230414"/>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2000"/>
                                        <p:tgtEl>
                                          <p:spTgt spid="230404"/>
                                        </p:tgtEl>
                                      </p:cBhvr>
                                    </p:animEffect>
                                    <p:set>
                                      <p:cBhvr>
                                        <p:cTn id="27" dur="1" fill="hold">
                                          <p:stCondLst>
                                            <p:cond delay="1999"/>
                                          </p:stCondLst>
                                        </p:cTn>
                                        <p:tgtEl>
                                          <p:spTgt spid="230404"/>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2000"/>
                                        <p:tgtEl>
                                          <p:spTgt spid="230411"/>
                                        </p:tgtEl>
                                      </p:cBhvr>
                                    </p:animEffect>
                                    <p:set>
                                      <p:cBhvr>
                                        <p:cTn id="30" dur="1" fill="hold">
                                          <p:stCondLst>
                                            <p:cond delay="1999"/>
                                          </p:stCondLst>
                                        </p:cTn>
                                        <p:tgtEl>
                                          <p:spTgt spid="230411"/>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2000"/>
                                        <p:tgtEl>
                                          <p:spTgt spid="230418"/>
                                        </p:tgtEl>
                                      </p:cBhvr>
                                    </p:animEffect>
                                    <p:set>
                                      <p:cBhvr>
                                        <p:cTn id="33" dur="1" fill="hold">
                                          <p:stCondLst>
                                            <p:cond delay="1999"/>
                                          </p:stCondLst>
                                        </p:cTn>
                                        <p:tgtEl>
                                          <p:spTgt spid="230418"/>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2000"/>
                                        <p:tgtEl>
                                          <p:spTgt spid="230413"/>
                                        </p:tgtEl>
                                      </p:cBhvr>
                                    </p:animEffect>
                                    <p:set>
                                      <p:cBhvr>
                                        <p:cTn id="36" dur="1" fill="hold">
                                          <p:stCondLst>
                                            <p:cond delay="1999"/>
                                          </p:stCondLst>
                                        </p:cTn>
                                        <p:tgtEl>
                                          <p:spTgt spid="230413"/>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2000"/>
                                        <p:tgtEl>
                                          <p:spTgt spid="230417"/>
                                        </p:tgtEl>
                                      </p:cBhvr>
                                    </p:animEffect>
                                    <p:set>
                                      <p:cBhvr>
                                        <p:cTn id="39" dur="1" fill="hold">
                                          <p:stCondLst>
                                            <p:cond delay="1999"/>
                                          </p:stCondLst>
                                        </p:cTn>
                                        <p:tgtEl>
                                          <p:spTgt spid="230417"/>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2000"/>
                                        <p:tgtEl>
                                          <p:spTgt spid="230412"/>
                                        </p:tgtEl>
                                      </p:cBhvr>
                                    </p:animEffect>
                                    <p:set>
                                      <p:cBhvr>
                                        <p:cTn id="42" dur="1" fill="hold">
                                          <p:stCondLst>
                                            <p:cond delay="1999"/>
                                          </p:stCondLst>
                                        </p:cTn>
                                        <p:tgtEl>
                                          <p:spTgt spid="230412"/>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230419"/>
                                        </p:tgtEl>
                                        <p:attrNameLst>
                                          <p:attrName>style.visibility</p:attrName>
                                        </p:attrNameLst>
                                      </p:cBhvr>
                                      <p:to>
                                        <p:strVal val="visible"/>
                                      </p:to>
                                    </p:set>
                                    <p:animEffect transition="in" filter="fade">
                                      <p:cBhvr>
                                        <p:cTn id="45" dur="2000"/>
                                        <p:tgtEl>
                                          <p:spTgt spid="230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2" grpId="0" animBg="1"/>
      <p:bldP spid="230403" grpId="0" animBg="1"/>
      <p:bldP spid="230404" grpId="0" animBg="1"/>
      <p:bldP spid="230411" grpId="0" animBg="1"/>
      <p:bldP spid="230412" grpId="0" animBg="1"/>
      <p:bldP spid="230412" grpId="1" animBg="1"/>
      <p:bldP spid="230413" grpId="0" animBg="1"/>
      <p:bldP spid="230414" grpId="0" animBg="1"/>
      <p:bldP spid="2304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8" name="Picture 2" descr="PICT0221"/>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extBox 1"/>
          <p:cNvSpPr txBox="1"/>
          <p:nvPr/>
        </p:nvSpPr>
        <p:spPr>
          <a:xfrm>
            <a:off x="2539666" y="837197"/>
            <a:ext cx="4138863" cy="400110"/>
          </a:xfrm>
          <a:prstGeom prst="rect">
            <a:avLst/>
          </a:prstGeom>
          <a:solidFill>
            <a:schemeClr val="bg2"/>
          </a:solidFill>
        </p:spPr>
        <p:txBody>
          <a:bodyPr wrap="square" rtlCol="0">
            <a:spAutoFit/>
          </a:bodyPr>
          <a:lstStyle/>
          <a:p>
            <a:r>
              <a:rPr lang="en-US" dirty="0" smtClean="0"/>
              <a:t>Stages of the vine</a:t>
            </a:r>
            <a:endParaRPr lang="en-US" dirty="0"/>
          </a:p>
        </p:txBody>
      </p:sp>
    </p:spTree>
  </p:cSld>
  <p:clrMapOvr>
    <a:masterClrMapping/>
  </p:clrMapOvr>
  <p:transition spd="med">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72" name="Picture 4" descr="PICT0035"/>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552450" y="228600"/>
            <a:ext cx="8210550" cy="707886"/>
          </a:xfrm>
          <a:prstGeom prst="rect">
            <a:avLst/>
          </a:prstGeom>
          <a:solidFill>
            <a:schemeClr val="bg2"/>
          </a:solidFill>
        </p:spPr>
        <p:txBody>
          <a:bodyPr wrap="square" rtlCol="0">
            <a:spAutoFit/>
          </a:bodyPr>
          <a:lstStyle/>
          <a:p>
            <a:r>
              <a:rPr lang="en-US" b="0" dirty="0" smtClean="0"/>
              <a:t>Amount of time in bottle before being sold is up to the owner.  </a:t>
            </a:r>
          </a:p>
          <a:p>
            <a:r>
              <a:rPr lang="en-US" b="0" dirty="0" smtClean="0"/>
              <a:t>Most wines require at least a month to settle down once bottled</a:t>
            </a:r>
            <a:endParaRPr lang="en-US" b="0" dirty="0"/>
          </a:p>
        </p:txBody>
      </p:sp>
    </p:spTree>
  </p:cSld>
  <p:clrMapOvr>
    <a:masterClrMapping/>
  </p:clrMapOvr>
  <p:transition spd="med">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ChangeArrowheads="1"/>
          </p:cNvSpPr>
          <p:nvPr/>
        </p:nvSpPr>
        <p:spPr bwMode="auto">
          <a:xfrm>
            <a:off x="152400" y="1295400"/>
            <a:ext cx="1905000" cy="914400"/>
          </a:xfrm>
          <a:prstGeom prst="rect">
            <a:avLst/>
          </a:prstGeom>
          <a:solidFill>
            <a:schemeClr val="bg1"/>
          </a:solidFill>
          <a:ln w="25400">
            <a:solidFill>
              <a:srgbClr val="A4C41C"/>
            </a:solidFill>
            <a:miter lim="800000"/>
            <a:headEnd/>
            <a:tailEnd/>
          </a:ln>
          <a:effectLst/>
        </p:spPr>
        <p:txBody>
          <a:bodyPr wrap="none" anchor="ctr"/>
          <a:lstStyle/>
          <a:p>
            <a:r>
              <a:rPr kumimoji="0" lang="en-US"/>
              <a:t>Harvest</a:t>
            </a:r>
          </a:p>
        </p:txBody>
      </p:sp>
      <p:sp>
        <p:nvSpPr>
          <p:cNvPr id="209923" name="Rectangle 3"/>
          <p:cNvSpPr>
            <a:spLocks noChangeArrowheads="1"/>
          </p:cNvSpPr>
          <p:nvPr/>
        </p:nvSpPr>
        <p:spPr bwMode="auto">
          <a:xfrm>
            <a:off x="5981700" y="4127500"/>
            <a:ext cx="1905000" cy="914400"/>
          </a:xfrm>
          <a:prstGeom prst="rect">
            <a:avLst/>
          </a:prstGeom>
          <a:solidFill>
            <a:schemeClr val="bg1"/>
          </a:solidFill>
          <a:ln w="25400">
            <a:solidFill>
              <a:srgbClr val="A4C41C"/>
            </a:solidFill>
            <a:miter lim="800000"/>
            <a:headEnd/>
            <a:tailEnd/>
          </a:ln>
          <a:effectLst/>
        </p:spPr>
        <p:txBody>
          <a:bodyPr wrap="none" anchor="ctr"/>
          <a:lstStyle/>
          <a:p>
            <a:endParaRPr lang="en-US"/>
          </a:p>
        </p:txBody>
      </p:sp>
      <p:sp>
        <p:nvSpPr>
          <p:cNvPr id="209924" name="Rectangle 4"/>
          <p:cNvSpPr>
            <a:spLocks noChangeArrowheads="1"/>
          </p:cNvSpPr>
          <p:nvPr/>
        </p:nvSpPr>
        <p:spPr bwMode="auto">
          <a:xfrm>
            <a:off x="1143000" y="4114800"/>
            <a:ext cx="1905000" cy="914400"/>
          </a:xfrm>
          <a:prstGeom prst="rect">
            <a:avLst/>
          </a:prstGeom>
          <a:solidFill>
            <a:schemeClr val="bg1"/>
          </a:solidFill>
          <a:ln w="25400">
            <a:solidFill>
              <a:srgbClr val="A4C41C"/>
            </a:solidFill>
            <a:miter lim="800000"/>
            <a:headEnd/>
            <a:tailEnd/>
          </a:ln>
          <a:effectLst/>
        </p:spPr>
        <p:txBody>
          <a:bodyPr wrap="none" anchor="ctr"/>
          <a:lstStyle/>
          <a:p>
            <a:endParaRPr lang="en-US"/>
          </a:p>
        </p:txBody>
      </p:sp>
      <p:sp>
        <p:nvSpPr>
          <p:cNvPr id="209925" name="Text Box 5"/>
          <p:cNvSpPr txBox="1">
            <a:spLocks noChangeArrowheads="1"/>
          </p:cNvSpPr>
          <p:nvPr/>
        </p:nvSpPr>
        <p:spPr bwMode="auto">
          <a:xfrm>
            <a:off x="1206500" y="4191000"/>
            <a:ext cx="1828800" cy="701675"/>
          </a:xfrm>
          <a:prstGeom prst="rect">
            <a:avLst/>
          </a:prstGeom>
          <a:noFill/>
          <a:ln w="25400">
            <a:noFill/>
            <a:miter lim="800000"/>
            <a:headEnd/>
            <a:tailEnd/>
          </a:ln>
          <a:effectLst/>
        </p:spPr>
        <p:txBody>
          <a:bodyPr anchor="ctr">
            <a:spAutoFit/>
          </a:bodyPr>
          <a:lstStyle/>
          <a:p>
            <a:pPr>
              <a:spcBef>
                <a:spcPct val="50000"/>
              </a:spcBef>
            </a:pPr>
            <a:r>
              <a:rPr kumimoji="0" lang="en-US"/>
              <a:t>Fermentation 50-55º 3-6 wk</a:t>
            </a:r>
          </a:p>
        </p:txBody>
      </p:sp>
      <p:sp>
        <p:nvSpPr>
          <p:cNvPr id="209926" name="Rectangle 6"/>
          <p:cNvSpPr>
            <a:spLocks noChangeArrowheads="1"/>
          </p:cNvSpPr>
          <p:nvPr/>
        </p:nvSpPr>
        <p:spPr bwMode="auto">
          <a:xfrm>
            <a:off x="4724400" y="1295400"/>
            <a:ext cx="1905000" cy="914400"/>
          </a:xfrm>
          <a:prstGeom prst="rect">
            <a:avLst/>
          </a:prstGeom>
          <a:solidFill>
            <a:schemeClr val="bg1"/>
          </a:solidFill>
          <a:ln w="25400">
            <a:solidFill>
              <a:srgbClr val="A4C41C"/>
            </a:solidFill>
            <a:miter lim="800000"/>
            <a:headEnd/>
            <a:tailEnd/>
          </a:ln>
          <a:effectLst/>
        </p:spPr>
        <p:txBody>
          <a:bodyPr wrap="none" anchor="ctr"/>
          <a:lstStyle/>
          <a:p>
            <a:r>
              <a:rPr kumimoji="0" lang="en-US"/>
              <a:t>Press Grapes</a:t>
            </a:r>
          </a:p>
        </p:txBody>
      </p:sp>
      <p:sp>
        <p:nvSpPr>
          <p:cNvPr id="209927" name="Rectangle 7"/>
          <p:cNvSpPr>
            <a:spLocks noChangeArrowheads="1"/>
          </p:cNvSpPr>
          <p:nvPr/>
        </p:nvSpPr>
        <p:spPr bwMode="auto">
          <a:xfrm>
            <a:off x="7010400" y="1295400"/>
            <a:ext cx="1905000" cy="914400"/>
          </a:xfrm>
          <a:prstGeom prst="rect">
            <a:avLst/>
          </a:prstGeom>
          <a:solidFill>
            <a:schemeClr val="bg1"/>
          </a:solidFill>
          <a:ln w="25400">
            <a:solidFill>
              <a:srgbClr val="A4C41C"/>
            </a:solidFill>
            <a:miter lim="800000"/>
            <a:headEnd/>
            <a:tailEnd/>
          </a:ln>
          <a:effectLst/>
        </p:spPr>
        <p:txBody>
          <a:bodyPr anchor="ctr"/>
          <a:lstStyle/>
          <a:p>
            <a:pPr>
              <a:lnSpc>
                <a:spcPct val="90000"/>
              </a:lnSpc>
              <a:spcBef>
                <a:spcPct val="50000"/>
              </a:spcBef>
            </a:pPr>
            <a:endParaRPr kumimoji="0" lang="en-US"/>
          </a:p>
          <a:p>
            <a:pPr>
              <a:lnSpc>
                <a:spcPct val="90000"/>
              </a:lnSpc>
              <a:spcBef>
                <a:spcPct val="50000"/>
              </a:spcBef>
            </a:pPr>
            <a:r>
              <a:rPr kumimoji="0" lang="en-US"/>
              <a:t>Settle Juice overnight</a:t>
            </a:r>
          </a:p>
          <a:p>
            <a:endParaRPr kumimoji="0" lang="en-US" sz="2400" b="0">
              <a:latin typeface="Times New Roman" pitchFamily="18" charset="0"/>
            </a:endParaRPr>
          </a:p>
        </p:txBody>
      </p:sp>
      <p:sp>
        <p:nvSpPr>
          <p:cNvPr id="209928" name="Rectangle 8"/>
          <p:cNvSpPr>
            <a:spLocks noChangeArrowheads="1"/>
          </p:cNvSpPr>
          <p:nvPr/>
        </p:nvSpPr>
        <p:spPr bwMode="auto">
          <a:xfrm>
            <a:off x="5943600" y="2730500"/>
            <a:ext cx="1905000" cy="914400"/>
          </a:xfrm>
          <a:prstGeom prst="rect">
            <a:avLst/>
          </a:prstGeom>
          <a:solidFill>
            <a:schemeClr val="bg1"/>
          </a:solidFill>
          <a:ln w="25400">
            <a:solidFill>
              <a:srgbClr val="A4C41C"/>
            </a:solidFill>
            <a:miter lim="800000"/>
            <a:headEnd/>
            <a:tailEnd/>
          </a:ln>
          <a:effectLst/>
        </p:spPr>
        <p:txBody>
          <a:bodyPr wrap="none" anchor="ctr"/>
          <a:lstStyle/>
          <a:p>
            <a:endParaRPr lang="en-US"/>
          </a:p>
        </p:txBody>
      </p:sp>
      <p:sp>
        <p:nvSpPr>
          <p:cNvPr id="209929" name="Text Box 9"/>
          <p:cNvSpPr txBox="1">
            <a:spLocks noChangeArrowheads="1"/>
          </p:cNvSpPr>
          <p:nvPr/>
        </p:nvSpPr>
        <p:spPr bwMode="auto">
          <a:xfrm>
            <a:off x="6007100" y="2725738"/>
            <a:ext cx="1828800" cy="915987"/>
          </a:xfrm>
          <a:prstGeom prst="rect">
            <a:avLst/>
          </a:prstGeom>
          <a:noFill/>
          <a:ln w="25400">
            <a:noFill/>
            <a:miter lim="800000"/>
            <a:headEnd/>
            <a:tailEnd/>
          </a:ln>
          <a:effectLst/>
        </p:spPr>
        <p:txBody>
          <a:bodyPr anchor="ctr">
            <a:spAutoFit/>
          </a:bodyPr>
          <a:lstStyle/>
          <a:p>
            <a:pPr>
              <a:lnSpc>
                <a:spcPct val="90000"/>
              </a:lnSpc>
              <a:spcBef>
                <a:spcPct val="50000"/>
              </a:spcBef>
            </a:pPr>
            <a:r>
              <a:rPr kumimoji="0" lang="en-US"/>
              <a:t>Remove Settled Particles</a:t>
            </a:r>
          </a:p>
        </p:txBody>
      </p:sp>
      <p:sp>
        <p:nvSpPr>
          <p:cNvPr id="209930" name="Rectangle 10"/>
          <p:cNvSpPr>
            <a:spLocks noChangeArrowheads="1"/>
          </p:cNvSpPr>
          <p:nvPr/>
        </p:nvSpPr>
        <p:spPr bwMode="auto">
          <a:xfrm>
            <a:off x="3581400" y="2730500"/>
            <a:ext cx="1905000" cy="914400"/>
          </a:xfrm>
          <a:prstGeom prst="rect">
            <a:avLst/>
          </a:prstGeom>
          <a:solidFill>
            <a:schemeClr val="bg1"/>
          </a:solidFill>
          <a:ln w="25400">
            <a:solidFill>
              <a:srgbClr val="A4C41C"/>
            </a:solidFill>
            <a:miter lim="800000"/>
            <a:headEnd/>
            <a:tailEnd/>
          </a:ln>
          <a:effectLst/>
        </p:spPr>
        <p:txBody>
          <a:bodyPr wrap="none" anchor="ctr"/>
          <a:lstStyle/>
          <a:p>
            <a:endParaRPr lang="en-US"/>
          </a:p>
        </p:txBody>
      </p:sp>
      <p:sp>
        <p:nvSpPr>
          <p:cNvPr id="209931" name="Text Box 11"/>
          <p:cNvSpPr txBox="1">
            <a:spLocks noChangeArrowheads="1"/>
          </p:cNvSpPr>
          <p:nvPr/>
        </p:nvSpPr>
        <p:spPr bwMode="auto">
          <a:xfrm>
            <a:off x="3644900" y="2724150"/>
            <a:ext cx="1828800" cy="915988"/>
          </a:xfrm>
          <a:prstGeom prst="rect">
            <a:avLst/>
          </a:prstGeom>
          <a:noFill/>
          <a:ln w="25400">
            <a:noFill/>
            <a:miter lim="800000"/>
            <a:headEnd/>
            <a:tailEnd/>
          </a:ln>
          <a:effectLst/>
        </p:spPr>
        <p:txBody>
          <a:bodyPr anchor="ctr">
            <a:spAutoFit/>
          </a:bodyPr>
          <a:lstStyle/>
          <a:p>
            <a:pPr>
              <a:lnSpc>
                <a:spcPct val="90000"/>
              </a:lnSpc>
              <a:spcBef>
                <a:spcPct val="50000"/>
              </a:spcBef>
            </a:pPr>
            <a:r>
              <a:rPr kumimoji="0" lang="en-US"/>
              <a:t>Juice  Stainless Tanks</a:t>
            </a:r>
          </a:p>
        </p:txBody>
      </p:sp>
      <p:sp>
        <p:nvSpPr>
          <p:cNvPr id="209932" name="Rectangle 12"/>
          <p:cNvSpPr>
            <a:spLocks noChangeArrowheads="1"/>
          </p:cNvSpPr>
          <p:nvPr/>
        </p:nvSpPr>
        <p:spPr bwMode="auto">
          <a:xfrm>
            <a:off x="1143000" y="2730500"/>
            <a:ext cx="1905000" cy="914400"/>
          </a:xfrm>
          <a:prstGeom prst="rect">
            <a:avLst/>
          </a:prstGeom>
          <a:solidFill>
            <a:schemeClr val="bg1"/>
          </a:solidFill>
          <a:ln w="25400">
            <a:solidFill>
              <a:srgbClr val="A4C41C"/>
            </a:solidFill>
            <a:miter lim="800000"/>
            <a:headEnd/>
            <a:tailEnd/>
          </a:ln>
          <a:effectLst/>
        </p:spPr>
        <p:txBody>
          <a:bodyPr wrap="none" anchor="ctr"/>
          <a:lstStyle/>
          <a:p>
            <a:endParaRPr kumimoji="0" lang="en-US" sz="2400" b="0">
              <a:latin typeface="Times New Roman" pitchFamily="18" charset="0"/>
            </a:endParaRPr>
          </a:p>
        </p:txBody>
      </p:sp>
      <p:sp>
        <p:nvSpPr>
          <p:cNvPr id="209933" name="Text Box 13"/>
          <p:cNvSpPr txBox="1">
            <a:spLocks noChangeArrowheads="1"/>
          </p:cNvSpPr>
          <p:nvPr/>
        </p:nvSpPr>
        <p:spPr bwMode="auto">
          <a:xfrm>
            <a:off x="1206500" y="2959100"/>
            <a:ext cx="1828800" cy="396875"/>
          </a:xfrm>
          <a:prstGeom prst="rect">
            <a:avLst/>
          </a:prstGeom>
          <a:noFill/>
          <a:ln w="25400">
            <a:noFill/>
            <a:miter lim="800000"/>
            <a:headEnd/>
            <a:tailEnd/>
          </a:ln>
          <a:effectLst/>
        </p:spPr>
        <p:txBody>
          <a:bodyPr anchor="ctr">
            <a:spAutoFit/>
          </a:bodyPr>
          <a:lstStyle/>
          <a:p>
            <a:pPr>
              <a:spcBef>
                <a:spcPct val="50000"/>
              </a:spcBef>
            </a:pPr>
            <a:r>
              <a:rPr kumimoji="0" lang="en-US"/>
              <a:t>Yeast added</a:t>
            </a:r>
          </a:p>
        </p:txBody>
      </p:sp>
      <p:sp>
        <p:nvSpPr>
          <p:cNvPr id="209934" name="Rectangle 14"/>
          <p:cNvSpPr>
            <a:spLocks noChangeArrowheads="1"/>
          </p:cNvSpPr>
          <p:nvPr/>
        </p:nvSpPr>
        <p:spPr bwMode="auto">
          <a:xfrm>
            <a:off x="3581400" y="4114800"/>
            <a:ext cx="1905000" cy="914400"/>
          </a:xfrm>
          <a:prstGeom prst="rect">
            <a:avLst/>
          </a:prstGeom>
          <a:solidFill>
            <a:schemeClr val="bg1"/>
          </a:solidFill>
          <a:ln w="25400">
            <a:solidFill>
              <a:srgbClr val="A4C41C"/>
            </a:solidFill>
            <a:miter lim="800000"/>
            <a:headEnd/>
            <a:tailEnd/>
          </a:ln>
          <a:effectLst/>
        </p:spPr>
        <p:txBody>
          <a:bodyPr wrap="none" anchor="ctr"/>
          <a:lstStyle/>
          <a:p>
            <a:endParaRPr lang="en-US"/>
          </a:p>
        </p:txBody>
      </p:sp>
      <p:sp>
        <p:nvSpPr>
          <p:cNvPr id="209935" name="Text Box 15"/>
          <p:cNvSpPr txBox="1">
            <a:spLocks noChangeArrowheads="1"/>
          </p:cNvSpPr>
          <p:nvPr/>
        </p:nvSpPr>
        <p:spPr bwMode="auto">
          <a:xfrm>
            <a:off x="3644900" y="4108450"/>
            <a:ext cx="1828800" cy="915988"/>
          </a:xfrm>
          <a:prstGeom prst="rect">
            <a:avLst/>
          </a:prstGeom>
          <a:noFill/>
          <a:ln w="25400">
            <a:noFill/>
            <a:miter lim="800000"/>
            <a:headEnd/>
            <a:tailEnd/>
          </a:ln>
          <a:effectLst/>
        </p:spPr>
        <p:txBody>
          <a:bodyPr anchor="ctr">
            <a:spAutoFit/>
          </a:bodyPr>
          <a:lstStyle/>
          <a:p>
            <a:pPr>
              <a:lnSpc>
                <a:spcPct val="90000"/>
              </a:lnSpc>
              <a:spcBef>
                <a:spcPct val="50000"/>
              </a:spcBef>
            </a:pPr>
            <a:r>
              <a:rPr kumimoji="0" lang="en-US"/>
              <a:t>Fermentation Arrested     30-32º </a:t>
            </a:r>
          </a:p>
        </p:txBody>
      </p:sp>
      <p:sp>
        <p:nvSpPr>
          <p:cNvPr id="209937" name="Text Box 17"/>
          <p:cNvSpPr txBox="1">
            <a:spLocks noChangeArrowheads="1"/>
          </p:cNvSpPr>
          <p:nvPr/>
        </p:nvSpPr>
        <p:spPr bwMode="auto">
          <a:xfrm>
            <a:off x="6019800" y="4306778"/>
            <a:ext cx="1828800" cy="646331"/>
          </a:xfrm>
          <a:prstGeom prst="rect">
            <a:avLst/>
          </a:prstGeom>
          <a:noFill/>
          <a:ln w="25400">
            <a:noFill/>
            <a:miter lim="800000"/>
            <a:headEnd/>
            <a:tailEnd/>
          </a:ln>
          <a:effectLst/>
        </p:spPr>
        <p:txBody>
          <a:bodyPr anchor="ctr">
            <a:spAutoFit/>
          </a:bodyPr>
          <a:lstStyle/>
          <a:p>
            <a:pPr>
              <a:lnSpc>
                <a:spcPct val="90000"/>
              </a:lnSpc>
              <a:spcBef>
                <a:spcPct val="50000"/>
              </a:spcBef>
            </a:pPr>
            <a:r>
              <a:rPr kumimoji="0" lang="en-US" dirty="0" smtClean="0"/>
              <a:t>Filter </a:t>
            </a:r>
            <a:r>
              <a:rPr kumimoji="0" lang="en-US" dirty="0"/>
              <a:t>to remove yeast                             </a:t>
            </a:r>
          </a:p>
        </p:txBody>
      </p:sp>
      <p:sp>
        <p:nvSpPr>
          <p:cNvPr id="209939" name="Rectangle 19"/>
          <p:cNvSpPr>
            <a:spLocks noChangeArrowheads="1"/>
          </p:cNvSpPr>
          <p:nvPr/>
        </p:nvSpPr>
        <p:spPr bwMode="auto">
          <a:xfrm>
            <a:off x="5981700" y="5384800"/>
            <a:ext cx="1905000" cy="914400"/>
          </a:xfrm>
          <a:prstGeom prst="rect">
            <a:avLst/>
          </a:prstGeom>
          <a:solidFill>
            <a:schemeClr val="bg1"/>
          </a:solidFill>
          <a:ln w="25400">
            <a:solidFill>
              <a:srgbClr val="A4C41C"/>
            </a:solidFill>
            <a:miter lim="800000"/>
            <a:headEnd/>
            <a:tailEnd/>
          </a:ln>
          <a:effectLst/>
        </p:spPr>
        <p:txBody>
          <a:bodyPr wrap="none" anchor="ctr"/>
          <a:lstStyle/>
          <a:p>
            <a:endParaRPr lang="en-US"/>
          </a:p>
        </p:txBody>
      </p:sp>
      <p:sp>
        <p:nvSpPr>
          <p:cNvPr id="209940" name="Text Box 20"/>
          <p:cNvSpPr txBox="1">
            <a:spLocks noChangeArrowheads="1"/>
          </p:cNvSpPr>
          <p:nvPr/>
        </p:nvSpPr>
        <p:spPr bwMode="auto">
          <a:xfrm>
            <a:off x="6064250" y="5475973"/>
            <a:ext cx="1828800" cy="646331"/>
          </a:xfrm>
          <a:prstGeom prst="rect">
            <a:avLst/>
          </a:prstGeom>
          <a:noFill/>
          <a:ln w="25400">
            <a:noFill/>
            <a:miter lim="800000"/>
            <a:headEnd/>
            <a:tailEnd/>
          </a:ln>
          <a:effectLst/>
        </p:spPr>
        <p:txBody>
          <a:bodyPr anchor="ctr">
            <a:spAutoFit/>
          </a:bodyPr>
          <a:lstStyle/>
          <a:p>
            <a:pPr>
              <a:lnSpc>
                <a:spcPct val="90000"/>
              </a:lnSpc>
              <a:spcBef>
                <a:spcPct val="50000"/>
              </a:spcBef>
            </a:pPr>
            <a:r>
              <a:rPr kumimoji="0" lang="en-US" dirty="0" smtClean="0"/>
              <a:t>Racking/ Aging</a:t>
            </a:r>
            <a:endParaRPr kumimoji="0" lang="en-US" dirty="0"/>
          </a:p>
        </p:txBody>
      </p:sp>
      <p:sp>
        <p:nvSpPr>
          <p:cNvPr id="209941" name="Rectangle 21"/>
          <p:cNvSpPr>
            <a:spLocks noChangeArrowheads="1"/>
          </p:cNvSpPr>
          <p:nvPr/>
        </p:nvSpPr>
        <p:spPr bwMode="auto">
          <a:xfrm>
            <a:off x="3581400" y="5429250"/>
            <a:ext cx="1905000" cy="914400"/>
          </a:xfrm>
          <a:prstGeom prst="rect">
            <a:avLst/>
          </a:prstGeom>
          <a:solidFill>
            <a:schemeClr val="bg1"/>
          </a:solidFill>
          <a:ln w="25400">
            <a:solidFill>
              <a:srgbClr val="A4C41C"/>
            </a:solidFill>
            <a:miter lim="800000"/>
            <a:headEnd/>
            <a:tailEnd/>
          </a:ln>
          <a:effectLst/>
        </p:spPr>
        <p:txBody>
          <a:bodyPr wrap="none" anchor="ctr"/>
          <a:lstStyle/>
          <a:p>
            <a:endParaRPr lang="en-US"/>
          </a:p>
        </p:txBody>
      </p:sp>
      <p:sp>
        <p:nvSpPr>
          <p:cNvPr id="209942" name="Text Box 22"/>
          <p:cNvSpPr txBox="1">
            <a:spLocks noChangeArrowheads="1"/>
          </p:cNvSpPr>
          <p:nvPr/>
        </p:nvSpPr>
        <p:spPr bwMode="auto">
          <a:xfrm>
            <a:off x="3606800" y="5572016"/>
            <a:ext cx="1828800" cy="646331"/>
          </a:xfrm>
          <a:prstGeom prst="rect">
            <a:avLst/>
          </a:prstGeom>
          <a:noFill/>
          <a:ln w="25400">
            <a:noFill/>
            <a:miter lim="800000"/>
            <a:headEnd/>
            <a:tailEnd/>
          </a:ln>
          <a:effectLst/>
        </p:spPr>
        <p:txBody>
          <a:bodyPr anchor="ctr">
            <a:spAutoFit/>
          </a:bodyPr>
          <a:lstStyle/>
          <a:p>
            <a:pPr>
              <a:lnSpc>
                <a:spcPct val="90000"/>
              </a:lnSpc>
              <a:spcBef>
                <a:spcPct val="50000"/>
              </a:spcBef>
            </a:pPr>
            <a:r>
              <a:rPr kumimoji="0" lang="en-US" dirty="0"/>
              <a:t>Fine, </a:t>
            </a:r>
            <a:r>
              <a:rPr kumimoji="0" lang="en-US" dirty="0" smtClean="0"/>
              <a:t>Filter </a:t>
            </a:r>
            <a:r>
              <a:rPr kumimoji="0" lang="en-US" dirty="0"/>
              <a:t>&amp; Bottle  Wine</a:t>
            </a:r>
          </a:p>
        </p:txBody>
      </p:sp>
      <p:sp>
        <p:nvSpPr>
          <p:cNvPr id="209943" name="Line 23"/>
          <p:cNvSpPr>
            <a:spLocks noChangeShapeType="1"/>
          </p:cNvSpPr>
          <p:nvPr/>
        </p:nvSpPr>
        <p:spPr bwMode="auto">
          <a:xfrm>
            <a:off x="3200400" y="1752600"/>
            <a:ext cx="304800" cy="0"/>
          </a:xfrm>
          <a:prstGeom prst="line">
            <a:avLst/>
          </a:prstGeom>
          <a:noFill/>
          <a:ln w="63500">
            <a:solidFill>
              <a:schemeClr val="tx1"/>
            </a:solidFill>
            <a:round/>
            <a:headEnd/>
            <a:tailEnd type="triangle" w="med" len="med"/>
          </a:ln>
          <a:effectLst/>
        </p:spPr>
        <p:txBody>
          <a:bodyPr wrap="none" anchor="ctr"/>
          <a:lstStyle/>
          <a:p>
            <a:endParaRPr lang="en-US"/>
          </a:p>
        </p:txBody>
      </p:sp>
      <p:sp>
        <p:nvSpPr>
          <p:cNvPr id="209944" name="Line 24"/>
          <p:cNvSpPr>
            <a:spLocks noChangeShapeType="1"/>
          </p:cNvSpPr>
          <p:nvPr/>
        </p:nvSpPr>
        <p:spPr bwMode="auto">
          <a:xfrm rot="5400000">
            <a:off x="7238207" y="2488406"/>
            <a:ext cx="304800" cy="1587"/>
          </a:xfrm>
          <a:prstGeom prst="line">
            <a:avLst/>
          </a:prstGeom>
          <a:noFill/>
          <a:ln w="63500">
            <a:solidFill>
              <a:schemeClr val="tx1"/>
            </a:solidFill>
            <a:round/>
            <a:headEnd/>
            <a:tailEnd type="triangle" w="med" len="med"/>
          </a:ln>
          <a:effectLst/>
        </p:spPr>
        <p:txBody>
          <a:bodyPr wrap="none" anchor="ctr"/>
          <a:lstStyle/>
          <a:p>
            <a:endParaRPr lang="en-US"/>
          </a:p>
        </p:txBody>
      </p:sp>
      <p:sp>
        <p:nvSpPr>
          <p:cNvPr id="209945" name="Line 25"/>
          <p:cNvSpPr>
            <a:spLocks noChangeShapeType="1"/>
          </p:cNvSpPr>
          <p:nvPr/>
        </p:nvSpPr>
        <p:spPr bwMode="auto">
          <a:xfrm rot="5400000">
            <a:off x="1918494" y="3872706"/>
            <a:ext cx="304800" cy="1588"/>
          </a:xfrm>
          <a:prstGeom prst="line">
            <a:avLst/>
          </a:prstGeom>
          <a:noFill/>
          <a:ln w="63500">
            <a:solidFill>
              <a:schemeClr val="tx1"/>
            </a:solidFill>
            <a:round/>
            <a:headEnd/>
            <a:tailEnd type="triangle" w="med" len="med"/>
          </a:ln>
          <a:effectLst/>
        </p:spPr>
        <p:txBody>
          <a:bodyPr wrap="none" anchor="ctr"/>
          <a:lstStyle/>
          <a:p>
            <a:endParaRPr lang="en-US"/>
          </a:p>
        </p:txBody>
      </p:sp>
      <p:sp>
        <p:nvSpPr>
          <p:cNvPr id="209946" name="Line 26"/>
          <p:cNvSpPr>
            <a:spLocks noChangeShapeType="1"/>
          </p:cNvSpPr>
          <p:nvPr/>
        </p:nvSpPr>
        <p:spPr bwMode="auto">
          <a:xfrm rot="10800000">
            <a:off x="3162300" y="3086100"/>
            <a:ext cx="304800" cy="1588"/>
          </a:xfrm>
          <a:prstGeom prst="line">
            <a:avLst/>
          </a:prstGeom>
          <a:noFill/>
          <a:ln w="63500">
            <a:solidFill>
              <a:schemeClr val="tx1"/>
            </a:solidFill>
            <a:round/>
            <a:headEnd/>
            <a:tailEnd type="triangle" w="med" len="med"/>
          </a:ln>
          <a:effectLst/>
        </p:spPr>
        <p:txBody>
          <a:bodyPr wrap="none" anchor="ctr"/>
          <a:lstStyle/>
          <a:p>
            <a:endParaRPr lang="en-US"/>
          </a:p>
        </p:txBody>
      </p:sp>
      <p:sp>
        <p:nvSpPr>
          <p:cNvPr id="209947" name="Line 27"/>
          <p:cNvSpPr>
            <a:spLocks noChangeShapeType="1"/>
          </p:cNvSpPr>
          <p:nvPr/>
        </p:nvSpPr>
        <p:spPr bwMode="auto">
          <a:xfrm rot="10800000">
            <a:off x="5575300" y="3086100"/>
            <a:ext cx="304800" cy="1588"/>
          </a:xfrm>
          <a:prstGeom prst="line">
            <a:avLst/>
          </a:prstGeom>
          <a:noFill/>
          <a:ln w="63500">
            <a:solidFill>
              <a:schemeClr val="tx1"/>
            </a:solidFill>
            <a:round/>
            <a:headEnd/>
            <a:tailEnd type="triangle" w="med" len="med"/>
          </a:ln>
          <a:effectLst/>
        </p:spPr>
        <p:txBody>
          <a:bodyPr wrap="none" anchor="ctr"/>
          <a:lstStyle/>
          <a:p>
            <a:endParaRPr lang="en-US"/>
          </a:p>
        </p:txBody>
      </p:sp>
      <p:sp>
        <p:nvSpPr>
          <p:cNvPr id="209948" name="Line 28"/>
          <p:cNvSpPr>
            <a:spLocks noChangeShapeType="1"/>
          </p:cNvSpPr>
          <p:nvPr/>
        </p:nvSpPr>
        <p:spPr bwMode="auto">
          <a:xfrm>
            <a:off x="3200400" y="4521200"/>
            <a:ext cx="304800" cy="0"/>
          </a:xfrm>
          <a:prstGeom prst="line">
            <a:avLst/>
          </a:prstGeom>
          <a:noFill/>
          <a:ln w="63500">
            <a:solidFill>
              <a:schemeClr val="tx1"/>
            </a:solidFill>
            <a:round/>
            <a:headEnd/>
            <a:tailEnd type="triangle" w="med" len="med"/>
          </a:ln>
          <a:effectLst/>
        </p:spPr>
        <p:txBody>
          <a:bodyPr wrap="none" anchor="ctr"/>
          <a:lstStyle/>
          <a:p>
            <a:endParaRPr lang="en-US"/>
          </a:p>
        </p:txBody>
      </p:sp>
      <p:sp>
        <p:nvSpPr>
          <p:cNvPr id="209949" name="Line 29"/>
          <p:cNvSpPr>
            <a:spLocks noChangeShapeType="1"/>
          </p:cNvSpPr>
          <p:nvPr/>
        </p:nvSpPr>
        <p:spPr bwMode="auto">
          <a:xfrm>
            <a:off x="5600700" y="4495800"/>
            <a:ext cx="304800" cy="0"/>
          </a:xfrm>
          <a:prstGeom prst="line">
            <a:avLst/>
          </a:prstGeom>
          <a:noFill/>
          <a:ln w="63500">
            <a:solidFill>
              <a:schemeClr val="tx1"/>
            </a:solidFill>
            <a:round/>
            <a:headEnd/>
            <a:tailEnd type="triangle" w="med" len="med"/>
          </a:ln>
          <a:effectLst/>
        </p:spPr>
        <p:txBody>
          <a:bodyPr wrap="none" anchor="ctr"/>
          <a:lstStyle/>
          <a:p>
            <a:endParaRPr lang="en-US"/>
          </a:p>
        </p:txBody>
      </p:sp>
      <p:sp>
        <p:nvSpPr>
          <p:cNvPr id="209950" name="Line 30"/>
          <p:cNvSpPr>
            <a:spLocks noChangeShapeType="1"/>
          </p:cNvSpPr>
          <p:nvPr/>
        </p:nvSpPr>
        <p:spPr bwMode="auto">
          <a:xfrm rot="5400000">
            <a:off x="6744494" y="5218906"/>
            <a:ext cx="304800" cy="1588"/>
          </a:xfrm>
          <a:prstGeom prst="line">
            <a:avLst/>
          </a:prstGeom>
          <a:noFill/>
          <a:ln w="63500">
            <a:solidFill>
              <a:schemeClr val="tx1"/>
            </a:solidFill>
            <a:round/>
            <a:headEnd/>
            <a:tailEnd type="triangle" w="med" len="med"/>
          </a:ln>
          <a:effectLst/>
        </p:spPr>
        <p:txBody>
          <a:bodyPr wrap="none" anchor="ctr"/>
          <a:lstStyle/>
          <a:p>
            <a:endParaRPr lang="en-US"/>
          </a:p>
        </p:txBody>
      </p:sp>
      <p:sp>
        <p:nvSpPr>
          <p:cNvPr id="209952" name="Line 32"/>
          <p:cNvSpPr>
            <a:spLocks noChangeShapeType="1"/>
          </p:cNvSpPr>
          <p:nvPr/>
        </p:nvSpPr>
        <p:spPr bwMode="auto">
          <a:xfrm rot="10800000">
            <a:off x="5575300" y="5903913"/>
            <a:ext cx="304800" cy="1587"/>
          </a:xfrm>
          <a:prstGeom prst="line">
            <a:avLst/>
          </a:prstGeom>
          <a:noFill/>
          <a:ln w="63500">
            <a:solidFill>
              <a:schemeClr val="tx1"/>
            </a:solidFill>
            <a:round/>
            <a:headEnd/>
            <a:tailEnd type="triangle" w="med" len="med"/>
          </a:ln>
          <a:effectLst/>
        </p:spPr>
        <p:txBody>
          <a:bodyPr wrap="none" anchor="ctr"/>
          <a:lstStyle/>
          <a:p>
            <a:endParaRPr lang="en-US"/>
          </a:p>
        </p:txBody>
      </p:sp>
      <p:sp>
        <p:nvSpPr>
          <p:cNvPr id="209953" name="Rectangle 33"/>
          <p:cNvSpPr>
            <a:spLocks noChangeArrowheads="1"/>
          </p:cNvSpPr>
          <p:nvPr/>
        </p:nvSpPr>
        <p:spPr bwMode="auto">
          <a:xfrm>
            <a:off x="2362200" y="228600"/>
            <a:ext cx="4413250" cy="701675"/>
          </a:xfrm>
          <a:prstGeom prst="rect">
            <a:avLst/>
          </a:prstGeom>
          <a:noFill/>
          <a:ln w="9525">
            <a:noFill/>
            <a:miter lim="800000"/>
            <a:headEnd/>
            <a:tailEnd/>
          </a:ln>
          <a:effectLst/>
        </p:spPr>
        <p:txBody>
          <a:bodyPr wrap="none" anchor="ctr">
            <a:spAutoFit/>
          </a:bodyPr>
          <a:lstStyle/>
          <a:p>
            <a:r>
              <a:rPr lang="en-US" sz="4000" b="0" dirty="0">
                <a:latin typeface="Tahoma" pitchFamily="34" charset="0"/>
              </a:rPr>
              <a:t>Tank Fermentation</a:t>
            </a:r>
            <a:endParaRPr lang="en-US" sz="4800" b="0" dirty="0">
              <a:latin typeface="Times New Roman" pitchFamily="18" charset="0"/>
            </a:endParaRPr>
          </a:p>
        </p:txBody>
      </p:sp>
      <p:sp>
        <p:nvSpPr>
          <p:cNvPr id="209954" name="Rectangle 34"/>
          <p:cNvSpPr>
            <a:spLocks noChangeArrowheads="1"/>
          </p:cNvSpPr>
          <p:nvPr/>
        </p:nvSpPr>
        <p:spPr bwMode="auto">
          <a:xfrm>
            <a:off x="2438400" y="1295400"/>
            <a:ext cx="1905000" cy="914400"/>
          </a:xfrm>
          <a:prstGeom prst="rect">
            <a:avLst/>
          </a:prstGeom>
          <a:solidFill>
            <a:schemeClr val="bg1"/>
          </a:solidFill>
          <a:ln w="25400">
            <a:solidFill>
              <a:srgbClr val="A4C41C"/>
            </a:solidFill>
            <a:miter lim="800000"/>
            <a:headEnd/>
            <a:tailEnd/>
          </a:ln>
          <a:effectLst/>
        </p:spPr>
        <p:txBody>
          <a:bodyPr anchor="ctr"/>
          <a:lstStyle/>
          <a:p>
            <a:pPr>
              <a:lnSpc>
                <a:spcPct val="90000"/>
              </a:lnSpc>
              <a:spcBef>
                <a:spcPct val="50000"/>
              </a:spcBef>
            </a:pPr>
            <a:r>
              <a:rPr kumimoji="0" lang="en-US"/>
              <a:t>Winery Transport</a:t>
            </a:r>
            <a:endParaRPr kumimoji="0" lang="en-US" sz="2400" b="0">
              <a:latin typeface="Times New Roman" pitchFamily="18" charset="0"/>
            </a:endParaRPr>
          </a:p>
        </p:txBody>
      </p:sp>
      <p:sp>
        <p:nvSpPr>
          <p:cNvPr id="209955" name="Line 35"/>
          <p:cNvSpPr>
            <a:spLocks noChangeShapeType="1"/>
          </p:cNvSpPr>
          <p:nvPr/>
        </p:nvSpPr>
        <p:spPr bwMode="auto">
          <a:xfrm>
            <a:off x="6629400" y="1752600"/>
            <a:ext cx="304800" cy="0"/>
          </a:xfrm>
          <a:prstGeom prst="line">
            <a:avLst/>
          </a:prstGeom>
          <a:noFill/>
          <a:ln w="63500">
            <a:solidFill>
              <a:schemeClr val="tx1"/>
            </a:solidFill>
            <a:round/>
            <a:headEnd/>
            <a:tailEnd type="triangle" w="med" len="med"/>
          </a:ln>
          <a:effectLst/>
        </p:spPr>
        <p:txBody>
          <a:bodyPr wrap="none" anchor="ctr"/>
          <a:lstStyle/>
          <a:p>
            <a:endParaRPr lang="en-US"/>
          </a:p>
        </p:txBody>
      </p:sp>
      <p:sp>
        <p:nvSpPr>
          <p:cNvPr id="209956" name="Line 36"/>
          <p:cNvSpPr>
            <a:spLocks noChangeShapeType="1"/>
          </p:cNvSpPr>
          <p:nvPr/>
        </p:nvSpPr>
        <p:spPr bwMode="auto">
          <a:xfrm>
            <a:off x="4343400" y="1752600"/>
            <a:ext cx="304800" cy="0"/>
          </a:xfrm>
          <a:prstGeom prst="line">
            <a:avLst/>
          </a:prstGeom>
          <a:noFill/>
          <a:ln w="63500">
            <a:solidFill>
              <a:schemeClr val="tx1"/>
            </a:solidFill>
            <a:round/>
            <a:headEnd/>
            <a:tailEnd type="triangle" w="med" len="med"/>
          </a:ln>
          <a:effectLst/>
        </p:spPr>
        <p:txBody>
          <a:bodyPr wrap="none" anchor="ctr"/>
          <a:lstStyle/>
          <a:p>
            <a:endParaRPr lang="en-US"/>
          </a:p>
        </p:txBody>
      </p:sp>
      <p:sp>
        <p:nvSpPr>
          <p:cNvPr id="209957" name="Line 37"/>
          <p:cNvSpPr>
            <a:spLocks noChangeShapeType="1"/>
          </p:cNvSpPr>
          <p:nvPr/>
        </p:nvSpPr>
        <p:spPr bwMode="auto">
          <a:xfrm>
            <a:off x="2057400" y="1752600"/>
            <a:ext cx="304800" cy="0"/>
          </a:xfrm>
          <a:prstGeom prst="line">
            <a:avLst/>
          </a:prstGeom>
          <a:noFill/>
          <a:ln w="63500">
            <a:solidFill>
              <a:schemeClr val="tx1"/>
            </a:solidFill>
            <a:round/>
            <a:headEnd/>
            <a:tailEnd type="triangle" w="med" len="med"/>
          </a:ln>
          <a:effectLst/>
        </p:spPr>
        <p:txBody>
          <a:bodyPr wrap="none" anchor="ct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9922">
                                            <p:txEl>
                                              <p:charRg st="4294967295" end="4294967295"/>
                                            </p:txEl>
                                          </p:spTgt>
                                        </p:tgtEl>
                                        <p:attrNameLst>
                                          <p:attrName>style.visibility</p:attrName>
                                        </p:attrNameLst>
                                      </p:cBhvr>
                                      <p:to>
                                        <p:strVal val="visible"/>
                                      </p:to>
                                    </p:set>
                                    <p:animEffect transition="in" filter="fade">
                                      <p:cBhvr>
                                        <p:cTn id="7" dur="2000"/>
                                        <p:tgtEl>
                                          <p:spTgt spid="209922">
                                            <p:txEl>
                                              <p:charRg st="4294967295" end="429496729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9954">
                                            <p:txEl>
                                              <p:charRg st="4294967295" end="4294967295"/>
                                            </p:txEl>
                                          </p:spTgt>
                                        </p:tgtEl>
                                        <p:attrNameLst>
                                          <p:attrName>style.visibility</p:attrName>
                                        </p:attrNameLst>
                                      </p:cBhvr>
                                      <p:to>
                                        <p:strVal val="visible"/>
                                      </p:to>
                                    </p:set>
                                    <p:animEffect transition="in" filter="fade">
                                      <p:cBhvr>
                                        <p:cTn id="12" dur="2000"/>
                                        <p:tgtEl>
                                          <p:spTgt spid="209954">
                                            <p:txEl>
                                              <p:charRg st="4294967295" end="429496729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9926">
                                            <p:txEl>
                                              <p:charRg st="4294967295" end="4294967295"/>
                                            </p:txEl>
                                          </p:spTgt>
                                        </p:tgtEl>
                                        <p:attrNameLst>
                                          <p:attrName>style.visibility</p:attrName>
                                        </p:attrNameLst>
                                      </p:cBhvr>
                                      <p:to>
                                        <p:strVal val="visible"/>
                                      </p:to>
                                    </p:set>
                                    <p:animEffect transition="in" filter="fade">
                                      <p:cBhvr>
                                        <p:cTn id="17" dur="2000"/>
                                        <p:tgtEl>
                                          <p:spTgt spid="209926">
                                            <p:txEl>
                                              <p:charRg st="4294967295" end="429496729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9927">
                                            <p:txEl>
                                              <p:charRg st="4294967295" end="4294967295"/>
                                            </p:txEl>
                                          </p:spTgt>
                                        </p:tgtEl>
                                        <p:attrNameLst>
                                          <p:attrName>style.visibility</p:attrName>
                                        </p:attrNameLst>
                                      </p:cBhvr>
                                      <p:to>
                                        <p:strVal val="visible"/>
                                      </p:to>
                                    </p:set>
                                    <p:animEffect transition="in" filter="fade">
                                      <p:cBhvr>
                                        <p:cTn id="22" dur="2000"/>
                                        <p:tgtEl>
                                          <p:spTgt spid="209927">
                                            <p:txEl>
                                              <p:charRg st="4294967295" end="429496729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9929"/>
                                        </p:tgtEl>
                                        <p:attrNameLst>
                                          <p:attrName>style.visibility</p:attrName>
                                        </p:attrNameLst>
                                      </p:cBhvr>
                                      <p:to>
                                        <p:strVal val="visible"/>
                                      </p:to>
                                    </p:set>
                                    <p:animEffect transition="in" filter="fade">
                                      <p:cBhvr>
                                        <p:cTn id="27" dur="2000"/>
                                        <p:tgtEl>
                                          <p:spTgt spid="2099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9931"/>
                                        </p:tgtEl>
                                        <p:attrNameLst>
                                          <p:attrName>style.visibility</p:attrName>
                                        </p:attrNameLst>
                                      </p:cBhvr>
                                      <p:to>
                                        <p:strVal val="visible"/>
                                      </p:to>
                                    </p:set>
                                    <p:animEffect transition="in" filter="fade">
                                      <p:cBhvr>
                                        <p:cTn id="32" dur="2000"/>
                                        <p:tgtEl>
                                          <p:spTgt spid="20993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9933"/>
                                        </p:tgtEl>
                                        <p:attrNameLst>
                                          <p:attrName>style.visibility</p:attrName>
                                        </p:attrNameLst>
                                      </p:cBhvr>
                                      <p:to>
                                        <p:strVal val="visible"/>
                                      </p:to>
                                    </p:set>
                                    <p:animEffect transition="in" filter="fade">
                                      <p:cBhvr>
                                        <p:cTn id="37" dur="2000"/>
                                        <p:tgtEl>
                                          <p:spTgt spid="20993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9925"/>
                                        </p:tgtEl>
                                        <p:attrNameLst>
                                          <p:attrName>style.visibility</p:attrName>
                                        </p:attrNameLst>
                                      </p:cBhvr>
                                      <p:to>
                                        <p:strVal val="visible"/>
                                      </p:to>
                                    </p:set>
                                    <p:animEffect transition="in" filter="fade">
                                      <p:cBhvr>
                                        <p:cTn id="42" dur="2000"/>
                                        <p:tgtEl>
                                          <p:spTgt spid="20992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09935"/>
                                        </p:tgtEl>
                                        <p:attrNameLst>
                                          <p:attrName>style.visibility</p:attrName>
                                        </p:attrNameLst>
                                      </p:cBhvr>
                                      <p:to>
                                        <p:strVal val="visible"/>
                                      </p:to>
                                    </p:set>
                                    <p:animEffect transition="in" filter="fade">
                                      <p:cBhvr>
                                        <p:cTn id="47" dur="2000"/>
                                        <p:tgtEl>
                                          <p:spTgt spid="20993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09937"/>
                                        </p:tgtEl>
                                        <p:attrNameLst>
                                          <p:attrName>style.visibility</p:attrName>
                                        </p:attrNameLst>
                                      </p:cBhvr>
                                      <p:to>
                                        <p:strVal val="visible"/>
                                      </p:to>
                                    </p:set>
                                    <p:animEffect transition="in" filter="fade">
                                      <p:cBhvr>
                                        <p:cTn id="52" dur="2000"/>
                                        <p:tgtEl>
                                          <p:spTgt spid="20993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09940"/>
                                        </p:tgtEl>
                                        <p:attrNameLst>
                                          <p:attrName>style.visibility</p:attrName>
                                        </p:attrNameLst>
                                      </p:cBhvr>
                                      <p:to>
                                        <p:strVal val="visible"/>
                                      </p:to>
                                    </p:set>
                                    <p:animEffect transition="in" filter="fade">
                                      <p:cBhvr>
                                        <p:cTn id="57" dur="2000"/>
                                        <p:tgtEl>
                                          <p:spTgt spid="20994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09942"/>
                                        </p:tgtEl>
                                        <p:attrNameLst>
                                          <p:attrName>style.visibility</p:attrName>
                                        </p:attrNameLst>
                                      </p:cBhvr>
                                      <p:to>
                                        <p:strVal val="visible"/>
                                      </p:to>
                                    </p:set>
                                    <p:animEffect transition="in" filter="fade">
                                      <p:cBhvr>
                                        <p:cTn id="62" dur="2000"/>
                                        <p:tgtEl>
                                          <p:spTgt spid="2099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2" grpId="0" autoUpdateAnimBg="0"/>
      <p:bldP spid="209925" grpId="0" autoUpdateAnimBg="0"/>
      <p:bldP spid="209926" grpId="0" autoUpdateAnimBg="0"/>
      <p:bldP spid="209927" grpId="0" autoUpdateAnimBg="0"/>
      <p:bldP spid="209929" grpId="0" autoUpdateAnimBg="0"/>
      <p:bldP spid="209931" grpId="0" autoUpdateAnimBg="0"/>
      <p:bldP spid="209933" grpId="0" autoUpdateAnimBg="0"/>
      <p:bldP spid="209935" grpId="0" autoUpdateAnimBg="0"/>
      <p:bldP spid="209937" grpId="0" autoUpdateAnimBg="0"/>
      <p:bldP spid="209940" grpId="0" autoUpdateAnimBg="0"/>
      <p:bldP spid="209942" grpId="0" autoUpdateAnimBg="0"/>
      <p:bldP spid="209954"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78" name="Rectangle 42"/>
          <p:cNvSpPr>
            <a:spLocks noChangeArrowheads="1"/>
          </p:cNvSpPr>
          <p:nvPr/>
        </p:nvSpPr>
        <p:spPr bwMode="auto">
          <a:xfrm>
            <a:off x="76200" y="2603500"/>
            <a:ext cx="1905000" cy="914400"/>
          </a:xfrm>
          <a:prstGeom prst="rect">
            <a:avLst/>
          </a:prstGeom>
          <a:solidFill>
            <a:schemeClr val="bg1"/>
          </a:solidFill>
          <a:ln w="25400">
            <a:solidFill>
              <a:schemeClr val="accent2"/>
            </a:solidFill>
            <a:miter lim="800000"/>
            <a:headEnd/>
            <a:tailEnd/>
          </a:ln>
          <a:effectLst/>
        </p:spPr>
        <p:txBody>
          <a:bodyPr wrap="none" anchor="ctr"/>
          <a:lstStyle/>
          <a:p>
            <a:endParaRPr kumimoji="0" lang="en-US" sz="2400" b="0">
              <a:latin typeface="Times New Roman" pitchFamily="18" charset="0"/>
            </a:endParaRPr>
          </a:p>
        </p:txBody>
      </p:sp>
      <p:sp>
        <p:nvSpPr>
          <p:cNvPr id="65539" name="Rectangle 3"/>
          <p:cNvSpPr>
            <a:spLocks noChangeArrowheads="1"/>
          </p:cNvSpPr>
          <p:nvPr/>
        </p:nvSpPr>
        <p:spPr bwMode="auto">
          <a:xfrm>
            <a:off x="2413000" y="1231900"/>
            <a:ext cx="1905000" cy="914400"/>
          </a:xfrm>
          <a:prstGeom prst="rect">
            <a:avLst/>
          </a:prstGeom>
          <a:solidFill>
            <a:schemeClr val="bg1"/>
          </a:solidFill>
          <a:ln w="25400">
            <a:solidFill>
              <a:schemeClr val="accent2"/>
            </a:solidFill>
            <a:miter lim="800000"/>
            <a:headEnd/>
            <a:tailEnd/>
          </a:ln>
          <a:effectLst/>
        </p:spPr>
        <p:txBody>
          <a:bodyPr wrap="none" anchor="ctr"/>
          <a:lstStyle/>
          <a:p>
            <a:endParaRPr lang="en-US"/>
          </a:p>
        </p:txBody>
      </p:sp>
      <p:sp>
        <p:nvSpPr>
          <p:cNvPr id="65540" name="Rectangle 4"/>
          <p:cNvSpPr>
            <a:spLocks noChangeArrowheads="1"/>
          </p:cNvSpPr>
          <p:nvPr/>
        </p:nvSpPr>
        <p:spPr bwMode="auto">
          <a:xfrm>
            <a:off x="2413000" y="4013200"/>
            <a:ext cx="1905000" cy="914400"/>
          </a:xfrm>
          <a:prstGeom prst="rect">
            <a:avLst/>
          </a:prstGeom>
          <a:solidFill>
            <a:schemeClr val="bg1"/>
          </a:solidFill>
          <a:ln w="25400">
            <a:solidFill>
              <a:schemeClr val="accent2"/>
            </a:solidFill>
            <a:miter lim="800000"/>
            <a:headEnd/>
            <a:tailEnd/>
          </a:ln>
          <a:effectLst/>
        </p:spPr>
        <p:txBody>
          <a:bodyPr wrap="none" anchor="ctr"/>
          <a:lstStyle/>
          <a:p>
            <a:endParaRPr lang="en-US"/>
          </a:p>
        </p:txBody>
      </p:sp>
      <p:sp>
        <p:nvSpPr>
          <p:cNvPr id="65542" name="Text Box 6"/>
          <p:cNvSpPr txBox="1">
            <a:spLocks noChangeArrowheads="1"/>
          </p:cNvSpPr>
          <p:nvPr/>
        </p:nvSpPr>
        <p:spPr bwMode="auto">
          <a:xfrm>
            <a:off x="2413000" y="1460500"/>
            <a:ext cx="1828800" cy="396875"/>
          </a:xfrm>
          <a:prstGeom prst="rect">
            <a:avLst/>
          </a:prstGeom>
          <a:noFill/>
          <a:ln w="25400">
            <a:noFill/>
            <a:miter lim="800000"/>
            <a:headEnd/>
            <a:tailEnd/>
          </a:ln>
          <a:effectLst/>
        </p:spPr>
        <p:txBody>
          <a:bodyPr anchor="ctr">
            <a:spAutoFit/>
          </a:bodyPr>
          <a:lstStyle/>
          <a:p>
            <a:pPr>
              <a:spcBef>
                <a:spcPct val="50000"/>
              </a:spcBef>
            </a:pPr>
            <a:r>
              <a:rPr kumimoji="0" lang="en-US"/>
              <a:t>Harvest</a:t>
            </a:r>
          </a:p>
        </p:txBody>
      </p:sp>
      <p:sp>
        <p:nvSpPr>
          <p:cNvPr id="65543" name="Rectangle 7"/>
          <p:cNvSpPr>
            <a:spLocks noChangeArrowheads="1"/>
          </p:cNvSpPr>
          <p:nvPr/>
        </p:nvSpPr>
        <p:spPr bwMode="auto">
          <a:xfrm>
            <a:off x="4813300" y="1231900"/>
            <a:ext cx="1905000" cy="914400"/>
          </a:xfrm>
          <a:prstGeom prst="rect">
            <a:avLst/>
          </a:prstGeom>
          <a:solidFill>
            <a:schemeClr val="bg1"/>
          </a:solidFill>
          <a:ln w="25400">
            <a:solidFill>
              <a:schemeClr val="accent2"/>
            </a:solidFill>
            <a:miter lim="800000"/>
            <a:headEnd/>
            <a:tailEnd/>
          </a:ln>
          <a:effectLst/>
        </p:spPr>
        <p:txBody>
          <a:bodyPr wrap="none" anchor="ctr"/>
          <a:lstStyle/>
          <a:p>
            <a:endParaRPr lang="en-US"/>
          </a:p>
        </p:txBody>
      </p:sp>
      <p:sp>
        <p:nvSpPr>
          <p:cNvPr id="65544" name="Text Box 8"/>
          <p:cNvSpPr txBox="1">
            <a:spLocks noChangeArrowheads="1"/>
          </p:cNvSpPr>
          <p:nvPr/>
        </p:nvSpPr>
        <p:spPr bwMode="auto">
          <a:xfrm>
            <a:off x="4876800" y="1338263"/>
            <a:ext cx="1828800" cy="641350"/>
          </a:xfrm>
          <a:prstGeom prst="rect">
            <a:avLst/>
          </a:prstGeom>
          <a:noFill/>
          <a:ln w="25400">
            <a:noFill/>
            <a:miter lim="800000"/>
            <a:headEnd/>
            <a:tailEnd/>
          </a:ln>
          <a:effectLst/>
        </p:spPr>
        <p:txBody>
          <a:bodyPr anchor="ctr">
            <a:spAutoFit/>
          </a:bodyPr>
          <a:lstStyle/>
          <a:p>
            <a:pPr>
              <a:lnSpc>
                <a:spcPct val="90000"/>
              </a:lnSpc>
              <a:spcBef>
                <a:spcPct val="50000"/>
              </a:spcBef>
            </a:pPr>
            <a:r>
              <a:rPr kumimoji="0" lang="en-US"/>
              <a:t>Winery Transport</a:t>
            </a:r>
          </a:p>
        </p:txBody>
      </p:sp>
      <p:sp>
        <p:nvSpPr>
          <p:cNvPr id="65545" name="Rectangle 9"/>
          <p:cNvSpPr>
            <a:spLocks noChangeArrowheads="1"/>
          </p:cNvSpPr>
          <p:nvPr/>
        </p:nvSpPr>
        <p:spPr bwMode="auto">
          <a:xfrm>
            <a:off x="7162800" y="1231900"/>
            <a:ext cx="1905000" cy="914400"/>
          </a:xfrm>
          <a:prstGeom prst="rect">
            <a:avLst/>
          </a:prstGeom>
          <a:solidFill>
            <a:schemeClr val="bg1"/>
          </a:solidFill>
          <a:ln w="25400">
            <a:solidFill>
              <a:schemeClr val="accent2"/>
            </a:solidFill>
            <a:miter lim="800000"/>
            <a:headEnd/>
            <a:tailEnd/>
          </a:ln>
          <a:effectLst/>
        </p:spPr>
        <p:txBody>
          <a:bodyPr wrap="none" anchor="ctr"/>
          <a:lstStyle/>
          <a:p>
            <a:endParaRPr lang="en-US"/>
          </a:p>
        </p:txBody>
      </p:sp>
      <p:sp>
        <p:nvSpPr>
          <p:cNvPr id="65546" name="Text Box 10"/>
          <p:cNvSpPr txBox="1">
            <a:spLocks noChangeArrowheads="1"/>
          </p:cNvSpPr>
          <p:nvPr/>
        </p:nvSpPr>
        <p:spPr bwMode="auto">
          <a:xfrm>
            <a:off x="7226300" y="1460500"/>
            <a:ext cx="1828800" cy="396875"/>
          </a:xfrm>
          <a:prstGeom prst="rect">
            <a:avLst/>
          </a:prstGeom>
          <a:noFill/>
          <a:ln w="25400">
            <a:noFill/>
            <a:miter lim="800000"/>
            <a:headEnd/>
            <a:tailEnd/>
          </a:ln>
          <a:effectLst/>
        </p:spPr>
        <p:txBody>
          <a:bodyPr anchor="ctr">
            <a:spAutoFit/>
          </a:bodyPr>
          <a:lstStyle/>
          <a:p>
            <a:pPr>
              <a:spcBef>
                <a:spcPct val="50000"/>
              </a:spcBef>
            </a:pPr>
            <a:r>
              <a:rPr kumimoji="0" lang="en-US"/>
              <a:t>Press Grapes</a:t>
            </a:r>
          </a:p>
        </p:txBody>
      </p:sp>
      <p:sp>
        <p:nvSpPr>
          <p:cNvPr id="65547" name="Rectangle 11"/>
          <p:cNvSpPr>
            <a:spLocks noChangeArrowheads="1"/>
          </p:cNvSpPr>
          <p:nvPr/>
        </p:nvSpPr>
        <p:spPr bwMode="auto">
          <a:xfrm>
            <a:off x="7150100" y="2628900"/>
            <a:ext cx="1905000" cy="914400"/>
          </a:xfrm>
          <a:prstGeom prst="rect">
            <a:avLst/>
          </a:prstGeom>
          <a:solidFill>
            <a:schemeClr val="bg1"/>
          </a:solidFill>
          <a:ln w="25400">
            <a:solidFill>
              <a:schemeClr val="accent2"/>
            </a:solidFill>
            <a:miter lim="800000"/>
            <a:headEnd/>
            <a:tailEnd/>
          </a:ln>
          <a:effectLst/>
        </p:spPr>
        <p:txBody>
          <a:bodyPr wrap="none" anchor="ctr"/>
          <a:lstStyle/>
          <a:p>
            <a:endParaRPr lang="en-US"/>
          </a:p>
        </p:txBody>
      </p:sp>
      <p:sp>
        <p:nvSpPr>
          <p:cNvPr id="65548" name="Text Box 12"/>
          <p:cNvSpPr txBox="1">
            <a:spLocks noChangeArrowheads="1"/>
          </p:cNvSpPr>
          <p:nvPr/>
        </p:nvSpPr>
        <p:spPr bwMode="auto">
          <a:xfrm>
            <a:off x="7213600" y="2759075"/>
            <a:ext cx="1828800" cy="641350"/>
          </a:xfrm>
          <a:prstGeom prst="rect">
            <a:avLst/>
          </a:prstGeom>
          <a:noFill/>
          <a:ln w="25400">
            <a:noFill/>
            <a:miter lim="800000"/>
            <a:headEnd/>
            <a:tailEnd/>
          </a:ln>
          <a:effectLst/>
        </p:spPr>
        <p:txBody>
          <a:bodyPr anchor="ctr">
            <a:spAutoFit/>
          </a:bodyPr>
          <a:lstStyle/>
          <a:p>
            <a:pPr>
              <a:lnSpc>
                <a:spcPct val="90000"/>
              </a:lnSpc>
              <a:spcBef>
                <a:spcPct val="50000"/>
              </a:spcBef>
            </a:pPr>
            <a:r>
              <a:rPr kumimoji="0" lang="en-US"/>
              <a:t>Settle Juice overnight</a:t>
            </a:r>
          </a:p>
        </p:txBody>
      </p:sp>
      <p:sp>
        <p:nvSpPr>
          <p:cNvPr id="65549" name="Rectangle 13"/>
          <p:cNvSpPr>
            <a:spLocks noChangeArrowheads="1"/>
          </p:cNvSpPr>
          <p:nvPr/>
        </p:nvSpPr>
        <p:spPr bwMode="auto">
          <a:xfrm>
            <a:off x="4813300" y="2628900"/>
            <a:ext cx="1905000" cy="914400"/>
          </a:xfrm>
          <a:prstGeom prst="rect">
            <a:avLst/>
          </a:prstGeom>
          <a:solidFill>
            <a:schemeClr val="bg1"/>
          </a:solidFill>
          <a:ln w="25400">
            <a:solidFill>
              <a:schemeClr val="accent2"/>
            </a:solidFill>
            <a:miter lim="800000"/>
            <a:headEnd/>
            <a:tailEnd/>
          </a:ln>
          <a:effectLst/>
        </p:spPr>
        <p:txBody>
          <a:bodyPr wrap="none" anchor="ctr"/>
          <a:lstStyle/>
          <a:p>
            <a:endParaRPr lang="en-US"/>
          </a:p>
        </p:txBody>
      </p:sp>
      <p:sp>
        <p:nvSpPr>
          <p:cNvPr id="65551" name="Rectangle 15"/>
          <p:cNvSpPr>
            <a:spLocks noChangeArrowheads="1"/>
          </p:cNvSpPr>
          <p:nvPr/>
        </p:nvSpPr>
        <p:spPr bwMode="auto">
          <a:xfrm>
            <a:off x="2438400" y="2667000"/>
            <a:ext cx="1905000" cy="914400"/>
          </a:xfrm>
          <a:prstGeom prst="rect">
            <a:avLst/>
          </a:prstGeom>
          <a:solidFill>
            <a:schemeClr val="bg1"/>
          </a:solidFill>
          <a:ln w="25400">
            <a:solidFill>
              <a:schemeClr val="accent2"/>
            </a:solidFill>
            <a:miter lim="800000"/>
            <a:headEnd/>
            <a:tailEnd/>
          </a:ln>
          <a:effectLst/>
        </p:spPr>
        <p:txBody>
          <a:bodyPr wrap="none" anchor="ctr"/>
          <a:lstStyle/>
          <a:p>
            <a:endParaRPr kumimoji="0" lang="en-US" sz="2400" b="0">
              <a:latin typeface="Times New Roman" pitchFamily="18" charset="0"/>
            </a:endParaRPr>
          </a:p>
        </p:txBody>
      </p:sp>
      <p:sp>
        <p:nvSpPr>
          <p:cNvPr id="65552" name="Text Box 16"/>
          <p:cNvSpPr txBox="1">
            <a:spLocks noChangeArrowheads="1"/>
          </p:cNvSpPr>
          <p:nvPr/>
        </p:nvSpPr>
        <p:spPr bwMode="auto">
          <a:xfrm>
            <a:off x="88900" y="2832100"/>
            <a:ext cx="1828800" cy="396875"/>
          </a:xfrm>
          <a:prstGeom prst="rect">
            <a:avLst/>
          </a:prstGeom>
          <a:noFill/>
          <a:ln w="25400">
            <a:noFill/>
            <a:miter lim="800000"/>
            <a:headEnd/>
            <a:tailEnd/>
          </a:ln>
          <a:effectLst/>
        </p:spPr>
        <p:txBody>
          <a:bodyPr anchor="ctr">
            <a:spAutoFit/>
          </a:bodyPr>
          <a:lstStyle/>
          <a:p>
            <a:pPr>
              <a:spcBef>
                <a:spcPct val="50000"/>
              </a:spcBef>
            </a:pPr>
            <a:r>
              <a:rPr kumimoji="0" lang="en-US"/>
              <a:t>Yeast added</a:t>
            </a:r>
          </a:p>
        </p:txBody>
      </p:sp>
      <p:sp>
        <p:nvSpPr>
          <p:cNvPr id="65553" name="Rectangle 17"/>
          <p:cNvSpPr>
            <a:spLocks noChangeArrowheads="1"/>
          </p:cNvSpPr>
          <p:nvPr/>
        </p:nvSpPr>
        <p:spPr bwMode="auto">
          <a:xfrm>
            <a:off x="4813300" y="4013200"/>
            <a:ext cx="1905000" cy="914400"/>
          </a:xfrm>
          <a:prstGeom prst="rect">
            <a:avLst/>
          </a:prstGeom>
          <a:solidFill>
            <a:schemeClr val="bg1"/>
          </a:solidFill>
          <a:ln w="25400">
            <a:solidFill>
              <a:schemeClr val="accent2"/>
            </a:solidFill>
            <a:miter lim="800000"/>
            <a:headEnd/>
            <a:tailEnd/>
          </a:ln>
          <a:effectLst/>
        </p:spPr>
        <p:txBody>
          <a:bodyPr wrap="none" anchor="ctr"/>
          <a:lstStyle/>
          <a:p>
            <a:endParaRPr kumimoji="0" lang="en-US" sz="2400"/>
          </a:p>
        </p:txBody>
      </p:sp>
      <p:sp>
        <p:nvSpPr>
          <p:cNvPr id="65554" name="Text Box 18"/>
          <p:cNvSpPr txBox="1">
            <a:spLocks noChangeArrowheads="1"/>
          </p:cNvSpPr>
          <p:nvPr/>
        </p:nvSpPr>
        <p:spPr bwMode="auto">
          <a:xfrm>
            <a:off x="4876800" y="4048125"/>
            <a:ext cx="1828800" cy="835025"/>
          </a:xfrm>
          <a:prstGeom prst="rect">
            <a:avLst/>
          </a:prstGeom>
          <a:noFill/>
          <a:ln w="25400">
            <a:noFill/>
            <a:miter lim="800000"/>
            <a:headEnd/>
            <a:tailEnd/>
          </a:ln>
          <a:effectLst/>
        </p:spPr>
        <p:txBody>
          <a:bodyPr anchor="ctr">
            <a:spAutoFit/>
          </a:bodyPr>
          <a:lstStyle/>
          <a:p>
            <a:pPr>
              <a:lnSpc>
                <a:spcPct val="90000"/>
              </a:lnSpc>
              <a:spcBef>
                <a:spcPct val="50000"/>
              </a:spcBef>
            </a:pPr>
            <a:r>
              <a:rPr kumimoji="0" lang="en-US" sz="1800" dirty="0"/>
              <a:t>Chard/</a:t>
            </a:r>
            <a:r>
              <a:rPr kumimoji="0" lang="en-US" sz="1800" dirty="0" err="1"/>
              <a:t>Sauv</a:t>
            </a:r>
            <a:r>
              <a:rPr kumimoji="0" lang="en-US" sz="1800" dirty="0"/>
              <a:t> </a:t>
            </a:r>
            <a:r>
              <a:rPr kumimoji="0" lang="en-US" sz="1800" dirty="0" err="1"/>
              <a:t>Bl</a:t>
            </a:r>
            <a:r>
              <a:rPr kumimoji="0" lang="en-US" sz="1800" dirty="0"/>
              <a:t> Malolactic Fermentation</a:t>
            </a:r>
            <a:endParaRPr kumimoji="0" lang="en-US" sz="1600" dirty="0"/>
          </a:p>
        </p:txBody>
      </p:sp>
      <p:sp>
        <p:nvSpPr>
          <p:cNvPr id="65555" name="Rectangle 19"/>
          <p:cNvSpPr>
            <a:spLocks noChangeArrowheads="1"/>
          </p:cNvSpPr>
          <p:nvPr/>
        </p:nvSpPr>
        <p:spPr bwMode="auto">
          <a:xfrm>
            <a:off x="7150100" y="4000500"/>
            <a:ext cx="1905000" cy="914400"/>
          </a:xfrm>
          <a:prstGeom prst="rect">
            <a:avLst/>
          </a:prstGeom>
          <a:solidFill>
            <a:schemeClr val="bg1"/>
          </a:solidFill>
          <a:ln w="25400">
            <a:solidFill>
              <a:schemeClr val="accent2"/>
            </a:solidFill>
            <a:miter lim="800000"/>
            <a:headEnd/>
            <a:tailEnd/>
          </a:ln>
          <a:effectLst/>
        </p:spPr>
        <p:txBody>
          <a:bodyPr wrap="none" anchor="ctr"/>
          <a:lstStyle/>
          <a:p>
            <a:endParaRPr lang="en-US"/>
          </a:p>
        </p:txBody>
      </p:sp>
      <p:sp>
        <p:nvSpPr>
          <p:cNvPr id="65556" name="Text Box 20"/>
          <p:cNvSpPr txBox="1">
            <a:spLocks noChangeArrowheads="1"/>
          </p:cNvSpPr>
          <p:nvPr/>
        </p:nvSpPr>
        <p:spPr bwMode="auto">
          <a:xfrm>
            <a:off x="7137400" y="4156075"/>
            <a:ext cx="1930400" cy="641350"/>
          </a:xfrm>
          <a:prstGeom prst="rect">
            <a:avLst/>
          </a:prstGeom>
          <a:noFill/>
          <a:ln w="25400">
            <a:noFill/>
            <a:miter lim="800000"/>
            <a:headEnd/>
            <a:tailEnd/>
          </a:ln>
          <a:effectLst/>
        </p:spPr>
        <p:txBody>
          <a:bodyPr anchor="ctr">
            <a:spAutoFit/>
          </a:bodyPr>
          <a:lstStyle/>
          <a:p>
            <a:pPr>
              <a:lnSpc>
                <a:spcPct val="90000"/>
              </a:lnSpc>
              <a:spcBef>
                <a:spcPct val="50000"/>
              </a:spcBef>
            </a:pPr>
            <a:r>
              <a:rPr kumimoji="0" lang="en-US" dirty="0"/>
              <a:t>Sur Lie Aging 6-14 mo                             </a:t>
            </a:r>
          </a:p>
        </p:txBody>
      </p:sp>
      <p:sp>
        <p:nvSpPr>
          <p:cNvPr id="65560" name="Rectangle 24"/>
          <p:cNvSpPr>
            <a:spLocks noChangeArrowheads="1"/>
          </p:cNvSpPr>
          <p:nvPr/>
        </p:nvSpPr>
        <p:spPr bwMode="auto">
          <a:xfrm>
            <a:off x="6972300" y="5314950"/>
            <a:ext cx="1905000" cy="914400"/>
          </a:xfrm>
          <a:prstGeom prst="rect">
            <a:avLst/>
          </a:prstGeom>
          <a:solidFill>
            <a:schemeClr val="bg1"/>
          </a:solidFill>
          <a:ln w="25400">
            <a:solidFill>
              <a:schemeClr val="accent2"/>
            </a:solidFill>
            <a:miter lim="800000"/>
            <a:headEnd/>
            <a:tailEnd/>
          </a:ln>
          <a:effectLst/>
        </p:spPr>
        <p:txBody>
          <a:bodyPr wrap="none" anchor="ctr"/>
          <a:lstStyle/>
          <a:p>
            <a:endParaRPr lang="en-US"/>
          </a:p>
        </p:txBody>
      </p:sp>
      <p:sp>
        <p:nvSpPr>
          <p:cNvPr id="65561" name="Text Box 25"/>
          <p:cNvSpPr txBox="1">
            <a:spLocks noChangeArrowheads="1"/>
          </p:cNvSpPr>
          <p:nvPr/>
        </p:nvSpPr>
        <p:spPr bwMode="auto">
          <a:xfrm>
            <a:off x="7010400" y="5453063"/>
            <a:ext cx="1828800" cy="641350"/>
          </a:xfrm>
          <a:prstGeom prst="rect">
            <a:avLst/>
          </a:prstGeom>
          <a:noFill/>
          <a:ln w="25400">
            <a:noFill/>
            <a:miter lim="800000"/>
            <a:headEnd/>
            <a:tailEnd/>
          </a:ln>
          <a:effectLst/>
        </p:spPr>
        <p:txBody>
          <a:bodyPr anchor="ctr">
            <a:spAutoFit/>
          </a:bodyPr>
          <a:lstStyle/>
          <a:p>
            <a:pPr>
              <a:lnSpc>
                <a:spcPct val="90000"/>
              </a:lnSpc>
              <a:spcBef>
                <a:spcPct val="50000"/>
              </a:spcBef>
            </a:pPr>
            <a:r>
              <a:rPr kumimoji="0" lang="en-US" dirty="0"/>
              <a:t>Fine, Filter &amp; Bottle  Wine</a:t>
            </a:r>
          </a:p>
        </p:txBody>
      </p:sp>
      <p:sp>
        <p:nvSpPr>
          <p:cNvPr id="65562" name="Line 26"/>
          <p:cNvSpPr>
            <a:spLocks noChangeShapeType="1"/>
          </p:cNvSpPr>
          <p:nvPr/>
        </p:nvSpPr>
        <p:spPr bwMode="auto">
          <a:xfrm>
            <a:off x="4432300" y="1651000"/>
            <a:ext cx="304800" cy="0"/>
          </a:xfrm>
          <a:prstGeom prst="line">
            <a:avLst/>
          </a:prstGeom>
          <a:noFill/>
          <a:ln w="63500">
            <a:solidFill>
              <a:schemeClr val="tx1"/>
            </a:solidFill>
            <a:round/>
            <a:headEnd/>
            <a:tailEnd type="triangle" w="med" len="med"/>
          </a:ln>
          <a:effectLst/>
        </p:spPr>
        <p:txBody>
          <a:bodyPr wrap="none" anchor="ctr"/>
          <a:lstStyle/>
          <a:p>
            <a:endParaRPr lang="en-US"/>
          </a:p>
        </p:txBody>
      </p:sp>
      <p:sp>
        <p:nvSpPr>
          <p:cNvPr id="65563" name="Line 27"/>
          <p:cNvSpPr>
            <a:spLocks noChangeShapeType="1"/>
          </p:cNvSpPr>
          <p:nvPr/>
        </p:nvSpPr>
        <p:spPr bwMode="auto">
          <a:xfrm>
            <a:off x="6807200" y="1638300"/>
            <a:ext cx="304800" cy="0"/>
          </a:xfrm>
          <a:prstGeom prst="line">
            <a:avLst/>
          </a:prstGeom>
          <a:noFill/>
          <a:ln w="63500">
            <a:solidFill>
              <a:schemeClr val="tx1"/>
            </a:solidFill>
            <a:round/>
            <a:headEnd/>
            <a:tailEnd type="triangle" w="med" len="med"/>
          </a:ln>
          <a:effectLst/>
        </p:spPr>
        <p:txBody>
          <a:bodyPr wrap="none" anchor="ctr"/>
          <a:lstStyle/>
          <a:p>
            <a:endParaRPr lang="en-US"/>
          </a:p>
        </p:txBody>
      </p:sp>
      <p:sp>
        <p:nvSpPr>
          <p:cNvPr id="65564" name="Line 28"/>
          <p:cNvSpPr>
            <a:spLocks noChangeShapeType="1"/>
          </p:cNvSpPr>
          <p:nvPr/>
        </p:nvSpPr>
        <p:spPr bwMode="auto">
          <a:xfrm rot="5400000">
            <a:off x="7938294" y="2386806"/>
            <a:ext cx="304800" cy="1588"/>
          </a:xfrm>
          <a:prstGeom prst="line">
            <a:avLst/>
          </a:prstGeom>
          <a:noFill/>
          <a:ln w="63500">
            <a:solidFill>
              <a:schemeClr val="tx1"/>
            </a:solidFill>
            <a:round/>
            <a:headEnd/>
            <a:tailEnd type="triangle" w="med" len="med"/>
          </a:ln>
          <a:effectLst/>
        </p:spPr>
        <p:txBody>
          <a:bodyPr wrap="none" anchor="ctr"/>
          <a:lstStyle/>
          <a:p>
            <a:endParaRPr lang="en-US"/>
          </a:p>
        </p:txBody>
      </p:sp>
      <p:sp>
        <p:nvSpPr>
          <p:cNvPr id="65565" name="Line 29"/>
          <p:cNvSpPr>
            <a:spLocks noChangeShapeType="1"/>
          </p:cNvSpPr>
          <p:nvPr/>
        </p:nvSpPr>
        <p:spPr bwMode="auto">
          <a:xfrm rot="5400000">
            <a:off x="913607" y="3771106"/>
            <a:ext cx="304800" cy="1587"/>
          </a:xfrm>
          <a:prstGeom prst="line">
            <a:avLst/>
          </a:prstGeom>
          <a:noFill/>
          <a:ln w="63500">
            <a:solidFill>
              <a:schemeClr val="tx1"/>
            </a:solidFill>
            <a:round/>
            <a:headEnd/>
            <a:tailEnd type="triangle" w="med" len="med"/>
          </a:ln>
          <a:effectLst/>
        </p:spPr>
        <p:txBody>
          <a:bodyPr wrap="none" anchor="ctr"/>
          <a:lstStyle/>
          <a:p>
            <a:endParaRPr lang="en-US"/>
          </a:p>
        </p:txBody>
      </p:sp>
      <p:sp>
        <p:nvSpPr>
          <p:cNvPr id="65566" name="Line 30"/>
          <p:cNvSpPr>
            <a:spLocks noChangeShapeType="1"/>
          </p:cNvSpPr>
          <p:nvPr/>
        </p:nvSpPr>
        <p:spPr bwMode="auto">
          <a:xfrm rot="10800000">
            <a:off x="4394200" y="2984500"/>
            <a:ext cx="304800" cy="1588"/>
          </a:xfrm>
          <a:prstGeom prst="line">
            <a:avLst/>
          </a:prstGeom>
          <a:noFill/>
          <a:ln w="63500">
            <a:solidFill>
              <a:schemeClr val="tx1"/>
            </a:solidFill>
            <a:round/>
            <a:headEnd/>
            <a:tailEnd type="triangle" w="med" len="med"/>
          </a:ln>
          <a:effectLst/>
        </p:spPr>
        <p:txBody>
          <a:bodyPr wrap="none" anchor="ctr"/>
          <a:lstStyle/>
          <a:p>
            <a:endParaRPr lang="en-US"/>
          </a:p>
        </p:txBody>
      </p:sp>
      <p:sp>
        <p:nvSpPr>
          <p:cNvPr id="65567" name="Line 31"/>
          <p:cNvSpPr>
            <a:spLocks noChangeShapeType="1"/>
          </p:cNvSpPr>
          <p:nvPr/>
        </p:nvSpPr>
        <p:spPr bwMode="auto">
          <a:xfrm rot="10800000">
            <a:off x="6781800" y="2984500"/>
            <a:ext cx="304800" cy="1588"/>
          </a:xfrm>
          <a:prstGeom prst="line">
            <a:avLst/>
          </a:prstGeom>
          <a:noFill/>
          <a:ln w="63500">
            <a:solidFill>
              <a:schemeClr val="tx1"/>
            </a:solidFill>
            <a:round/>
            <a:headEnd/>
            <a:tailEnd type="triangle" w="med" len="med"/>
          </a:ln>
          <a:effectLst/>
        </p:spPr>
        <p:txBody>
          <a:bodyPr wrap="none" anchor="ctr"/>
          <a:lstStyle/>
          <a:p>
            <a:endParaRPr lang="en-US"/>
          </a:p>
        </p:txBody>
      </p:sp>
      <p:sp>
        <p:nvSpPr>
          <p:cNvPr id="65568" name="Line 32"/>
          <p:cNvSpPr>
            <a:spLocks noChangeShapeType="1"/>
          </p:cNvSpPr>
          <p:nvPr/>
        </p:nvSpPr>
        <p:spPr bwMode="auto">
          <a:xfrm>
            <a:off x="4432300" y="4419600"/>
            <a:ext cx="304800" cy="0"/>
          </a:xfrm>
          <a:prstGeom prst="line">
            <a:avLst/>
          </a:prstGeom>
          <a:noFill/>
          <a:ln w="63500">
            <a:solidFill>
              <a:schemeClr val="tx1"/>
            </a:solidFill>
            <a:round/>
            <a:headEnd/>
            <a:tailEnd type="triangle" w="med" len="med"/>
          </a:ln>
          <a:effectLst/>
        </p:spPr>
        <p:txBody>
          <a:bodyPr wrap="none" anchor="ctr"/>
          <a:lstStyle/>
          <a:p>
            <a:endParaRPr lang="en-US"/>
          </a:p>
        </p:txBody>
      </p:sp>
      <p:sp>
        <p:nvSpPr>
          <p:cNvPr id="65569" name="Line 33"/>
          <p:cNvSpPr>
            <a:spLocks noChangeShapeType="1"/>
          </p:cNvSpPr>
          <p:nvPr/>
        </p:nvSpPr>
        <p:spPr bwMode="auto">
          <a:xfrm>
            <a:off x="6807200" y="4394200"/>
            <a:ext cx="304800" cy="0"/>
          </a:xfrm>
          <a:prstGeom prst="line">
            <a:avLst/>
          </a:prstGeom>
          <a:noFill/>
          <a:ln w="63500">
            <a:solidFill>
              <a:schemeClr val="tx1"/>
            </a:solidFill>
            <a:round/>
            <a:headEnd/>
            <a:tailEnd type="triangle" w="med" len="med"/>
          </a:ln>
          <a:effectLst/>
        </p:spPr>
        <p:txBody>
          <a:bodyPr wrap="none" anchor="ctr"/>
          <a:lstStyle/>
          <a:p>
            <a:endParaRPr lang="en-US"/>
          </a:p>
        </p:txBody>
      </p:sp>
      <p:sp>
        <p:nvSpPr>
          <p:cNvPr id="65570" name="Line 34"/>
          <p:cNvSpPr>
            <a:spLocks noChangeShapeType="1"/>
          </p:cNvSpPr>
          <p:nvPr/>
        </p:nvSpPr>
        <p:spPr bwMode="auto">
          <a:xfrm rot="5400000">
            <a:off x="7950994" y="5117306"/>
            <a:ext cx="304800" cy="1588"/>
          </a:xfrm>
          <a:prstGeom prst="line">
            <a:avLst/>
          </a:prstGeom>
          <a:noFill/>
          <a:ln w="63500">
            <a:solidFill>
              <a:schemeClr val="tx1"/>
            </a:solidFill>
            <a:round/>
            <a:headEnd/>
            <a:tailEnd type="triangle" w="med" len="med"/>
          </a:ln>
          <a:effectLst/>
        </p:spPr>
        <p:txBody>
          <a:bodyPr wrap="none" anchor="ctr"/>
          <a:lstStyle/>
          <a:p>
            <a:endParaRPr lang="en-US"/>
          </a:p>
        </p:txBody>
      </p:sp>
      <p:sp>
        <p:nvSpPr>
          <p:cNvPr id="65574" name="Rectangle 38"/>
          <p:cNvSpPr>
            <a:spLocks noChangeArrowheads="1"/>
          </p:cNvSpPr>
          <p:nvPr/>
        </p:nvSpPr>
        <p:spPr bwMode="auto">
          <a:xfrm>
            <a:off x="2362200" y="228600"/>
            <a:ext cx="4629150" cy="701675"/>
          </a:xfrm>
          <a:prstGeom prst="rect">
            <a:avLst/>
          </a:prstGeom>
          <a:noFill/>
          <a:ln w="9525">
            <a:noFill/>
            <a:miter lim="800000"/>
            <a:headEnd/>
            <a:tailEnd/>
          </a:ln>
          <a:effectLst/>
        </p:spPr>
        <p:txBody>
          <a:bodyPr wrap="none" anchor="ctr">
            <a:spAutoFit/>
          </a:bodyPr>
          <a:lstStyle/>
          <a:p>
            <a:r>
              <a:rPr lang="en-US" sz="4000" b="0" dirty="0">
                <a:latin typeface="Tahoma" pitchFamily="34" charset="0"/>
              </a:rPr>
              <a:t>Barrel Fermentation</a:t>
            </a:r>
            <a:endParaRPr lang="en-US" sz="4000" b="0" dirty="0">
              <a:latin typeface="Times New Roman" pitchFamily="18" charset="0"/>
            </a:endParaRPr>
          </a:p>
        </p:txBody>
      </p:sp>
      <p:sp>
        <p:nvSpPr>
          <p:cNvPr id="65575" name="Text Box 39"/>
          <p:cNvSpPr txBox="1">
            <a:spLocks noChangeArrowheads="1"/>
          </p:cNvSpPr>
          <p:nvPr/>
        </p:nvSpPr>
        <p:spPr bwMode="auto">
          <a:xfrm>
            <a:off x="4876800" y="2668588"/>
            <a:ext cx="1828800" cy="915987"/>
          </a:xfrm>
          <a:prstGeom prst="rect">
            <a:avLst/>
          </a:prstGeom>
          <a:noFill/>
          <a:ln w="25400">
            <a:noFill/>
            <a:miter lim="800000"/>
            <a:headEnd/>
            <a:tailEnd/>
          </a:ln>
          <a:effectLst/>
        </p:spPr>
        <p:txBody>
          <a:bodyPr anchor="ctr">
            <a:spAutoFit/>
          </a:bodyPr>
          <a:lstStyle/>
          <a:p>
            <a:pPr>
              <a:lnSpc>
                <a:spcPct val="90000"/>
              </a:lnSpc>
              <a:spcBef>
                <a:spcPct val="50000"/>
              </a:spcBef>
            </a:pPr>
            <a:r>
              <a:rPr kumimoji="0" lang="en-US"/>
              <a:t>Remove Settled Particles</a:t>
            </a:r>
          </a:p>
        </p:txBody>
      </p:sp>
      <p:sp>
        <p:nvSpPr>
          <p:cNvPr id="65576" name="Text Box 40"/>
          <p:cNvSpPr txBox="1">
            <a:spLocks noChangeArrowheads="1"/>
          </p:cNvSpPr>
          <p:nvPr/>
        </p:nvSpPr>
        <p:spPr bwMode="auto">
          <a:xfrm>
            <a:off x="2438400" y="2654300"/>
            <a:ext cx="1905000" cy="941388"/>
          </a:xfrm>
          <a:prstGeom prst="rect">
            <a:avLst/>
          </a:prstGeom>
          <a:noFill/>
          <a:ln w="25400">
            <a:solidFill>
              <a:schemeClr val="accent2"/>
            </a:solidFill>
            <a:miter lim="800000"/>
            <a:headEnd/>
            <a:tailEnd/>
          </a:ln>
          <a:effectLst/>
        </p:spPr>
        <p:txBody>
          <a:bodyPr anchor="ctr">
            <a:spAutoFit/>
          </a:bodyPr>
          <a:lstStyle/>
          <a:p>
            <a:pPr>
              <a:lnSpc>
                <a:spcPct val="90000"/>
              </a:lnSpc>
              <a:spcBef>
                <a:spcPct val="50000"/>
              </a:spcBef>
            </a:pPr>
            <a:r>
              <a:rPr kumimoji="0" lang="en-US"/>
              <a:t>Juice  Stainless Tanks</a:t>
            </a:r>
          </a:p>
        </p:txBody>
      </p:sp>
      <p:sp>
        <p:nvSpPr>
          <p:cNvPr id="65579" name="Line 43"/>
          <p:cNvSpPr>
            <a:spLocks noChangeShapeType="1"/>
          </p:cNvSpPr>
          <p:nvPr/>
        </p:nvSpPr>
        <p:spPr bwMode="auto">
          <a:xfrm rot="10800000">
            <a:off x="2044700" y="3009900"/>
            <a:ext cx="304800" cy="1588"/>
          </a:xfrm>
          <a:prstGeom prst="line">
            <a:avLst/>
          </a:prstGeom>
          <a:noFill/>
          <a:ln w="63500">
            <a:solidFill>
              <a:schemeClr val="tx1"/>
            </a:solidFill>
            <a:round/>
            <a:headEnd/>
            <a:tailEnd type="triangle" w="med" len="med"/>
          </a:ln>
          <a:effectLst/>
        </p:spPr>
        <p:txBody>
          <a:bodyPr wrap="none" anchor="ctr"/>
          <a:lstStyle/>
          <a:p>
            <a:endParaRPr lang="en-US"/>
          </a:p>
        </p:txBody>
      </p:sp>
      <p:sp>
        <p:nvSpPr>
          <p:cNvPr id="65580" name="Rectangle 44"/>
          <p:cNvSpPr>
            <a:spLocks noChangeArrowheads="1"/>
          </p:cNvSpPr>
          <p:nvPr/>
        </p:nvSpPr>
        <p:spPr bwMode="auto">
          <a:xfrm>
            <a:off x="76200" y="4000500"/>
            <a:ext cx="1905000" cy="914400"/>
          </a:xfrm>
          <a:prstGeom prst="rect">
            <a:avLst/>
          </a:prstGeom>
          <a:solidFill>
            <a:schemeClr val="bg1"/>
          </a:solidFill>
          <a:ln w="25400">
            <a:solidFill>
              <a:schemeClr val="accent2"/>
            </a:solidFill>
            <a:miter lim="800000"/>
            <a:headEnd/>
            <a:tailEnd/>
          </a:ln>
          <a:effectLst/>
        </p:spPr>
        <p:txBody>
          <a:bodyPr wrap="none" anchor="ctr"/>
          <a:lstStyle/>
          <a:p>
            <a:endParaRPr kumimoji="0" lang="en-US" sz="2400" b="0">
              <a:latin typeface="Times New Roman" pitchFamily="18" charset="0"/>
            </a:endParaRPr>
          </a:p>
        </p:txBody>
      </p:sp>
      <p:sp>
        <p:nvSpPr>
          <p:cNvPr id="65541" name="Text Box 5"/>
          <p:cNvSpPr txBox="1">
            <a:spLocks noChangeArrowheads="1"/>
          </p:cNvSpPr>
          <p:nvPr/>
        </p:nvSpPr>
        <p:spPr bwMode="auto">
          <a:xfrm>
            <a:off x="152400" y="4051300"/>
            <a:ext cx="1828800" cy="701675"/>
          </a:xfrm>
          <a:prstGeom prst="rect">
            <a:avLst/>
          </a:prstGeom>
          <a:noFill/>
          <a:ln w="25400">
            <a:noFill/>
            <a:miter lim="800000"/>
            <a:headEnd/>
            <a:tailEnd/>
          </a:ln>
          <a:effectLst/>
        </p:spPr>
        <p:txBody>
          <a:bodyPr anchor="ctr">
            <a:spAutoFit/>
          </a:bodyPr>
          <a:lstStyle/>
          <a:p>
            <a:pPr>
              <a:spcBef>
                <a:spcPct val="50000"/>
              </a:spcBef>
            </a:pPr>
            <a:r>
              <a:rPr kumimoji="0" lang="en-US" dirty="0"/>
              <a:t>Fermentation 58º 2 </a:t>
            </a:r>
            <a:r>
              <a:rPr kumimoji="0" lang="en-US" dirty="0" err="1"/>
              <a:t>dy</a:t>
            </a:r>
            <a:endParaRPr kumimoji="0" lang="en-US" dirty="0"/>
          </a:p>
        </p:txBody>
      </p:sp>
      <p:sp>
        <p:nvSpPr>
          <p:cNvPr id="65582" name="Text Box 46"/>
          <p:cNvSpPr txBox="1">
            <a:spLocks noChangeArrowheads="1"/>
          </p:cNvSpPr>
          <p:nvPr/>
        </p:nvSpPr>
        <p:spPr bwMode="auto">
          <a:xfrm>
            <a:off x="2438400" y="3962400"/>
            <a:ext cx="1828800" cy="915988"/>
          </a:xfrm>
          <a:prstGeom prst="rect">
            <a:avLst/>
          </a:prstGeom>
          <a:noFill/>
          <a:ln w="25400">
            <a:noFill/>
            <a:miter lim="800000"/>
            <a:headEnd/>
            <a:tailEnd/>
          </a:ln>
          <a:effectLst/>
        </p:spPr>
        <p:txBody>
          <a:bodyPr anchor="ctr">
            <a:spAutoFit/>
          </a:bodyPr>
          <a:lstStyle/>
          <a:p>
            <a:pPr>
              <a:lnSpc>
                <a:spcPct val="90000"/>
              </a:lnSpc>
              <a:spcBef>
                <a:spcPct val="50000"/>
              </a:spcBef>
            </a:pPr>
            <a:r>
              <a:rPr kumimoji="0" lang="en-US" dirty="0"/>
              <a:t>Barrel Fermentation    1-2 wk </a:t>
            </a:r>
          </a:p>
        </p:txBody>
      </p:sp>
      <p:sp>
        <p:nvSpPr>
          <p:cNvPr id="65583" name="Line 47"/>
          <p:cNvSpPr>
            <a:spLocks noChangeShapeType="1"/>
          </p:cNvSpPr>
          <p:nvPr/>
        </p:nvSpPr>
        <p:spPr bwMode="auto">
          <a:xfrm>
            <a:off x="2044700" y="4394200"/>
            <a:ext cx="304800" cy="0"/>
          </a:xfrm>
          <a:prstGeom prst="line">
            <a:avLst/>
          </a:prstGeom>
          <a:noFill/>
          <a:ln w="63500">
            <a:solidFill>
              <a:schemeClr val="tx1"/>
            </a:solidFill>
            <a:round/>
            <a:headEnd/>
            <a:tailEnd type="triangle" w="med" len="med"/>
          </a:ln>
          <a:effectLst/>
        </p:spPr>
        <p:txBody>
          <a:bodyPr wrap="none" anchor="ct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5541"/>
                                        </p:tgtEl>
                                        <p:attrNameLst>
                                          <p:attrName>style.visibility</p:attrName>
                                        </p:attrNameLst>
                                      </p:cBhvr>
                                      <p:to>
                                        <p:strVal val="visible"/>
                                      </p:to>
                                    </p:set>
                                    <p:animEffect transition="in" filter="fade">
                                      <p:cBhvr>
                                        <p:cTn id="7" dur="2000"/>
                                        <p:tgtEl>
                                          <p:spTgt spid="655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5582"/>
                                        </p:tgtEl>
                                        <p:attrNameLst>
                                          <p:attrName>style.visibility</p:attrName>
                                        </p:attrNameLst>
                                      </p:cBhvr>
                                      <p:to>
                                        <p:strVal val="visible"/>
                                      </p:to>
                                    </p:set>
                                    <p:animEffect transition="in" filter="fade">
                                      <p:cBhvr>
                                        <p:cTn id="12" dur="2000"/>
                                        <p:tgtEl>
                                          <p:spTgt spid="655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5554"/>
                                        </p:tgtEl>
                                        <p:attrNameLst>
                                          <p:attrName>style.visibility</p:attrName>
                                        </p:attrNameLst>
                                      </p:cBhvr>
                                      <p:to>
                                        <p:strVal val="visible"/>
                                      </p:to>
                                    </p:set>
                                    <p:animEffect transition="in" filter="fade">
                                      <p:cBhvr>
                                        <p:cTn id="17" dur="2000"/>
                                        <p:tgtEl>
                                          <p:spTgt spid="6555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5556"/>
                                        </p:tgtEl>
                                        <p:attrNameLst>
                                          <p:attrName>style.visibility</p:attrName>
                                        </p:attrNameLst>
                                      </p:cBhvr>
                                      <p:to>
                                        <p:strVal val="visible"/>
                                      </p:to>
                                    </p:set>
                                    <p:animEffect transition="in" filter="fade">
                                      <p:cBhvr>
                                        <p:cTn id="22" dur="2000"/>
                                        <p:tgtEl>
                                          <p:spTgt spid="65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54" grpId="0" autoUpdateAnimBg="0"/>
      <p:bldP spid="65556" grpId="0" autoUpdateAnimBg="0"/>
      <p:bldP spid="65541" grpId="0" autoUpdateAnimBg="0"/>
      <p:bldP spid="65582" grpId="0"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1026"/>
          <p:cNvSpPr>
            <a:spLocks noChangeArrowheads="1"/>
          </p:cNvSpPr>
          <p:nvPr/>
        </p:nvSpPr>
        <p:spPr bwMode="auto">
          <a:xfrm>
            <a:off x="6370638" y="4102100"/>
            <a:ext cx="1905000" cy="914400"/>
          </a:xfrm>
          <a:prstGeom prst="rect">
            <a:avLst/>
          </a:prstGeom>
          <a:solidFill>
            <a:schemeClr val="bg1"/>
          </a:solidFill>
          <a:ln w="25400">
            <a:solidFill>
              <a:srgbClr val="A4C41C"/>
            </a:solidFill>
            <a:miter lim="800000"/>
            <a:headEnd/>
            <a:tailEnd/>
          </a:ln>
          <a:effectLst/>
        </p:spPr>
        <p:txBody>
          <a:bodyPr wrap="none" anchor="ctr"/>
          <a:lstStyle/>
          <a:p>
            <a:endParaRPr lang="en-US"/>
          </a:p>
        </p:txBody>
      </p:sp>
      <p:sp>
        <p:nvSpPr>
          <p:cNvPr id="180227" name="Rectangle 1027"/>
          <p:cNvSpPr>
            <a:spLocks noChangeArrowheads="1"/>
          </p:cNvSpPr>
          <p:nvPr/>
        </p:nvSpPr>
        <p:spPr bwMode="auto">
          <a:xfrm>
            <a:off x="6370638" y="5422900"/>
            <a:ext cx="1905000" cy="914400"/>
          </a:xfrm>
          <a:prstGeom prst="rect">
            <a:avLst/>
          </a:prstGeom>
          <a:solidFill>
            <a:schemeClr val="bg1"/>
          </a:solidFill>
          <a:ln w="25400">
            <a:solidFill>
              <a:srgbClr val="A4C41C"/>
            </a:solidFill>
            <a:miter lim="800000"/>
            <a:headEnd/>
            <a:tailEnd/>
          </a:ln>
          <a:effectLst/>
        </p:spPr>
        <p:txBody>
          <a:bodyPr wrap="none" anchor="ctr"/>
          <a:lstStyle/>
          <a:p>
            <a:endParaRPr lang="en-US"/>
          </a:p>
        </p:txBody>
      </p:sp>
      <p:sp>
        <p:nvSpPr>
          <p:cNvPr id="180228" name="Rectangle 1028"/>
          <p:cNvSpPr>
            <a:spLocks noChangeArrowheads="1"/>
          </p:cNvSpPr>
          <p:nvPr/>
        </p:nvSpPr>
        <p:spPr bwMode="auto">
          <a:xfrm>
            <a:off x="1633538" y="1333500"/>
            <a:ext cx="1905000" cy="914400"/>
          </a:xfrm>
          <a:prstGeom prst="rect">
            <a:avLst/>
          </a:prstGeom>
          <a:solidFill>
            <a:schemeClr val="bg1"/>
          </a:solidFill>
          <a:ln w="25400">
            <a:solidFill>
              <a:srgbClr val="A4C41C"/>
            </a:solidFill>
            <a:miter lim="800000"/>
            <a:headEnd/>
            <a:tailEnd/>
          </a:ln>
          <a:effectLst/>
        </p:spPr>
        <p:txBody>
          <a:bodyPr wrap="none" anchor="ctr"/>
          <a:lstStyle/>
          <a:p>
            <a:endParaRPr lang="en-US"/>
          </a:p>
        </p:txBody>
      </p:sp>
      <p:sp>
        <p:nvSpPr>
          <p:cNvPr id="180229" name="Rectangle 1029"/>
          <p:cNvSpPr>
            <a:spLocks noChangeArrowheads="1"/>
          </p:cNvSpPr>
          <p:nvPr/>
        </p:nvSpPr>
        <p:spPr bwMode="auto">
          <a:xfrm>
            <a:off x="1633538" y="4114800"/>
            <a:ext cx="1905000" cy="914400"/>
          </a:xfrm>
          <a:prstGeom prst="rect">
            <a:avLst/>
          </a:prstGeom>
          <a:solidFill>
            <a:schemeClr val="bg1"/>
          </a:solidFill>
          <a:ln w="25400">
            <a:solidFill>
              <a:srgbClr val="A4C41C"/>
            </a:solidFill>
            <a:miter lim="800000"/>
            <a:headEnd/>
            <a:tailEnd/>
          </a:ln>
          <a:effectLst/>
        </p:spPr>
        <p:txBody>
          <a:bodyPr wrap="none" anchor="ctr"/>
          <a:lstStyle/>
          <a:p>
            <a:endParaRPr lang="en-US"/>
          </a:p>
        </p:txBody>
      </p:sp>
      <p:sp>
        <p:nvSpPr>
          <p:cNvPr id="180230" name="Text Box 1030"/>
          <p:cNvSpPr txBox="1">
            <a:spLocks noChangeArrowheads="1"/>
          </p:cNvSpPr>
          <p:nvPr/>
        </p:nvSpPr>
        <p:spPr bwMode="auto">
          <a:xfrm>
            <a:off x="1633538" y="1562100"/>
            <a:ext cx="1828800" cy="396875"/>
          </a:xfrm>
          <a:prstGeom prst="rect">
            <a:avLst/>
          </a:prstGeom>
          <a:noFill/>
          <a:ln w="25400">
            <a:noFill/>
            <a:miter lim="800000"/>
            <a:headEnd/>
            <a:tailEnd/>
          </a:ln>
          <a:effectLst/>
        </p:spPr>
        <p:txBody>
          <a:bodyPr anchor="ctr">
            <a:spAutoFit/>
          </a:bodyPr>
          <a:lstStyle/>
          <a:p>
            <a:pPr>
              <a:spcBef>
                <a:spcPct val="50000"/>
              </a:spcBef>
            </a:pPr>
            <a:r>
              <a:rPr kumimoji="0" lang="en-US"/>
              <a:t>Harvest</a:t>
            </a:r>
          </a:p>
        </p:txBody>
      </p:sp>
      <p:sp>
        <p:nvSpPr>
          <p:cNvPr id="180231" name="Rectangle 1031"/>
          <p:cNvSpPr>
            <a:spLocks noChangeArrowheads="1"/>
          </p:cNvSpPr>
          <p:nvPr/>
        </p:nvSpPr>
        <p:spPr bwMode="auto">
          <a:xfrm>
            <a:off x="4033838" y="1333500"/>
            <a:ext cx="1905000" cy="914400"/>
          </a:xfrm>
          <a:prstGeom prst="rect">
            <a:avLst/>
          </a:prstGeom>
          <a:solidFill>
            <a:schemeClr val="bg1"/>
          </a:solidFill>
          <a:ln w="25400">
            <a:solidFill>
              <a:srgbClr val="A4C41C"/>
            </a:solidFill>
            <a:miter lim="800000"/>
            <a:headEnd/>
            <a:tailEnd/>
          </a:ln>
          <a:effectLst/>
        </p:spPr>
        <p:txBody>
          <a:bodyPr wrap="none" anchor="ctr"/>
          <a:lstStyle/>
          <a:p>
            <a:endParaRPr lang="en-US"/>
          </a:p>
        </p:txBody>
      </p:sp>
      <p:sp>
        <p:nvSpPr>
          <p:cNvPr id="180232" name="Text Box 1032"/>
          <p:cNvSpPr txBox="1">
            <a:spLocks noChangeArrowheads="1"/>
          </p:cNvSpPr>
          <p:nvPr/>
        </p:nvSpPr>
        <p:spPr bwMode="auto">
          <a:xfrm>
            <a:off x="4097338" y="1576388"/>
            <a:ext cx="1828800" cy="366712"/>
          </a:xfrm>
          <a:prstGeom prst="rect">
            <a:avLst/>
          </a:prstGeom>
          <a:noFill/>
          <a:ln w="25400">
            <a:noFill/>
            <a:miter lim="800000"/>
            <a:headEnd/>
            <a:tailEnd/>
          </a:ln>
          <a:effectLst/>
        </p:spPr>
        <p:txBody>
          <a:bodyPr anchor="ctr">
            <a:spAutoFit/>
          </a:bodyPr>
          <a:lstStyle/>
          <a:p>
            <a:pPr>
              <a:lnSpc>
                <a:spcPct val="90000"/>
              </a:lnSpc>
              <a:spcBef>
                <a:spcPct val="50000"/>
              </a:spcBef>
            </a:pPr>
            <a:r>
              <a:rPr kumimoji="0" lang="en-US"/>
              <a:t>Sort Grapes</a:t>
            </a:r>
          </a:p>
        </p:txBody>
      </p:sp>
      <p:sp>
        <p:nvSpPr>
          <p:cNvPr id="180233" name="Rectangle 1033"/>
          <p:cNvSpPr>
            <a:spLocks noChangeArrowheads="1"/>
          </p:cNvSpPr>
          <p:nvPr/>
        </p:nvSpPr>
        <p:spPr bwMode="auto">
          <a:xfrm>
            <a:off x="6383338" y="1333500"/>
            <a:ext cx="1905000" cy="914400"/>
          </a:xfrm>
          <a:prstGeom prst="rect">
            <a:avLst/>
          </a:prstGeom>
          <a:solidFill>
            <a:schemeClr val="bg1"/>
          </a:solidFill>
          <a:ln w="25400">
            <a:solidFill>
              <a:srgbClr val="A4C41C"/>
            </a:solidFill>
            <a:miter lim="800000"/>
            <a:headEnd/>
            <a:tailEnd/>
          </a:ln>
          <a:effectLst/>
        </p:spPr>
        <p:txBody>
          <a:bodyPr wrap="none" anchor="ctr"/>
          <a:lstStyle/>
          <a:p>
            <a:endParaRPr lang="en-US"/>
          </a:p>
        </p:txBody>
      </p:sp>
      <p:sp>
        <p:nvSpPr>
          <p:cNvPr id="180234" name="Text Box 1034"/>
          <p:cNvSpPr txBox="1">
            <a:spLocks noChangeArrowheads="1"/>
          </p:cNvSpPr>
          <p:nvPr/>
        </p:nvSpPr>
        <p:spPr bwMode="auto">
          <a:xfrm>
            <a:off x="6446838" y="1409700"/>
            <a:ext cx="1828800" cy="701675"/>
          </a:xfrm>
          <a:prstGeom prst="rect">
            <a:avLst/>
          </a:prstGeom>
          <a:noFill/>
          <a:ln w="25400">
            <a:noFill/>
            <a:miter lim="800000"/>
            <a:headEnd/>
            <a:tailEnd/>
          </a:ln>
          <a:effectLst/>
        </p:spPr>
        <p:txBody>
          <a:bodyPr anchor="ctr">
            <a:spAutoFit/>
          </a:bodyPr>
          <a:lstStyle/>
          <a:p>
            <a:pPr>
              <a:spcBef>
                <a:spcPct val="50000"/>
              </a:spcBef>
            </a:pPr>
            <a:r>
              <a:rPr kumimoji="0" lang="en-US"/>
              <a:t>Stemmer Crusher</a:t>
            </a:r>
          </a:p>
        </p:txBody>
      </p:sp>
      <p:sp>
        <p:nvSpPr>
          <p:cNvPr id="180235" name="Rectangle 1035"/>
          <p:cNvSpPr>
            <a:spLocks noChangeArrowheads="1"/>
          </p:cNvSpPr>
          <p:nvPr/>
        </p:nvSpPr>
        <p:spPr bwMode="auto">
          <a:xfrm>
            <a:off x="6370638" y="2730500"/>
            <a:ext cx="1905000" cy="914400"/>
          </a:xfrm>
          <a:prstGeom prst="rect">
            <a:avLst/>
          </a:prstGeom>
          <a:solidFill>
            <a:schemeClr val="bg1"/>
          </a:solidFill>
          <a:ln w="25400">
            <a:solidFill>
              <a:srgbClr val="A4C41C"/>
            </a:solidFill>
            <a:miter lim="800000"/>
            <a:headEnd/>
            <a:tailEnd/>
          </a:ln>
          <a:effectLst/>
        </p:spPr>
        <p:txBody>
          <a:bodyPr wrap="none" anchor="ctr"/>
          <a:lstStyle/>
          <a:p>
            <a:endParaRPr lang="en-US"/>
          </a:p>
        </p:txBody>
      </p:sp>
      <p:sp>
        <p:nvSpPr>
          <p:cNvPr id="180236" name="Text Box 1036"/>
          <p:cNvSpPr txBox="1">
            <a:spLocks noChangeArrowheads="1"/>
          </p:cNvSpPr>
          <p:nvPr/>
        </p:nvSpPr>
        <p:spPr bwMode="auto">
          <a:xfrm>
            <a:off x="6434138" y="2752725"/>
            <a:ext cx="1828800" cy="862013"/>
          </a:xfrm>
          <a:prstGeom prst="rect">
            <a:avLst/>
          </a:prstGeom>
          <a:noFill/>
          <a:ln w="25400">
            <a:noFill/>
            <a:miter lim="800000"/>
            <a:headEnd/>
            <a:tailEnd/>
          </a:ln>
          <a:effectLst/>
        </p:spPr>
        <p:txBody>
          <a:bodyPr anchor="ctr">
            <a:spAutoFit/>
          </a:bodyPr>
          <a:lstStyle/>
          <a:p>
            <a:pPr>
              <a:lnSpc>
                <a:spcPct val="90000"/>
              </a:lnSpc>
              <a:spcBef>
                <a:spcPct val="50000"/>
              </a:spcBef>
            </a:pPr>
            <a:r>
              <a:rPr kumimoji="0" lang="en-US" sz="1800"/>
              <a:t>Stainless Fermenter 7-10 dy @ 80-85</a:t>
            </a:r>
            <a:r>
              <a:rPr kumimoji="0" lang="en-US"/>
              <a:t>º</a:t>
            </a:r>
            <a:r>
              <a:rPr kumimoji="0" lang="en-US" sz="1800"/>
              <a:t> F</a:t>
            </a:r>
            <a:endParaRPr kumimoji="0" lang="en-US" sz="1800">
              <a:solidFill>
                <a:srgbClr val="FCE32E"/>
              </a:solidFill>
            </a:endParaRPr>
          </a:p>
        </p:txBody>
      </p:sp>
      <p:sp>
        <p:nvSpPr>
          <p:cNvPr id="180237" name="Rectangle 1037"/>
          <p:cNvSpPr>
            <a:spLocks noChangeArrowheads="1"/>
          </p:cNvSpPr>
          <p:nvPr/>
        </p:nvSpPr>
        <p:spPr bwMode="auto">
          <a:xfrm>
            <a:off x="4033838" y="2730500"/>
            <a:ext cx="1905000" cy="914400"/>
          </a:xfrm>
          <a:prstGeom prst="rect">
            <a:avLst/>
          </a:prstGeom>
          <a:solidFill>
            <a:schemeClr val="bg1"/>
          </a:solidFill>
          <a:ln w="25400">
            <a:solidFill>
              <a:srgbClr val="A4C41C"/>
            </a:solidFill>
            <a:miter lim="800000"/>
            <a:headEnd/>
            <a:tailEnd/>
          </a:ln>
          <a:effectLst/>
        </p:spPr>
        <p:txBody>
          <a:bodyPr wrap="none" anchor="ctr"/>
          <a:lstStyle/>
          <a:p>
            <a:endParaRPr lang="en-US"/>
          </a:p>
        </p:txBody>
      </p:sp>
      <p:sp>
        <p:nvSpPr>
          <p:cNvPr id="180238" name="Rectangle 1038"/>
          <p:cNvSpPr>
            <a:spLocks noChangeArrowheads="1"/>
          </p:cNvSpPr>
          <p:nvPr/>
        </p:nvSpPr>
        <p:spPr bwMode="auto">
          <a:xfrm>
            <a:off x="1633538" y="2730500"/>
            <a:ext cx="1905000" cy="914400"/>
          </a:xfrm>
          <a:prstGeom prst="rect">
            <a:avLst/>
          </a:prstGeom>
          <a:solidFill>
            <a:schemeClr val="bg1"/>
          </a:solidFill>
          <a:ln w="25400">
            <a:solidFill>
              <a:srgbClr val="A4C41C"/>
            </a:solidFill>
            <a:miter lim="800000"/>
            <a:headEnd/>
            <a:tailEnd/>
          </a:ln>
          <a:effectLst/>
        </p:spPr>
        <p:txBody>
          <a:bodyPr wrap="none" anchor="ctr"/>
          <a:lstStyle/>
          <a:p>
            <a:endParaRPr kumimoji="0" lang="en-US" sz="2400" b="0">
              <a:latin typeface="Times New Roman" pitchFamily="18" charset="0"/>
            </a:endParaRPr>
          </a:p>
        </p:txBody>
      </p:sp>
      <p:sp>
        <p:nvSpPr>
          <p:cNvPr id="180239" name="Text Box 1039"/>
          <p:cNvSpPr txBox="1">
            <a:spLocks noChangeArrowheads="1"/>
          </p:cNvSpPr>
          <p:nvPr/>
        </p:nvSpPr>
        <p:spPr bwMode="auto">
          <a:xfrm>
            <a:off x="1671638" y="4125913"/>
            <a:ext cx="1828800" cy="915987"/>
          </a:xfrm>
          <a:prstGeom prst="rect">
            <a:avLst/>
          </a:prstGeom>
          <a:noFill/>
          <a:ln w="25400">
            <a:noFill/>
            <a:miter lim="800000"/>
            <a:headEnd/>
            <a:tailEnd/>
          </a:ln>
          <a:effectLst/>
        </p:spPr>
        <p:txBody>
          <a:bodyPr anchor="ctr">
            <a:spAutoFit/>
          </a:bodyPr>
          <a:lstStyle/>
          <a:p>
            <a:pPr>
              <a:lnSpc>
                <a:spcPct val="90000"/>
              </a:lnSpc>
              <a:spcBef>
                <a:spcPct val="50000"/>
              </a:spcBef>
            </a:pPr>
            <a:r>
              <a:rPr kumimoji="0" lang="en-US" dirty="0"/>
              <a:t>Malolactic Fermentation  Tanks/Barrel</a:t>
            </a:r>
          </a:p>
        </p:txBody>
      </p:sp>
      <p:sp>
        <p:nvSpPr>
          <p:cNvPr id="180240" name="Rectangle 1040"/>
          <p:cNvSpPr>
            <a:spLocks noChangeArrowheads="1"/>
          </p:cNvSpPr>
          <p:nvPr/>
        </p:nvSpPr>
        <p:spPr bwMode="auto">
          <a:xfrm>
            <a:off x="4033838" y="4114800"/>
            <a:ext cx="1905000" cy="914400"/>
          </a:xfrm>
          <a:prstGeom prst="rect">
            <a:avLst/>
          </a:prstGeom>
          <a:solidFill>
            <a:schemeClr val="bg1"/>
          </a:solidFill>
          <a:ln w="25400">
            <a:solidFill>
              <a:srgbClr val="A4C41C"/>
            </a:solidFill>
            <a:miter lim="800000"/>
            <a:headEnd/>
            <a:tailEnd/>
          </a:ln>
          <a:effectLst/>
        </p:spPr>
        <p:txBody>
          <a:bodyPr wrap="none" anchor="ctr"/>
          <a:lstStyle/>
          <a:p>
            <a:endParaRPr lang="en-US"/>
          </a:p>
        </p:txBody>
      </p:sp>
      <p:sp>
        <p:nvSpPr>
          <p:cNvPr id="180241" name="Text Box 1041"/>
          <p:cNvSpPr txBox="1">
            <a:spLocks noChangeArrowheads="1"/>
          </p:cNvSpPr>
          <p:nvPr/>
        </p:nvSpPr>
        <p:spPr bwMode="auto">
          <a:xfrm>
            <a:off x="6446838" y="4130675"/>
            <a:ext cx="1828800" cy="873125"/>
          </a:xfrm>
          <a:prstGeom prst="rect">
            <a:avLst/>
          </a:prstGeom>
          <a:noFill/>
          <a:ln w="25400">
            <a:noFill/>
            <a:miter lim="800000"/>
            <a:headEnd/>
            <a:tailEnd/>
          </a:ln>
          <a:effectLst/>
        </p:spPr>
        <p:txBody>
          <a:bodyPr anchor="ctr">
            <a:spAutoFit/>
          </a:bodyPr>
          <a:lstStyle/>
          <a:p>
            <a:pPr>
              <a:lnSpc>
                <a:spcPct val="80000"/>
              </a:lnSpc>
              <a:spcBef>
                <a:spcPct val="50000"/>
              </a:spcBef>
            </a:pPr>
            <a:r>
              <a:rPr kumimoji="0" lang="en-US" sz="1600"/>
              <a:t>Racking Barrel to Tank &amp;     Tank to      Barrel 12-18 mo</a:t>
            </a:r>
            <a:r>
              <a:rPr kumimoji="0" lang="en-US" sz="1600">
                <a:solidFill>
                  <a:srgbClr val="FCE32E"/>
                </a:solidFill>
              </a:rPr>
              <a:t>  </a:t>
            </a:r>
          </a:p>
        </p:txBody>
      </p:sp>
      <p:sp>
        <p:nvSpPr>
          <p:cNvPr id="180242" name="Text Box 1042"/>
          <p:cNvSpPr txBox="1">
            <a:spLocks noChangeArrowheads="1"/>
          </p:cNvSpPr>
          <p:nvPr/>
        </p:nvSpPr>
        <p:spPr bwMode="auto">
          <a:xfrm>
            <a:off x="6396038" y="5678488"/>
            <a:ext cx="1828800" cy="366712"/>
          </a:xfrm>
          <a:prstGeom prst="rect">
            <a:avLst/>
          </a:prstGeom>
          <a:noFill/>
          <a:ln w="25400">
            <a:noFill/>
            <a:miter lim="800000"/>
            <a:headEnd/>
            <a:tailEnd/>
          </a:ln>
          <a:effectLst/>
        </p:spPr>
        <p:txBody>
          <a:bodyPr anchor="ctr">
            <a:spAutoFit/>
          </a:bodyPr>
          <a:lstStyle/>
          <a:p>
            <a:pPr>
              <a:lnSpc>
                <a:spcPct val="90000"/>
              </a:lnSpc>
              <a:spcBef>
                <a:spcPct val="50000"/>
              </a:spcBef>
            </a:pPr>
            <a:r>
              <a:rPr kumimoji="0" lang="en-US"/>
              <a:t>Blending   </a:t>
            </a:r>
            <a:r>
              <a:rPr kumimoji="0" lang="en-US">
                <a:solidFill>
                  <a:srgbClr val="FCE32E"/>
                </a:solidFill>
              </a:rPr>
              <a:t>                          </a:t>
            </a:r>
          </a:p>
        </p:txBody>
      </p:sp>
      <p:sp>
        <p:nvSpPr>
          <p:cNvPr id="180243" name="Rectangle 1043"/>
          <p:cNvSpPr>
            <a:spLocks noChangeArrowheads="1"/>
          </p:cNvSpPr>
          <p:nvPr/>
        </p:nvSpPr>
        <p:spPr bwMode="auto">
          <a:xfrm>
            <a:off x="4033838" y="5422900"/>
            <a:ext cx="1905000" cy="914400"/>
          </a:xfrm>
          <a:prstGeom prst="rect">
            <a:avLst/>
          </a:prstGeom>
          <a:solidFill>
            <a:schemeClr val="bg1"/>
          </a:solidFill>
          <a:ln w="25400">
            <a:solidFill>
              <a:srgbClr val="A4C41C"/>
            </a:solidFill>
            <a:miter lim="800000"/>
            <a:headEnd/>
            <a:tailEnd/>
          </a:ln>
          <a:effectLst/>
        </p:spPr>
        <p:txBody>
          <a:bodyPr wrap="none" anchor="ctr"/>
          <a:lstStyle/>
          <a:p>
            <a:endParaRPr lang="en-US"/>
          </a:p>
        </p:txBody>
      </p:sp>
      <p:sp>
        <p:nvSpPr>
          <p:cNvPr id="180244" name="Line 1044"/>
          <p:cNvSpPr>
            <a:spLocks noChangeShapeType="1"/>
          </p:cNvSpPr>
          <p:nvPr/>
        </p:nvSpPr>
        <p:spPr bwMode="auto">
          <a:xfrm>
            <a:off x="3652838" y="1752600"/>
            <a:ext cx="304800" cy="0"/>
          </a:xfrm>
          <a:prstGeom prst="line">
            <a:avLst/>
          </a:prstGeom>
          <a:noFill/>
          <a:ln w="63500">
            <a:solidFill>
              <a:schemeClr val="tx1"/>
            </a:solidFill>
            <a:round/>
            <a:headEnd/>
            <a:tailEnd type="triangle" w="med" len="med"/>
          </a:ln>
          <a:effectLst/>
        </p:spPr>
        <p:txBody>
          <a:bodyPr wrap="none" anchor="ctr"/>
          <a:lstStyle/>
          <a:p>
            <a:endParaRPr lang="en-US"/>
          </a:p>
        </p:txBody>
      </p:sp>
      <p:sp>
        <p:nvSpPr>
          <p:cNvPr id="180245" name="Line 1045"/>
          <p:cNvSpPr>
            <a:spLocks noChangeShapeType="1"/>
          </p:cNvSpPr>
          <p:nvPr/>
        </p:nvSpPr>
        <p:spPr bwMode="auto">
          <a:xfrm>
            <a:off x="6027738" y="1739900"/>
            <a:ext cx="304800" cy="0"/>
          </a:xfrm>
          <a:prstGeom prst="line">
            <a:avLst/>
          </a:prstGeom>
          <a:noFill/>
          <a:ln w="63500">
            <a:solidFill>
              <a:schemeClr val="tx1"/>
            </a:solidFill>
            <a:round/>
            <a:headEnd/>
            <a:tailEnd type="triangle" w="med" len="med"/>
          </a:ln>
          <a:effectLst/>
        </p:spPr>
        <p:txBody>
          <a:bodyPr wrap="none" anchor="ctr"/>
          <a:lstStyle/>
          <a:p>
            <a:endParaRPr lang="en-US"/>
          </a:p>
        </p:txBody>
      </p:sp>
      <p:sp>
        <p:nvSpPr>
          <p:cNvPr id="180246" name="Line 1046"/>
          <p:cNvSpPr>
            <a:spLocks noChangeShapeType="1"/>
          </p:cNvSpPr>
          <p:nvPr/>
        </p:nvSpPr>
        <p:spPr bwMode="auto">
          <a:xfrm rot="5400000">
            <a:off x="7158832" y="2488406"/>
            <a:ext cx="304800" cy="1587"/>
          </a:xfrm>
          <a:prstGeom prst="line">
            <a:avLst/>
          </a:prstGeom>
          <a:noFill/>
          <a:ln w="63500">
            <a:solidFill>
              <a:schemeClr val="tx1"/>
            </a:solidFill>
            <a:round/>
            <a:headEnd/>
            <a:tailEnd type="triangle" w="med" len="med"/>
          </a:ln>
          <a:effectLst/>
        </p:spPr>
        <p:txBody>
          <a:bodyPr wrap="none" anchor="ctr"/>
          <a:lstStyle/>
          <a:p>
            <a:endParaRPr lang="en-US"/>
          </a:p>
        </p:txBody>
      </p:sp>
      <p:sp>
        <p:nvSpPr>
          <p:cNvPr id="180247" name="Line 1047"/>
          <p:cNvSpPr>
            <a:spLocks noChangeShapeType="1"/>
          </p:cNvSpPr>
          <p:nvPr/>
        </p:nvSpPr>
        <p:spPr bwMode="auto">
          <a:xfrm rot="5400000">
            <a:off x="2420144" y="3872706"/>
            <a:ext cx="304800" cy="1588"/>
          </a:xfrm>
          <a:prstGeom prst="line">
            <a:avLst/>
          </a:prstGeom>
          <a:noFill/>
          <a:ln w="63500">
            <a:solidFill>
              <a:schemeClr val="tx1"/>
            </a:solidFill>
            <a:round/>
            <a:headEnd/>
            <a:tailEnd type="triangle" w="med" len="med"/>
          </a:ln>
          <a:effectLst/>
        </p:spPr>
        <p:txBody>
          <a:bodyPr wrap="none" anchor="ctr"/>
          <a:lstStyle/>
          <a:p>
            <a:endParaRPr lang="en-US"/>
          </a:p>
        </p:txBody>
      </p:sp>
      <p:sp>
        <p:nvSpPr>
          <p:cNvPr id="180248" name="Line 1048"/>
          <p:cNvSpPr>
            <a:spLocks noChangeShapeType="1"/>
          </p:cNvSpPr>
          <p:nvPr/>
        </p:nvSpPr>
        <p:spPr bwMode="auto">
          <a:xfrm rot="10800000">
            <a:off x="3614738" y="3086100"/>
            <a:ext cx="304800" cy="1588"/>
          </a:xfrm>
          <a:prstGeom prst="line">
            <a:avLst/>
          </a:prstGeom>
          <a:noFill/>
          <a:ln w="63500">
            <a:solidFill>
              <a:schemeClr val="tx1"/>
            </a:solidFill>
            <a:round/>
            <a:headEnd/>
            <a:tailEnd type="triangle" w="med" len="med"/>
          </a:ln>
          <a:effectLst/>
        </p:spPr>
        <p:txBody>
          <a:bodyPr wrap="none" anchor="ctr"/>
          <a:lstStyle/>
          <a:p>
            <a:endParaRPr lang="en-US"/>
          </a:p>
        </p:txBody>
      </p:sp>
      <p:sp>
        <p:nvSpPr>
          <p:cNvPr id="180249" name="Line 1049"/>
          <p:cNvSpPr>
            <a:spLocks noChangeShapeType="1"/>
          </p:cNvSpPr>
          <p:nvPr/>
        </p:nvSpPr>
        <p:spPr bwMode="auto">
          <a:xfrm rot="10800000">
            <a:off x="6002338" y="3086100"/>
            <a:ext cx="304800" cy="1588"/>
          </a:xfrm>
          <a:prstGeom prst="line">
            <a:avLst/>
          </a:prstGeom>
          <a:noFill/>
          <a:ln w="63500">
            <a:solidFill>
              <a:schemeClr val="tx1"/>
            </a:solidFill>
            <a:round/>
            <a:headEnd/>
            <a:tailEnd type="triangle" w="med" len="med"/>
          </a:ln>
          <a:effectLst/>
        </p:spPr>
        <p:txBody>
          <a:bodyPr wrap="none" anchor="ctr"/>
          <a:lstStyle/>
          <a:p>
            <a:endParaRPr lang="en-US"/>
          </a:p>
        </p:txBody>
      </p:sp>
      <p:sp>
        <p:nvSpPr>
          <p:cNvPr id="180250" name="Line 1050"/>
          <p:cNvSpPr>
            <a:spLocks noChangeShapeType="1"/>
          </p:cNvSpPr>
          <p:nvPr/>
        </p:nvSpPr>
        <p:spPr bwMode="auto">
          <a:xfrm>
            <a:off x="3652838" y="4521200"/>
            <a:ext cx="304800" cy="0"/>
          </a:xfrm>
          <a:prstGeom prst="line">
            <a:avLst/>
          </a:prstGeom>
          <a:noFill/>
          <a:ln w="63500">
            <a:solidFill>
              <a:schemeClr val="tx1"/>
            </a:solidFill>
            <a:round/>
            <a:headEnd/>
            <a:tailEnd type="triangle" w="med" len="med"/>
          </a:ln>
          <a:effectLst/>
        </p:spPr>
        <p:txBody>
          <a:bodyPr wrap="none" anchor="ctr"/>
          <a:lstStyle/>
          <a:p>
            <a:endParaRPr lang="en-US"/>
          </a:p>
        </p:txBody>
      </p:sp>
      <p:sp>
        <p:nvSpPr>
          <p:cNvPr id="180251" name="Line 1051"/>
          <p:cNvSpPr>
            <a:spLocks noChangeShapeType="1"/>
          </p:cNvSpPr>
          <p:nvPr/>
        </p:nvSpPr>
        <p:spPr bwMode="auto">
          <a:xfrm>
            <a:off x="6027738" y="4495800"/>
            <a:ext cx="304800" cy="0"/>
          </a:xfrm>
          <a:prstGeom prst="line">
            <a:avLst/>
          </a:prstGeom>
          <a:noFill/>
          <a:ln w="63500">
            <a:solidFill>
              <a:schemeClr val="tx1"/>
            </a:solidFill>
            <a:round/>
            <a:headEnd/>
            <a:tailEnd type="triangle" w="med" len="med"/>
          </a:ln>
          <a:effectLst/>
        </p:spPr>
        <p:txBody>
          <a:bodyPr wrap="none" anchor="ctr"/>
          <a:lstStyle/>
          <a:p>
            <a:endParaRPr lang="en-US"/>
          </a:p>
        </p:txBody>
      </p:sp>
      <p:sp>
        <p:nvSpPr>
          <p:cNvPr id="180252" name="Line 1052"/>
          <p:cNvSpPr>
            <a:spLocks noChangeShapeType="1"/>
          </p:cNvSpPr>
          <p:nvPr/>
        </p:nvSpPr>
        <p:spPr bwMode="auto">
          <a:xfrm rot="5400000">
            <a:off x="7171532" y="5218906"/>
            <a:ext cx="304800" cy="1587"/>
          </a:xfrm>
          <a:prstGeom prst="line">
            <a:avLst/>
          </a:prstGeom>
          <a:noFill/>
          <a:ln w="63500">
            <a:solidFill>
              <a:schemeClr val="tx1"/>
            </a:solidFill>
            <a:round/>
            <a:headEnd/>
            <a:tailEnd type="triangle" w="med" len="med"/>
          </a:ln>
          <a:effectLst/>
        </p:spPr>
        <p:txBody>
          <a:bodyPr wrap="none" anchor="ctr"/>
          <a:lstStyle/>
          <a:p>
            <a:endParaRPr lang="en-US"/>
          </a:p>
        </p:txBody>
      </p:sp>
      <p:sp>
        <p:nvSpPr>
          <p:cNvPr id="180253" name="Line 1053"/>
          <p:cNvSpPr>
            <a:spLocks noChangeShapeType="1"/>
          </p:cNvSpPr>
          <p:nvPr/>
        </p:nvSpPr>
        <p:spPr bwMode="auto">
          <a:xfrm rot="10800000">
            <a:off x="6002338" y="5903913"/>
            <a:ext cx="304800" cy="1587"/>
          </a:xfrm>
          <a:prstGeom prst="line">
            <a:avLst/>
          </a:prstGeom>
          <a:noFill/>
          <a:ln w="63500">
            <a:solidFill>
              <a:schemeClr val="tx1"/>
            </a:solidFill>
            <a:round/>
            <a:headEnd/>
            <a:tailEnd type="triangle" w="med" len="med"/>
          </a:ln>
          <a:effectLst/>
        </p:spPr>
        <p:txBody>
          <a:bodyPr wrap="none" anchor="ctr"/>
          <a:lstStyle/>
          <a:p>
            <a:endParaRPr lang="en-US"/>
          </a:p>
        </p:txBody>
      </p:sp>
      <p:sp>
        <p:nvSpPr>
          <p:cNvPr id="180254" name="Rectangle 1054"/>
          <p:cNvSpPr>
            <a:spLocks noChangeArrowheads="1"/>
          </p:cNvSpPr>
          <p:nvPr/>
        </p:nvSpPr>
        <p:spPr bwMode="auto">
          <a:xfrm>
            <a:off x="0" y="292100"/>
            <a:ext cx="9144000" cy="579438"/>
          </a:xfrm>
          <a:prstGeom prst="rect">
            <a:avLst/>
          </a:prstGeom>
          <a:noFill/>
          <a:ln w="9525">
            <a:noFill/>
            <a:miter lim="800000"/>
            <a:headEnd/>
            <a:tailEnd/>
          </a:ln>
          <a:effectLst/>
        </p:spPr>
        <p:txBody>
          <a:bodyPr wrap="square" anchor="ctr">
            <a:spAutoFit/>
          </a:bodyPr>
          <a:lstStyle/>
          <a:p>
            <a:r>
              <a:rPr lang="en-US" sz="3200" b="0" dirty="0">
                <a:latin typeface="Tahoma" pitchFamily="34" charset="0"/>
              </a:rPr>
              <a:t>Red Wine Making Process</a:t>
            </a:r>
            <a:endParaRPr lang="en-US" sz="3200" b="0" dirty="0">
              <a:latin typeface="Times New Roman" pitchFamily="18" charset="0"/>
            </a:endParaRPr>
          </a:p>
        </p:txBody>
      </p:sp>
      <p:sp>
        <p:nvSpPr>
          <p:cNvPr id="180255" name="Text Box 1055"/>
          <p:cNvSpPr txBox="1">
            <a:spLocks noChangeArrowheads="1"/>
          </p:cNvSpPr>
          <p:nvPr/>
        </p:nvSpPr>
        <p:spPr bwMode="auto">
          <a:xfrm>
            <a:off x="4097338" y="2730500"/>
            <a:ext cx="1828800" cy="915988"/>
          </a:xfrm>
          <a:prstGeom prst="rect">
            <a:avLst/>
          </a:prstGeom>
          <a:noFill/>
          <a:ln w="25400">
            <a:noFill/>
            <a:miter lim="800000"/>
            <a:headEnd/>
            <a:tailEnd/>
          </a:ln>
          <a:effectLst/>
        </p:spPr>
        <p:txBody>
          <a:bodyPr anchor="ctr">
            <a:spAutoFit/>
          </a:bodyPr>
          <a:lstStyle/>
          <a:p>
            <a:pPr>
              <a:lnSpc>
                <a:spcPct val="90000"/>
              </a:lnSpc>
              <a:spcBef>
                <a:spcPct val="50000"/>
              </a:spcBef>
            </a:pPr>
            <a:r>
              <a:rPr kumimoji="0" lang="en-US"/>
              <a:t>Pumpover   1-2 Times a Day</a:t>
            </a:r>
          </a:p>
        </p:txBody>
      </p:sp>
      <p:sp>
        <p:nvSpPr>
          <p:cNvPr id="180256" name="Text Box 1056"/>
          <p:cNvSpPr txBox="1">
            <a:spLocks noChangeArrowheads="1"/>
          </p:cNvSpPr>
          <p:nvPr/>
        </p:nvSpPr>
        <p:spPr bwMode="auto">
          <a:xfrm>
            <a:off x="1684338" y="2867025"/>
            <a:ext cx="1828800" cy="641350"/>
          </a:xfrm>
          <a:prstGeom prst="rect">
            <a:avLst/>
          </a:prstGeom>
          <a:noFill/>
          <a:ln w="25400">
            <a:noFill/>
            <a:miter lim="800000"/>
            <a:headEnd/>
            <a:tailEnd/>
          </a:ln>
          <a:effectLst/>
        </p:spPr>
        <p:txBody>
          <a:bodyPr anchor="ctr">
            <a:spAutoFit/>
          </a:bodyPr>
          <a:lstStyle/>
          <a:p>
            <a:pPr>
              <a:lnSpc>
                <a:spcPct val="90000"/>
              </a:lnSpc>
              <a:spcBef>
                <a:spcPct val="50000"/>
              </a:spcBef>
            </a:pPr>
            <a:r>
              <a:rPr kumimoji="0" lang="en-US"/>
              <a:t>Drain &amp; Press Wine</a:t>
            </a:r>
          </a:p>
        </p:txBody>
      </p:sp>
      <p:sp>
        <p:nvSpPr>
          <p:cNvPr id="180257" name="Text Box 1057"/>
          <p:cNvSpPr txBox="1">
            <a:spLocks noChangeArrowheads="1"/>
          </p:cNvSpPr>
          <p:nvPr/>
        </p:nvSpPr>
        <p:spPr bwMode="auto">
          <a:xfrm>
            <a:off x="4059238" y="4360863"/>
            <a:ext cx="1828800" cy="366712"/>
          </a:xfrm>
          <a:prstGeom prst="rect">
            <a:avLst/>
          </a:prstGeom>
          <a:noFill/>
          <a:ln w="25400">
            <a:noFill/>
            <a:miter lim="800000"/>
            <a:headEnd/>
            <a:tailEnd/>
          </a:ln>
          <a:effectLst/>
        </p:spPr>
        <p:txBody>
          <a:bodyPr anchor="ctr">
            <a:spAutoFit/>
          </a:bodyPr>
          <a:lstStyle/>
          <a:p>
            <a:pPr>
              <a:lnSpc>
                <a:spcPct val="90000"/>
              </a:lnSpc>
              <a:spcBef>
                <a:spcPct val="50000"/>
              </a:spcBef>
            </a:pPr>
            <a:r>
              <a:rPr kumimoji="0" lang="en-US"/>
              <a:t>Barrels Filled</a:t>
            </a:r>
            <a:r>
              <a:rPr kumimoji="0" lang="en-US">
                <a:solidFill>
                  <a:srgbClr val="FCE32E"/>
                </a:solidFill>
              </a:rPr>
              <a:t> </a:t>
            </a:r>
          </a:p>
        </p:txBody>
      </p:sp>
      <p:sp>
        <p:nvSpPr>
          <p:cNvPr id="180258" name="Rectangle 1058"/>
          <p:cNvSpPr>
            <a:spLocks noChangeArrowheads="1"/>
          </p:cNvSpPr>
          <p:nvPr/>
        </p:nvSpPr>
        <p:spPr bwMode="auto">
          <a:xfrm>
            <a:off x="1658938" y="5422900"/>
            <a:ext cx="1905000" cy="914400"/>
          </a:xfrm>
          <a:prstGeom prst="rect">
            <a:avLst/>
          </a:prstGeom>
          <a:solidFill>
            <a:schemeClr val="bg1"/>
          </a:solidFill>
          <a:ln w="25400">
            <a:solidFill>
              <a:srgbClr val="A4C41C"/>
            </a:solidFill>
            <a:miter lim="800000"/>
            <a:headEnd/>
            <a:tailEnd/>
          </a:ln>
          <a:effectLst/>
        </p:spPr>
        <p:txBody>
          <a:bodyPr wrap="none" anchor="ctr"/>
          <a:lstStyle/>
          <a:p>
            <a:endParaRPr lang="en-US"/>
          </a:p>
        </p:txBody>
      </p:sp>
      <p:sp>
        <p:nvSpPr>
          <p:cNvPr id="180259" name="Line 1059"/>
          <p:cNvSpPr>
            <a:spLocks noChangeShapeType="1"/>
          </p:cNvSpPr>
          <p:nvPr/>
        </p:nvSpPr>
        <p:spPr bwMode="auto">
          <a:xfrm rot="10800000">
            <a:off x="3627438" y="5903913"/>
            <a:ext cx="304800" cy="1587"/>
          </a:xfrm>
          <a:prstGeom prst="line">
            <a:avLst/>
          </a:prstGeom>
          <a:noFill/>
          <a:ln w="63500">
            <a:solidFill>
              <a:schemeClr val="tx1"/>
            </a:solidFill>
            <a:round/>
            <a:headEnd/>
            <a:tailEnd type="triangle" w="med" len="med"/>
          </a:ln>
          <a:effectLst/>
        </p:spPr>
        <p:txBody>
          <a:bodyPr wrap="none" anchor="ctr"/>
          <a:lstStyle/>
          <a:p>
            <a:endParaRPr lang="en-US"/>
          </a:p>
        </p:txBody>
      </p:sp>
      <p:sp>
        <p:nvSpPr>
          <p:cNvPr id="180260" name="Text Box 1060"/>
          <p:cNvSpPr txBox="1">
            <a:spLocks noChangeArrowheads="1"/>
          </p:cNvSpPr>
          <p:nvPr/>
        </p:nvSpPr>
        <p:spPr bwMode="auto">
          <a:xfrm>
            <a:off x="1633538" y="5554663"/>
            <a:ext cx="1905000" cy="641350"/>
          </a:xfrm>
          <a:prstGeom prst="rect">
            <a:avLst/>
          </a:prstGeom>
          <a:noFill/>
          <a:ln w="25400">
            <a:noFill/>
            <a:miter lim="800000"/>
            <a:headEnd/>
            <a:tailEnd/>
          </a:ln>
          <a:effectLst/>
        </p:spPr>
        <p:txBody>
          <a:bodyPr anchor="ctr">
            <a:spAutoFit/>
          </a:bodyPr>
          <a:lstStyle/>
          <a:p>
            <a:pPr>
              <a:lnSpc>
                <a:spcPct val="90000"/>
              </a:lnSpc>
              <a:spcBef>
                <a:spcPct val="50000"/>
              </a:spcBef>
            </a:pPr>
            <a:r>
              <a:rPr kumimoji="0" lang="en-US"/>
              <a:t>Bottle Aging  Warehouse</a:t>
            </a:r>
          </a:p>
        </p:txBody>
      </p:sp>
      <p:sp>
        <p:nvSpPr>
          <p:cNvPr id="180261" name="Text Box 1061"/>
          <p:cNvSpPr txBox="1">
            <a:spLocks noChangeArrowheads="1"/>
          </p:cNvSpPr>
          <p:nvPr/>
        </p:nvSpPr>
        <p:spPr bwMode="auto">
          <a:xfrm>
            <a:off x="4008438" y="5421313"/>
            <a:ext cx="1943100" cy="915987"/>
          </a:xfrm>
          <a:prstGeom prst="rect">
            <a:avLst/>
          </a:prstGeom>
          <a:noFill/>
          <a:ln w="25400">
            <a:noFill/>
            <a:miter lim="800000"/>
            <a:headEnd/>
            <a:tailEnd/>
          </a:ln>
          <a:effectLst/>
        </p:spPr>
        <p:txBody>
          <a:bodyPr anchor="ctr">
            <a:spAutoFit/>
          </a:bodyPr>
          <a:lstStyle/>
          <a:p>
            <a:pPr>
              <a:lnSpc>
                <a:spcPct val="90000"/>
              </a:lnSpc>
              <a:spcBef>
                <a:spcPct val="50000"/>
              </a:spcBef>
            </a:pPr>
            <a:r>
              <a:rPr kumimoji="0" lang="en-US"/>
              <a:t>Fining, Filtering &amp; Bottling                           </a:t>
            </a:r>
          </a:p>
        </p:txBody>
      </p:sp>
      <p:sp>
        <p:nvSpPr>
          <p:cNvPr id="180262" name="Oval 1062"/>
          <p:cNvSpPr>
            <a:spLocks noChangeArrowheads="1"/>
          </p:cNvSpPr>
          <p:nvPr/>
        </p:nvSpPr>
        <p:spPr bwMode="auto">
          <a:xfrm rot="-1185236">
            <a:off x="7850703" y="1903625"/>
            <a:ext cx="1212829" cy="687342"/>
          </a:xfrm>
          <a:prstGeom prst="ellipse">
            <a:avLst/>
          </a:prstGeom>
          <a:solidFill>
            <a:schemeClr val="bg2"/>
          </a:solidFill>
          <a:ln w="9525">
            <a:solidFill>
              <a:schemeClr val="tx1"/>
            </a:solidFill>
            <a:round/>
            <a:headEnd/>
            <a:tailEnd/>
          </a:ln>
          <a:effectLst/>
        </p:spPr>
        <p:txBody>
          <a:bodyPr wrap="none" anchor="ctr"/>
          <a:lstStyle/>
          <a:p>
            <a:endParaRPr lang="en-US"/>
          </a:p>
        </p:txBody>
      </p:sp>
      <p:sp>
        <p:nvSpPr>
          <p:cNvPr id="180263" name="Text Box 1063"/>
          <p:cNvSpPr txBox="1">
            <a:spLocks noChangeArrowheads="1"/>
          </p:cNvSpPr>
          <p:nvPr/>
        </p:nvSpPr>
        <p:spPr bwMode="auto">
          <a:xfrm rot="20185205">
            <a:off x="7651749" y="2031485"/>
            <a:ext cx="1752600" cy="369332"/>
          </a:xfrm>
          <a:prstGeom prst="rect">
            <a:avLst/>
          </a:prstGeom>
          <a:noFill/>
          <a:ln w="9525">
            <a:noFill/>
            <a:miter lim="800000"/>
            <a:headEnd/>
            <a:tailEnd/>
          </a:ln>
          <a:effectLst/>
        </p:spPr>
        <p:txBody>
          <a:bodyPr anchor="ctr">
            <a:spAutoFit/>
          </a:bodyPr>
          <a:lstStyle/>
          <a:p>
            <a:pPr>
              <a:spcBef>
                <a:spcPct val="50000"/>
              </a:spcBef>
            </a:pPr>
            <a:r>
              <a:rPr kumimoji="0" lang="en-US" sz="1800" dirty="0">
                <a:latin typeface="+mj-lt"/>
              </a:rPr>
              <a:t>Cold Soak</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0230"/>
                                        </p:tgtEl>
                                        <p:attrNameLst>
                                          <p:attrName>style.visibility</p:attrName>
                                        </p:attrNameLst>
                                      </p:cBhvr>
                                      <p:to>
                                        <p:strVal val="visible"/>
                                      </p:to>
                                    </p:set>
                                    <p:animEffect transition="in" filter="fade">
                                      <p:cBhvr>
                                        <p:cTn id="7" dur="2000"/>
                                        <p:tgtEl>
                                          <p:spTgt spid="1802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0232"/>
                                        </p:tgtEl>
                                        <p:attrNameLst>
                                          <p:attrName>style.visibility</p:attrName>
                                        </p:attrNameLst>
                                      </p:cBhvr>
                                      <p:to>
                                        <p:strVal val="visible"/>
                                      </p:to>
                                    </p:set>
                                    <p:animEffect transition="in" filter="fade">
                                      <p:cBhvr>
                                        <p:cTn id="12" dur="2000"/>
                                        <p:tgtEl>
                                          <p:spTgt spid="1802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0234"/>
                                        </p:tgtEl>
                                        <p:attrNameLst>
                                          <p:attrName>style.visibility</p:attrName>
                                        </p:attrNameLst>
                                      </p:cBhvr>
                                      <p:to>
                                        <p:strVal val="visible"/>
                                      </p:to>
                                    </p:set>
                                    <p:animEffect transition="in" filter="fade">
                                      <p:cBhvr>
                                        <p:cTn id="17" dur="2000"/>
                                        <p:tgtEl>
                                          <p:spTgt spid="1802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0236"/>
                                        </p:tgtEl>
                                        <p:attrNameLst>
                                          <p:attrName>style.visibility</p:attrName>
                                        </p:attrNameLst>
                                      </p:cBhvr>
                                      <p:to>
                                        <p:strVal val="visible"/>
                                      </p:to>
                                    </p:set>
                                    <p:animEffect transition="in" filter="fade">
                                      <p:cBhvr>
                                        <p:cTn id="22" dur="2000"/>
                                        <p:tgtEl>
                                          <p:spTgt spid="18023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0262"/>
                                        </p:tgtEl>
                                        <p:attrNameLst>
                                          <p:attrName>style.visibility</p:attrName>
                                        </p:attrNameLst>
                                      </p:cBhvr>
                                      <p:to>
                                        <p:strVal val="visible"/>
                                      </p:to>
                                    </p:set>
                                    <p:animEffect transition="in" filter="fade">
                                      <p:cBhvr>
                                        <p:cTn id="27" dur="2000"/>
                                        <p:tgtEl>
                                          <p:spTgt spid="18026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0263"/>
                                        </p:tgtEl>
                                        <p:attrNameLst>
                                          <p:attrName>style.visibility</p:attrName>
                                        </p:attrNameLst>
                                      </p:cBhvr>
                                      <p:to>
                                        <p:strVal val="visible"/>
                                      </p:to>
                                    </p:set>
                                    <p:animEffect transition="in" filter="fade">
                                      <p:cBhvr>
                                        <p:cTn id="30" dur="2000"/>
                                        <p:tgtEl>
                                          <p:spTgt spid="18026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80255"/>
                                        </p:tgtEl>
                                        <p:attrNameLst>
                                          <p:attrName>style.visibility</p:attrName>
                                        </p:attrNameLst>
                                      </p:cBhvr>
                                      <p:to>
                                        <p:strVal val="visible"/>
                                      </p:to>
                                    </p:set>
                                    <p:animEffect transition="in" filter="fade">
                                      <p:cBhvr>
                                        <p:cTn id="35" dur="2000"/>
                                        <p:tgtEl>
                                          <p:spTgt spid="18025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80256"/>
                                        </p:tgtEl>
                                        <p:attrNameLst>
                                          <p:attrName>style.visibility</p:attrName>
                                        </p:attrNameLst>
                                      </p:cBhvr>
                                      <p:to>
                                        <p:strVal val="visible"/>
                                      </p:to>
                                    </p:set>
                                    <p:animEffect transition="in" filter="fade">
                                      <p:cBhvr>
                                        <p:cTn id="40" dur="2000"/>
                                        <p:tgtEl>
                                          <p:spTgt spid="18025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80239"/>
                                        </p:tgtEl>
                                        <p:attrNameLst>
                                          <p:attrName>style.visibility</p:attrName>
                                        </p:attrNameLst>
                                      </p:cBhvr>
                                      <p:to>
                                        <p:strVal val="visible"/>
                                      </p:to>
                                    </p:set>
                                    <p:animEffect transition="in" filter="fade">
                                      <p:cBhvr>
                                        <p:cTn id="45" dur="2000"/>
                                        <p:tgtEl>
                                          <p:spTgt spid="18023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80257"/>
                                        </p:tgtEl>
                                        <p:attrNameLst>
                                          <p:attrName>style.visibility</p:attrName>
                                        </p:attrNameLst>
                                      </p:cBhvr>
                                      <p:to>
                                        <p:strVal val="visible"/>
                                      </p:to>
                                    </p:set>
                                    <p:animEffect transition="in" filter="fade">
                                      <p:cBhvr>
                                        <p:cTn id="50" dur="2000"/>
                                        <p:tgtEl>
                                          <p:spTgt spid="18025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80241"/>
                                        </p:tgtEl>
                                        <p:attrNameLst>
                                          <p:attrName>style.visibility</p:attrName>
                                        </p:attrNameLst>
                                      </p:cBhvr>
                                      <p:to>
                                        <p:strVal val="visible"/>
                                      </p:to>
                                    </p:set>
                                    <p:animEffect transition="in" filter="fade">
                                      <p:cBhvr>
                                        <p:cTn id="55" dur="2000"/>
                                        <p:tgtEl>
                                          <p:spTgt spid="18024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80242"/>
                                        </p:tgtEl>
                                        <p:attrNameLst>
                                          <p:attrName>style.visibility</p:attrName>
                                        </p:attrNameLst>
                                      </p:cBhvr>
                                      <p:to>
                                        <p:strVal val="visible"/>
                                      </p:to>
                                    </p:set>
                                    <p:animEffect transition="in" filter="fade">
                                      <p:cBhvr>
                                        <p:cTn id="60" dur="2000"/>
                                        <p:tgtEl>
                                          <p:spTgt spid="180242"/>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80261"/>
                                        </p:tgtEl>
                                        <p:attrNameLst>
                                          <p:attrName>style.visibility</p:attrName>
                                        </p:attrNameLst>
                                      </p:cBhvr>
                                      <p:to>
                                        <p:strVal val="visible"/>
                                      </p:to>
                                    </p:set>
                                    <p:animEffect transition="in" filter="fade">
                                      <p:cBhvr>
                                        <p:cTn id="65" dur="2000"/>
                                        <p:tgtEl>
                                          <p:spTgt spid="180261"/>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80260"/>
                                        </p:tgtEl>
                                        <p:attrNameLst>
                                          <p:attrName>style.visibility</p:attrName>
                                        </p:attrNameLst>
                                      </p:cBhvr>
                                      <p:to>
                                        <p:strVal val="visible"/>
                                      </p:to>
                                    </p:set>
                                    <p:animEffect transition="in" filter="fade">
                                      <p:cBhvr>
                                        <p:cTn id="70" dur="2000"/>
                                        <p:tgtEl>
                                          <p:spTgt spid="180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30" grpId="0" autoUpdateAnimBg="0"/>
      <p:bldP spid="180232" grpId="0" autoUpdateAnimBg="0"/>
      <p:bldP spid="180234" grpId="0" autoUpdateAnimBg="0"/>
      <p:bldP spid="180236" grpId="0" autoUpdateAnimBg="0"/>
      <p:bldP spid="180239" grpId="0" autoUpdateAnimBg="0"/>
      <p:bldP spid="180241" grpId="0" autoUpdateAnimBg="0"/>
      <p:bldP spid="180242" grpId="0" autoUpdateAnimBg="0"/>
      <p:bldP spid="180255" grpId="0" autoUpdateAnimBg="0"/>
      <p:bldP spid="180256" grpId="0" autoUpdateAnimBg="0"/>
      <p:bldP spid="180257" grpId="0" autoUpdateAnimBg="0"/>
      <p:bldP spid="180260" grpId="0" autoUpdateAnimBg="0"/>
      <p:bldP spid="180261" grpId="0" autoUpdateAnimBg="0"/>
      <p:bldP spid="180262" grpId="0" animBg="1"/>
      <p:bldP spid="180263"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80" name="Picture 4" descr="wintervineyard"/>
          <p:cNvPicPr>
            <a:picLocks noChangeAspect="1" noChangeArrowheads="1"/>
          </p:cNvPicPr>
          <p:nvPr/>
        </p:nvPicPr>
        <p:blipFill>
          <a:blip r:embed="rId3" cstate="print"/>
          <a:srcRect r="6976"/>
          <a:stretch>
            <a:fillRect/>
          </a:stretch>
        </p:blipFill>
        <p:spPr bwMode="auto">
          <a:xfrm>
            <a:off x="0" y="0"/>
            <a:ext cx="9144000" cy="6880225"/>
          </a:xfrm>
          <a:prstGeom prst="rect">
            <a:avLst/>
          </a:prstGeom>
          <a:noFill/>
        </p:spPr>
      </p:pic>
      <p:sp>
        <p:nvSpPr>
          <p:cNvPr id="382982" name="Rectangle 6"/>
          <p:cNvSpPr>
            <a:spLocks noGrp="1" noChangeArrowheads="1"/>
          </p:cNvSpPr>
          <p:nvPr>
            <p:ph type="title"/>
          </p:nvPr>
        </p:nvSpPr>
        <p:spPr>
          <a:xfrm>
            <a:off x="3480177" y="304800"/>
            <a:ext cx="2634019" cy="773373"/>
          </a:xfrm>
          <a:solidFill>
            <a:schemeClr val="bg2"/>
          </a:solidFill>
        </p:spPr>
        <p:txBody>
          <a:bodyPr/>
          <a:lstStyle/>
          <a:p>
            <a:r>
              <a:rPr lang="en-US" dirty="0"/>
              <a:t>Dormancy</a:t>
            </a:r>
          </a:p>
        </p:txBody>
      </p:sp>
      <p:sp>
        <p:nvSpPr>
          <p:cNvPr id="382984" name="Rectangle 8"/>
          <p:cNvSpPr>
            <a:spLocks noGrp="1" noChangeArrowheads="1"/>
          </p:cNvSpPr>
          <p:nvPr>
            <p:ph type="body" sz="half" idx="2"/>
          </p:nvPr>
        </p:nvSpPr>
        <p:spPr>
          <a:xfrm>
            <a:off x="2705668" y="5924266"/>
            <a:ext cx="4254690" cy="640307"/>
          </a:xfrm>
          <a:solidFill>
            <a:schemeClr val="bg2"/>
          </a:solidFill>
        </p:spPr>
        <p:txBody>
          <a:bodyPr/>
          <a:lstStyle/>
          <a:p>
            <a:pPr algn="ctr">
              <a:buNone/>
            </a:pPr>
            <a:r>
              <a:rPr lang="en-US" sz="3600" dirty="0" smtClean="0"/>
              <a:t>November </a:t>
            </a:r>
            <a:r>
              <a:rPr lang="en-US" sz="3600" dirty="0"/>
              <a:t>- February</a:t>
            </a:r>
          </a:p>
        </p:txBody>
      </p:sp>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50" name="Picture 2" descr="GRSY72 pruning"/>
          <p:cNvPicPr>
            <a:picLocks noChangeAspect="1" noChangeArrowheads="1"/>
          </p:cNvPicPr>
          <p:nvPr/>
        </p:nvPicPr>
        <p:blipFill>
          <a:blip r:embed="rId3" cstate="print"/>
          <a:srcRect l="5951" r="5936"/>
          <a:stretch>
            <a:fillRect/>
          </a:stretch>
        </p:blipFill>
        <p:spPr bwMode="auto">
          <a:xfrm>
            <a:off x="0" y="-30163"/>
            <a:ext cx="9144000" cy="6918326"/>
          </a:xfrm>
          <a:prstGeom prst="rect">
            <a:avLst/>
          </a:prstGeom>
          <a:noFill/>
        </p:spPr>
      </p:pic>
      <p:sp>
        <p:nvSpPr>
          <p:cNvPr id="334851" name="Rectangle 3"/>
          <p:cNvSpPr>
            <a:spLocks noGrp="1" noChangeArrowheads="1"/>
          </p:cNvSpPr>
          <p:nvPr>
            <p:ph type="title"/>
          </p:nvPr>
        </p:nvSpPr>
        <p:spPr>
          <a:xfrm>
            <a:off x="5121323" y="236561"/>
            <a:ext cx="3817961" cy="914400"/>
          </a:xfrm>
          <a:solidFill>
            <a:schemeClr val="bg2"/>
          </a:solidFill>
        </p:spPr>
        <p:txBody>
          <a:bodyPr/>
          <a:lstStyle/>
          <a:p>
            <a:r>
              <a:rPr lang="en-US" dirty="0"/>
              <a:t>Initial pruning </a:t>
            </a:r>
          </a:p>
        </p:txBody>
      </p:sp>
      <p:sp>
        <p:nvSpPr>
          <p:cNvPr id="334853" name="Rectangle 5"/>
          <p:cNvSpPr>
            <a:spLocks noGrp="1" noChangeArrowheads="1"/>
          </p:cNvSpPr>
          <p:nvPr>
            <p:ph type="body" sz="half" idx="2"/>
          </p:nvPr>
        </p:nvSpPr>
        <p:spPr>
          <a:xfrm>
            <a:off x="701722" y="6038850"/>
            <a:ext cx="1907275" cy="419100"/>
          </a:xfrm>
          <a:solidFill>
            <a:schemeClr val="bg2"/>
          </a:solidFill>
          <a:effectLst>
            <a:outerShdw dist="35921" dir="2700000" algn="ctr" rotWithShape="0">
              <a:schemeClr val="bg1"/>
            </a:outerShdw>
          </a:effectLst>
        </p:spPr>
        <p:txBody>
          <a:bodyPr>
            <a:normAutofit fontScale="92500" lnSpcReduction="10000"/>
          </a:bodyPr>
          <a:lstStyle/>
          <a:p>
            <a:pPr algn="ctr">
              <a:lnSpc>
                <a:spcPct val="80000"/>
              </a:lnSpc>
              <a:buFontTx/>
              <a:buNone/>
            </a:pPr>
            <a:r>
              <a:rPr lang="en-US" sz="3200" dirty="0" smtClean="0"/>
              <a:t>February</a:t>
            </a:r>
            <a:endParaRPr lang="en-US" sz="3200" dirty="0"/>
          </a:p>
        </p:txBody>
      </p:sp>
    </p:spTree>
  </p:cSld>
  <p:clrMapOvr>
    <a:masterClrMapping/>
  </p:clrMapOvr>
  <p:transition spd="med">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FINEDINNAVIGATOR" val="False"/>
  <p:tag name="BRANCHTO" val="0"/>
</p:tagLst>
</file>

<file path=ppt/theme/theme1.xml><?xml version="1.0" encoding="utf-8"?>
<a:theme xmlns:a="http://schemas.openxmlformats.org/drawingml/2006/main" name="SLVE Green Leaf v97">
  <a:themeElements>
    <a:clrScheme name="">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fontScheme name="SLVE Green Leaf v9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25400" cap="flat" cmpd="sng" algn="ctr">
          <a:solidFill>
            <a:srgbClr val="A4C41C"/>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en-US"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25400" cap="flat" cmpd="sng" algn="ctr">
          <a:solidFill>
            <a:srgbClr val="A4C41C"/>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en-US" sz="2000" b="1" i="0" u="none" strike="noStrike" cap="none" normalizeH="0" baseline="0" smtClean="0">
            <a:ln>
              <a:noFill/>
            </a:ln>
            <a:solidFill>
              <a:schemeClr val="tx1"/>
            </a:solidFill>
            <a:effectLst/>
            <a:latin typeface="Arial" charset="0"/>
          </a:defRPr>
        </a:defPPr>
      </a:lstStyle>
    </a:lnDef>
  </a:objectDefaults>
  <a:extraClrSchemeLst>
    <a:extraClrScheme>
      <a:clrScheme name="SLVE Green Leaf v97 1">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LVE Green Leaf v97 2">
        <a:dk1>
          <a:srgbClr val="808080"/>
        </a:dk1>
        <a:lt1>
          <a:srgbClr val="FFFFCD"/>
        </a:lt1>
        <a:dk2>
          <a:srgbClr val="000000"/>
        </a:dk2>
        <a:lt2>
          <a:srgbClr val="FEF3A0"/>
        </a:lt2>
        <a:accent1>
          <a:srgbClr val="CC9900"/>
        </a:accent1>
        <a:accent2>
          <a:srgbClr val="996600"/>
        </a:accent2>
        <a:accent3>
          <a:srgbClr val="AAAAAA"/>
        </a:accent3>
        <a:accent4>
          <a:srgbClr val="DADAAF"/>
        </a:accent4>
        <a:accent5>
          <a:srgbClr val="E2CAAA"/>
        </a:accent5>
        <a:accent6>
          <a:srgbClr val="8A5C00"/>
        </a:accent6>
        <a:hlink>
          <a:srgbClr val="698939"/>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
      <a:dk1>
        <a:srgbClr val="808080"/>
      </a:dk1>
      <a:lt1>
        <a:srgbClr val="FFFFFF"/>
      </a:lt1>
      <a:dk2>
        <a:srgbClr val="000000"/>
      </a:dk2>
      <a:lt2>
        <a:srgbClr val="FFFFFF"/>
      </a:lt2>
      <a:accent1>
        <a:srgbClr val="00CC99"/>
      </a:accent1>
      <a:accent2>
        <a:srgbClr val="777777"/>
      </a:accent2>
      <a:accent3>
        <a:srgbClr val="AAAAAA"/>
      </a:accent3>
      <a:accent4>
        <a:srgbClr val="DADADA"/>
      </a:accent4>
      <a:accent5>
        <a:srgbClr val="AAE2CA"/>
      </a:accent5>
      <a:accent6>
        <a:srgbClr val="6B6B6B"/>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25400" cap="flat" cmpd="sng" algn="ctr">
          <a:solidFill>
            <a:srgbClr val="A4C41C"/>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en-US"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25400" cap="flat" cmpd="sng" algn="ctr">
          <a:solidFill>
            <a:srgbClr val="A4C41C"/>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en-US" sz="2000" b="1"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themeOverride>
</file>

<file path=docProps/app.xml><?xml version="1.0" encoding="utf-8"?>
<Properties xmlns="http://schemas.openxmlformats.org/officeDocument/2006/extended-properties" xmlns:vt="http://schemas.openxmlformats.org/officeDocument/2006/docPropsVTypes">
  <Template>C:\GRAPHICS\SLVEGR~1.POT</Template>
  <TotalTime>10013</TotalTime>
  <Words>4485</Words>
  <Application>Microsoft Office PowerPoint</Application>
  <PresentationFormat>On-screen Show (4:3)</PresentationFormat>
  <Paragraphs>773</Paragraphs>
  <Slides>73</Slides>
  <Notes>73</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73</vt:i4>
      </vt:variant>
    </vt:vector>
  </HeadingPairs>
  <TitlesOfParts>
    <vt:vector size="81" baseType="lpstr">
      <vt:lpstr>Arial</vt:lpstr>
      <vt:lpstr>Calibri</vt:lpstr>
      <vt:lpstr>Gill Sans MT</vt:lpstr>
      <vt:lpstr>Tahoma</vt:lpstr>
      <vt:lpstr>Times New Roman</vt:lpstr>
      <vt:lpstr>SLVE Green Leaf v97</vt:lpstr>
      <vt:lpstr>1_Default Design</vt:lpstr>
      <vt:lpstr>Office Theme</vt:lpstr>
      <vt:lpstr>Introduction to Wine  CUL 120</vt:lpstr>
      <vt:lpstr>Growing Grapes</vt:lpstr>
      <vt:lpstr>What Grapes Need to Prosper</vt:lpstr>
      <vt:lpstr>PowerPoint Presentation</vt:lpstr>
      <vt:lpstr>Soil</vt:lpstr>
      <vt:lpstr>PowerPoint Presentation</vt:lpstr>
      <vt:lpstr>PowerPoint Presentation</vt:lpstr>
      <vt:lpstr>Dormancy</vt:lpstr>
      <vt:lpstr>Initial pruning </vt:lpstr>
      <vt:lpstr>Budbreak &amp; Shoot Elongation</vt:lpstr>
      <vt:lpstr>Flowering &amp; Fruit set</vt:lpstr>
      <vt:lpstr>PowerPoint Presentation</vt:lpstr>
      <vt:lpstr>Grape Ripening - Harvest</vt:lpstr>
      <vt:lpstr>PowerPoint Presentation</vt:lpstr>
      <vt:lpstr>Managing the Vine</vt:lpstr>
      <vt:lpstr>Canopy Management</vt:lpstr>
      <vt:lpstr>PowerPoint Presentation</vt:lpstr>
      <vt:lpstr>PowerPoint Presentation</vt:lpstr>
      <vt:lpstr>PowerPoint Presentation</vt:lpstr>
      <vt:lpstr>PowerPoint Presentation</vt:lpstr>
      <vt:lpstr>PowerPoint Presentation</vt:lpstr>
      <vt:lpstr>PowerPoint Presentation</vt:lpstr>
      <vt:lpstr>Trellising</vt:lpstr>
      <vt:lpstr>PowerPoint Presentation</vt:lpstr>
      <vt:lpstr>PowerPoint Presentation</vt:lpstr>
      <vt:lpstr>PowerPoint Presentation</vt:lpstr>
      <vt:lpstr>Making Wine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White Varieties vitis vinifera</vt:lpstr>
      <vt:lpstr>PowerPoint Presentation</vt:lpstr>
      <vt:lpstr>PowerPoint Presentation</vt:lpstr>
      <vt:lpstr>PowerPoint Presentation</vt:lpstr>
      <vt:lpstr>White Varieties vitis vinifera</vt:lpstr>
      <vt:lpstr>PowerPoint Presentation</vt:lpstr>
      <vt:lpstr>PowerPoint Presentation</vt:lpstr>
      <vt:lpstr>Red Varieties vitis vinifera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Growing Grapes &amp;  Making Wine</dc:title>
  <dc:creator>Linda Chauncey</dc:creator>
  <cp:lastModifiedBy>Mike Jordan</cp:lastModifiedBy>
  <cp:revision>861</cp:revision>
  <cp:lastPrinted>2012-10-02T13:24:50Z</cp:lastPrinted>
  <dcterms:created xsi:type="dcterms:W3CDTF">1999-08-02T07:18:53Z</dcterms:created>
  <dcterms:modified xsi:type="dcterms:W3CDTF">2015-12-20T18:12:41Z</dcterms:modified>
</cp:coreProperties>
</file>