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77" r:id="rId4"/>
    <p:sldId id="279" r:id="rId5"/>
    <p:sldId id="258" r:id="rId6"/>
    <p:sldId id="285" r:id="rId7"/>
    <p:sldId id="284" r:id="rId8"/>
    <p:sldId id="259" r:id="rId9"/>
    <p:sldId id="286" r:id="rId10"/>
    <p:sldId id="287" r:id="rId11"/>
    <p:sldId id="260" r:id="rId12"/>
    <p:sldId id="288" r:id="rId13"/>
    <p:sldId id="261" r:id="rId14"/>
    <p:sldId id="289" r:id="rId15"/>
    <p:sldId id="290" r:id="rId16"/>
    <p:sldId id="262" r:id="rId17"/>
    <p:sldId id="291" r:id="rId18"/>
    <p:sldId id="292" r:id="rId19"/>
    <p:sldId id="263" r:id="rId20"/>
    <p:sldId id="280" r:id="rId21"/>
    <p:sldId id="293" r:id="rId22"/>
    <p:sldId id="294" r:id="rId23"/>
    <p:sldId id="296" r:id="rId24"/>
    <p:sldId id="264" r:id="rId25"/>
    <p:sldId id="265" r:id="rId26"/>
    <p:sldId id="281" r:id="rId27"/>
    <p:sldId id="266" r:id="rId28"/>
    <p:sldId id="282" r:id="rId29"/>
    <p:sldId id="267" r:id="rId30"/>
    <p:sldId id="297" r:id="rId31"/>
    <p:sldId id="298" r:id="rId32"/>
    <p:sldId id="299" r:id="rId33"/>
    <p:sldId id="268" r:id="rId34"/>
    <p:sldId id="269" r:id="rId35"/>
    <p:sldId id="271" r:id="rId36"/>
    <p:sldId id="301" r:id="rId37"/>
    <p:sldId id="270" r:id="rId38"/>
    <p:sldId id="272" r:id="rId39"/>
    <p:sldId id="273" r:id="rId40"/>
    <p:sldId id="274" r:id="rId41"/>
    <p:sldId id="275" r:id="rId42"/>
    <p:sldId id="27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62" autoAdjust="0"/>
    <p:restoredTop sz="94660"/>
  </p:normalViewPr>
  <p:slideViewPr>
    <p:cSldViewPr>
      <p:cViewPr varScale="1">
        <p:scale>
          <a:sx n="81" d="100"/>
          <a:sy n="81" d="100"/>
        </p:scale>
        <p:origin x="16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a:t>
            </a:r>
            <a:endParaRPr lang="en-US" dirty="0"/>
          </a:p>
        </p:txBody>
      </p:sp>
      <p:pic>
        <p:nvPicPr>
          <p:cNvPr id="34818" name="Picture 2" descr="http://enobytes.com/wp-content/uploads/2011/10/wa_ava_map.gif"/>
          <p:cNvPicPr>
            <a:picLocks noChangeAspect="1" noChangeArrowheads="1"/>
          </p:cNvPicPr>
          <p:nvPr/>
        </p:nvPicPr>
        <p:blipFill>
          <a:blip r:embed="rId2" cstate="print"/>
          <a:srcRect/>
          <a:stretch>
            <a:fillRect/>
          </a:stretch>
        </p:blipFill>
        <p:spPr bwMode="auto">
          <a:xfrm>
            <a:off x="838200" y="1447800"/>
            <a:ext cx="7543800" cy="480917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8982"/>
            <a:ext cx="8229600" cy="1676400"/>
          </a:xfrm>
        </p:spPr>
        <p:txBody>
          <a:bodyPr>
            <a:normAutofit/>
          </a:bodyPr>
          <a:lstStyle/>
          <a:p>
            <a:pPr marL="0" indent="0" algn="ctr">
              <a:spcBef>
                <a:spcPts val="0"/>
              </a:spcBef>
              <a:buNone/>
            </a:pPr>
            <a:r>
              <a:rPr lang="en-US" dirty="0" smtClean="0"/>
              <a:t>He hired a French Canadian winemaker </a:t>
            </a:r>
          </a:p>
          <a:p>
            <a:pPr marL="0" indent="0" algn="ctr">
              <a:spcBef>
                <a:spcPts val="0"/>
              </a:spcBef>
              <a:buNone/>
            </a:pPr>
            <a:r>
              <a:rPr lang="en-US" dirty="0" smtClean="0"/>
              <a:t>began using traditional French </a:t>
            </a:r>
          </a:p>
          <a:p>
            <a:pPr marL="0" indent="0" algn="ctr">
              <a:spcBef>
                <a:spcPts val="0"/>
              </a:spcBef>
              <a:buNone/>
            </a:pPr>
            <a:r>
              <a:rPr lang="en-US" dirty="0" smtClean="0"/>
              <a:t>winemaking grapes and techniques</a:t>
            </a:r>
            <a:endParaRPr lang="en-US" dirty="0"/>
          </a:p>
        </p:txBody>
      </p:sp>
      <p:pic>
        <p:nvPicPr>
          <p:cNvPr id="2" name="Picture 1"/>
          <p:cNvPicPr>
            <a:picLocks noChangeAspect="1"/>
          </p:cNvPicPr>
          <p:nvPr/>
        </p:nvPicPr>
        <p:blipFill>
          <a:blip r:embed="rId2"/>
          <a:stretch>
            <a:fillRect/>
          </a:stretch>
        </p:blipFill>
        <p:spPr>
          <a:xfrm>
            <a:off x="4542453" y="4343400"/>
            <a:ext cx="2762250" cy="1657350"/>
          </a:xfrm>
          <a:prstGeom prst="rect">
            <a:avLst/>
          </a:prstGeom>
        </p:spPr>
      </p:pic>
      <p:pic>
        <p:nvPicPr>
          <p:cNvPr id="4" name="Picture 3"/>
          <p:cNvPicPr>
            <a:picLocks noChangeAspect="1"/>
          </p:cNvPicPr>
          <p:nvPr/>
        </p:nvPicPr>
        <p:blipFill>
          <a:blip r:embed="rId3"/>
          <a:stretch>
            <a:fillRect/>
          </a:stretch>
        </p:blipFill>
        <p:spPr>
          <a:xfrm>
            <a:off x="4410075" y="2500312"/>
            <a:ext cx="3086100" cy="1485900"/>
          </a:xfrm>
          <a:prstGeom prst="rect">
            <a:avLst/>
          </a:prstGeom>
        </p:spPr>
      </p:pic>
      <p:pic>
        <p:nvPicPr>
          <p:cNvPr id="5" name="Picture 4"/>
          <p:cNvPicPr>
            <a:picLocks noChangeAspect="1"/>
          </p:cNvPicPr>
          <p:nvPr/>
        </p:nvPicPr>
        <p:blipFill>
          <a:blip r:embed="rId4"/>
          <a:stretch>
            <a:fillRect/>
          </a:stretch>
        </p:blipFill>
        <p:spPr>
          <a:xfrm>
            <a:off x="1447800" y="4343400"/>
            <a:ext cx="2400300" cy="1905000"/>
          </a:xfrm>
          <a:prstGeom prst="rect">
            <a:avLst/>
          </a:prstGeom>
        </p:spPr>
      </p:pic>
      <p:pic>
        <p:nvPicPr>
          <p:cNvPr id="6" name="Picture 5"/>
          <p:cNvPicPr>
            <a:picLocks noChangeAspect="1"/>
          </p:cNvPicPr>
          <p:nvPr/>
        </p:nvPicPr>
        <p:blipFill>
          <a:blip r:embed="rId5"/>
          <a:stretch>
            <a:fillRect/>
          </a:stretch>
        </p:blipFill>
        <p:spPr>
          <a:xfrm>
            <a:off x="1247775" y="2362200"/>
            <a:ext cx="2600325" cy="1762125"/>
          </a:xfrm>
          <a:prstGeom prst="rect">
            <a:avLst/>
          </a:prstGeom>
        </p:spPr>
      </p:pic>
    </p:spTree>
    <p:extLst>
      <p:ext uri="{BB962C8B-B14F-4D97-AF65-F5344CB8AC3E}">
        <p14:creationId xmlns:p14="http://schemas.microsoft.com/office/powerpoint/2010/main" val="414720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4693106"/>
            <a:ext cx="8229600" cy="1143000"/>
          </a:xfrm>
        </p:spPr>
        <p:txBody>
          <a:bodyPr>
            <a:normAutofit/>
          </a:bodyPr>
          <a:lstStyle/>
          <a:p>
            <a:pPr marL="0" indent="0" algn="ctr">
              <a:buNone/>
            </a:pPr>
            <a:r>
              <a:rPr lang="en-US" dirty="0"/>
              <a:t>M</a:t>
            </a:r>
            <a:r>
              <a:rPr lang="en-US" dirty="0" smtClean="0"/>
              <a:t>ore and more people began growing grapes and experimenting with different varieties.</a:t>
            </a:r>
          </a:p>
        </p:txBody>
      </p:sp>
      <p:pic>
        <p:nvPicPr>
          <p:cNvPr id="17416" name="Picture 8" descr="http://t0.gstatic.com/images?q=tbn:ANd9GcQb11AH8EoNspxpjE1jKyQ6hvsa6hCnaVCaCF6r6gnRgtoB3Km5"/>
          <p:cNvPicPr>
            <a:picLocks noChangeAspect="1" noChangeArrowheads="1"/>
          </p:cNvPicPr>
          <p:nvPr/>
        </p:nvPicPr>
        <p:blipFill>
          <a:blip r:embed="rId2" cstate="print"/>
          <a:srcRect/>
          <a:stretch>
            <a:fillRect/>
          </a:stretch>
        </p:blipFill>
        <p:spPr bwMode="auto">
          <a:xfrm>
            <a:off x="2073729" y="1600200"/>
            <a:ext cx="1447800" cy="2183567"/>
          </a:xfrm>
          <a:prstGeom prst="rect">
            <a:avLst/>
          </a:prstGeom>
          <a:noFill/>
        </p:spPr>
      </p:pic>
      <p:pic>
        <p:nvPicPr>
          <p:cNvPr id="17420" name="Picture 12" descr="http://t0.gstatic.com/images?q=tbn:ANd9GcRsmq709fhH02U0PUXrnUSSkYI_glHF_yJgv_moWPi0YG2xQrL1"/>
          <p:cNvPicPr>
            <a:picLocks noChangeAspect="1" noChangeArrowheads="1"/>
          </p:cNvPicPr>
          <p:nvPr/>
        </p:nvPicPr>
        <p:blipFill>
          <a:blip r:embed="rId3" cstate="print"/>
          <a:srcRect/>
          <a:stretch>
            <a:fillRect/>
          </a:stretch>
        </p:blipFill>
        <p:spPr bwMode="auto">
          <a:xfrm>
            <a:off x="3521529" y="825955"/>
            <a:ext cx="2057400" cy="2219326"/>
          </a:xfrm>
          <a:prstGeom prst="rect">
            <a:avLst/>
          </a:prstGeom>
          <a:noFill/>
        </p:spPr>
      </p:pic>
      <p:pic>
        <p:nvPicPr>
          <p:cNvPr id="17422" name="Picture 14" descr="http://t0.gstatic.com/images?q=tbn:ANd9GcQTC7E_ateIrR3hZ-t0k6ZhTAVlpF3QD8yLtLwp6j_cufHdQ9oS"/>
          <p:cNvPicPr>
            <a:picLocks noChangeAspect="1" noChangeArrowheads="1"/>
          </p:cNvPicPr>
          <p:nvPr/>
        </p:nvPicPr>
        <p:blipFill>
          <a:blip r:embed="rId4" cstate="print"/>
          <a:srcRect/>
          <a:stretch>
            <a:fillRect/>
          </a:stretch>
        </p:blipFill>
        <p:spPr bwMode="auto">
          <a:xfrm>
            <a:off x="5578929" y="1902280"/>
            <a:ext cx="1714500" cy="2286001"/>
          </a:xfrm>
          <a:prstGeom prst="rect">
            <a:avLst/>
          </a:prstGeom>
          <a:noFill/>
        </p:spPr>
      </p:pic>
      <p:pic>
        <p:nvPicPr>
          <p:cNvPr id="17424" name="Picture 16" descr="http://t0.gstatic.com/images?q=tbn:ANd9GcT-cvnokGroqbDK81IvNSRbBNZyW5v5rebbh11Ehj_mBpsp4PBwNVAUheRH"/>
          <p:cNvPicPr>
            <a:picLocks noChangeAspect="1" noChangeArrowheads="1"/>
          </p:cNvPicPr>
          <p:nvPr/>
        </p:nvPicPr>
        <p:blipFill>
          <a:blip r:embed="rId5" cstate="print"/>
          <a:srcRect/>
          <a:stretch>
            <a:fillRect/>
          </a:stretch>
        </p:blipFill>
        <p:spPr bwMode="auto">
          <a:xfrm>
            <a:off x="7293429" y="1103143"/>
            <a:ext cx="1371600" cy="2050027"/>
          </a:xfrm>
          <a:prstGeom prst="rect">
            <a:avLst/>
          </a:prstGeom>
          <a:noFill/>
        </p:spPr>
      </p:pic>
      <p:pic>
        <p:nvPicPr>
          <p:cNvPr id="17426" name="Picture 18" descr="http://t3.gstatic.com/images?q=tbn:ANd9GcR6SjrqD0ZbuBO4WKA8DubzQkrmiRx262xdRyx2kZYcUE2NYA0uWQ"/>
          <p:cNvPicPr>
            <a:picLocks noChangeAspect="1" noChangeArrowheads="1"/>
          </p:cNvPicPr>
          <p:nvPr/>
        </p:nvPicPr>
        <p:blipFill>
          <a:blip r:embed="rId6" cstate="print"/>
          <a:srcRect/>
          <a:stretch>
            <a:fillRect/>
          </a:stretch>
        </p:blipFill>
        <p:spPr bwMode="auto">
          <a:xfrm>
            <a:off x="586259" y="985156"/>
            <a:ext cx="1515717" cy="2286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a:bodyPr>
          <a:lstStyle/>
          <a:p>
            <a:pPr marL="0" indent="0" algn="ctr">
              <a:buNone/>
            </a:pPr>
            <a:r>
              <a:rPr lang="en-US" dirty="0" smtClean="0"/>
              <a:t>In 1911 the Columbia River Valley Grape Carnival was held in Kennewick, WA.</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Over 40 different varieties of grapes entered.</a:t>
            </a:r>
            <a:endParaRPr lang="en-US" dirty="0"/>
          </a:p>
        </p:txBody>
      </p:sp>
      <p:pic>
        <p:nvPicPr>
          <p:cNvPr id="2" name="Picture 1"/>
          <p:cNvPicPr>
            <a:picLocks noChangeAspect="1"/>
          </p:cNvPicPr>
          <p:nvPr/>
        </p:nvPicPr>
        <p:blipFill>
          <a:blip r:embed="rId2"/>
          <a:stretch>
            <a:fillRect/>
          </a:stretch>
        </p:blipFill>
        <p:spPr>
          <a:xfrm>
            <a:off x="990600" y="1849988"/>
            <a:ext cx="3234321" cy="1881187"/>
          </a:xfrm>
          <a:prstGeom prst="rect">
            <a:avLst/>
          </a:prstGeom>
        </p:spPr>
      </p:pic>
      <p:pic>
        <p:nvPicPr>
          <p:cNvPr id="4" name="Picture 3"/>
          <p:cNvPicPr>
            <a:picLocks noChangeAspect="1"/>
          </p:cNvPicPr>
          <p:nvPr/>
        </p:nvPicPr>
        <p:blipFill>
          <a:blip r:embed="rId3"/>
          <a:stretch>
            <a:fillRect/>
          </a:stretch>
        </p:blipFill>
        <p:spPr>
          <a:xfrm>
            <a:off x="4648200" y="1624012"/>
            <a:ext cx="3097161" cy="2133600"/>
          </a:xfrm>
          <a:prstGeom prst="rect">
            <a:avLst/>
          </a:prstGeom>
        </p:spPr>
      </p:pic>
      <p:pic>
        <p:nvPicPr>
          <p:cNvPr id="5" name="Picture 4"/>
          <p:cNvPicPr>
            <a:picLocks noChangeAspect="1"/>
          </p:cNvPicPr>
          <p:nvPr/>
        </p:nvPicPr>
        <p:blipFill>
          <a:blip r:embed="rId4"/>
          <a:stretch>
            <a:fillRect/>
          </a:stretch>
        </p:blipFill>
        <p:spPr>
          <a:xfrm>
            <a:off x="2981908" y="3962400"/>
            <a:ext cx="2486025" cy="1838325"/>
          </a:xfrm>
          <a:prstGeom prst="rect">
            <a:avLst/>
          </a:prstGeom>
        </p:spPr>
      </p:pic>
    </p:spTree>
    <p:extLst>
      <p:ext uri="{BB962C8B-B14F-4D97-AF65-F5344CB8AC3E}">
        <p14:creationId xmlns:p14="http://schemas.microsoft.com/office/powerpoint/2010/main" val="45945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Prohibition</a:t>
            </a:r>
            <a:endParaRPr lang="en-US" dirty="0"/>
          </a:p>
        </p:txBody>
      </p:sp>
      <p:sp>
        <p:nvSpPr>
          <p:cNvPr id="3" name="Content Placeholder 2"/>
          <p:cNvSpPr>
            <a:spLocks noGrp="1"/>
          </p:cNvSpPr>
          <p:nvPr>
            <p:ph idx="1"/>
          </p:nvPr>
        </p:nvSpPr>
        <p:spPr>
          <a:xfrm>
            <a:off x="533400" y="4724400"/>
            <a:ext cx="8229600" cy="1676400"/>
          </a:xfrm>
        </p:spPr>
        <p:txBody>
          <a:bodyPr>
            <a:normAutofit/>
          </a:bodyPr>
          <a:lstStyle/>
          <a:p>
            <a:pPr marL="0" indent="0" algn="ctr">
              <a:buNone/>
            </a:pPr>
            <a:r>
              <a:rPr lang="en-US" dirty="0" smtClean="0"/>
              <a:t>Although wineries were devastated by the prohibition law, vineyards flourished, producing  grapes for juice and for home wine making.</a:t>
            </a:r>
          </a:p>
        </p:txBody>
      </p:sp>
      <p:pic>
        <p:nvPicPr>
          <p:cNvPr id="5" name="Picture 4"/>
          <p:cNvPicPr>
            <a:picLocks noChangeAspect="1"/>
          </p:cNvPicPr>
          <p:nvPr/>
        </p:nvPicPr>
        <p:blipFill>
          <a:blip r:embed="rId2"/>
          <a:stretch>
            <a:fillRect/>
          </a:stretch>
        </p:blipFill>
        <p:spPr>
          <a:xfrm>
            <a:off x="2057400" y="1417638"/>
            <a:ext cx="4953000" cy="3136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60130"/>
            <a:ext cx="8229600" cy="2011363"/>
          </a:xfrm>
        </p:spPr>
        <p:txBody>
          <a:bodyPr>
            <a:normAutofit/>
          </a:bodyPr>
          <a:lstStyle/>
          <a:p>
            <a:pPr marL="0" indent="0" algn="ctr">
              <a:buNone/>
            </a:pPr>
            <a:r>
              <a:rPr lang="en-US" dirty="0" smtClean="0"/>
              <a:t>In 1920 there were 1,800 tons of fruit annually and by 1929 the number had grown to 6,200, mostly Concord.</a:t>
            </a:r>
          </a:p>
        </p:txBody>
      </p:sp>
      <p:pic>
        <p:nvPicPr>
          <p:cNvPr id="4" name="Picture 3"/>
          <p:cNvPicPr>
            <a:picLocks noChangeAspect="1"/>
          </p:cNvPicPr>
          <p:nvPr/>
        </p:nvPicPr>
        <p:blipFill>
          <a:blip r:embed="rId2"/>
          <a:stretch>
            <a:fillRect/>
          </a:stretch>
        </p:blipFill>
        <p:spPr>
          <a:xfrm>
            <a:off x="5808062" y="457200"/>
            <a:ext cx="2686050" cy="1704975"/>
          </a:xfrm>
          <a:prstGeom prst="rect">
            <a:avLst/>
          </a:prstGeom>
        </p:spPr>
      </p:pic>
      <p:pic>
        <p:nvPicPr>
          <p:cNvPr id="5" name="Picture 4"/>
          <p:cNvPicPr>
            <a:picLocks noChangeAspect="1"/>
          </p:cNvPicPr>
          <p:nvPr/>
        </p:nvPicPr>
        <p:blipFill>
          <a:blip r:embed="rId3"/>
          <a:stretch>
            <a:fillRect/>
          </a:stretch>
        </p:blipFill>
        <p:spPr>
          <a:xfrm>
            <a:off x="838200" y="533400"/>
            <a:ext cx="2628900" cy="1743075"/>
          </a:xfrm>
          <a:prstGeom prst="rect">
            <a:avLst/>
          </a:prstGeom>
        </p:spPr>
      </p:pic>
      <p:pic>
        <p:nvPicPr>
          <p:cNvPr id="6" name="Picture 5"/>
          <p:cNvPicPr>
            <a:picLocks noChangeAspect="1"/>
          </p:cNvPicPr>
          <p:nvPr/>
        </p:nvPicPr>
        <p:blipFill>
          <a:blip r:embed="rId4"/>
          <a:stretch>
            <a:fillRect/>
          </a:stretch>
        </p:blipFill>
        <p:spPr>
          <a:xfrm>
            <a:off x="3574766" y="1404937"/>
            <a:ext cx="2124075" cy="2152650"/>
          </a:xfrm>
          <a:prstGeom prst="rect">
            <a:avLst/>
          </a:prstGeom>
        </p:spPr>
      </p:pic>
      <p:pic>
        <p:nvPicPr>
          <p:cNvPr id="7" name="Picture 6"/>
          <p:cNvPicPr>
            <a:picLocks noChangeAspect="1"/>
          </p:cNvPicPr>
          <p:nvPr/>
        </p:nvPicPr>
        <p:blipFill rotWithShape="1">
          <a:blip r:embed="rId5"/>
          <a:srcRect l="15495" r="17596"/>
          <a:stretch/>
        </p:blipFill>
        <p:spPr>
          <a:xfrm>
            <a:off x="1516711" y="2391941"/>
            <a:ext cx="1752600" cy="1743075"/>
          </a:xfrm>
          <a:prstGeom prst="rect">
            <a:avLst/>
          </a:prstGeom>
        </p:spPr>
      </p:pic>
      <p:pic>
        <p:nvPicPr>
          <p:cNvPr id="9" name="Picture 8"/>
          <p:cNvPicPr>
            <a:picLocks noChangeAspect="1"/>
          </p:cNvPicPr>
          <p:nvPr/>
        </p:nvPicPr>
        <p:blipFill rotWithShape="1">
          <a:blip r:embed="rId6"/>
          <a:srcRect l="5122" t="10619" b="11030"/>
          <a:stretch/>
        </p:blipFill>
        <p:spPr>
          <a:xfrm>
            <a:off x="6153502" y="2457742"/>
            <a:ext cx="2340610" cy="1447800"/>
          </a:xfrm>
          <a:prstGeom prst="rect">
            <a:avLst/>
          </a:prstGeom>
        </p:spPr>
      </p:pic>
    </p:spTree>
    <p:extLst>
      <p:ext uri="{BB962C8B-B14F-4D97-AF65-F5344CB8AC3E}">
        <p14:creationId xmlns:p14="http://schemas.microsoft.com/office/powerpoint/2010/main" val="423721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1219200"/>
          </a:xfrm>
        </p:spPr>
        <p:txBody>
          <a:bodyPr>
            <a:normAutofit/>
          </a:bodyPr>
          <a:lstStyle/>
          <a:p>
            <a:pPr marL="0" indent="0" algn="ctr">
              <a:buNone/>
            </a:pPr>
            <a:r>
              <a:rPr lang="en-US" dirty="0" smtClean="0"/>
              <a:t>When prohibition was repealed in 1933 the state set up the </a:t>
            </a:r>
            <a:r>
              <a:rPr lang="en-US" u="sng" dirty="0" smtClean="0"/>
              <a:t>WA state liquor control board</a:t>
            </a:r>
            <a:r>
              <a:rPr lang="en-US" dirty="0" smtClean="0"/>
              <a:t>.</a:t>
            </a:r>
            <a:endParaRPr lang="en-US" dirty="0"/>
          </a:p>
        </p:txBody>
      </p:sp>
      <p:pic>
        <p:nvPicPr>
          <p:cNvPr id="2" name="Picture 1"/>
          <p:cNvPicPr>
            <a:picLocks noChangeAspect="1"/>
          </p:cNvPicPr>
          <p:nvPr/>
        </p:nvPicPr>
        <p:blipFill>
          <a:blip r:embed="rId2"/>
          <a:stretch>
            <a:fillRect/>
          </a:stretch>
        </p:blipFill>
        <p:spPr>
          <a:xfrm>
            <a:off x="685800" y="2667000"/>
            <a:ext cx="4187072" cy="3124200"/>
          </a:xfrm>
          <a:prstGeom prst="rect">
            <a:avLst/>
          </a:prstGeom>
        </p:spPr>
      </p:pic>
      <p:pic>
        <p:nvPicPr>
          <p:cNvPr id="4" name="Picture 3"/>
          <p:cNvPicPr>
            <a:picLocks noChangeAspect="1"/>
          </p:cNvPicPr>
          <p:nvPr/>
        </p:nvPicPr>
        <p:blipFill>
          <a:blip r:embed="rId3"/>
          <a:stretch>
            <a:fillRect/>
          </a:stretch>
        </p:blipFill>
        <p:spPr>
          <a:xfrm>
            <a:off x="5067260" y="2781300"/>
            <a:ext cx="3615899" cy="2895600"/>
          </a:xfrm>
          <a:prstGeom prst="rect">
            <a:avLst/>
          </a:prstGeom>
        </p:spPr>
      </p:pic>
    </p:spTree>
    <p:extLst>
      <p:ext uri="{BB962C8B-B14F-4D97-AF65-F5344CB8AC3E}">
        <p14:creationId xmlns:p14="http://schemas.microsoft.com/office/powerpoint/2010/main" val="3363568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4191000"/>
          </a:xfrm>
        </p:spPr>
        <p:txBody>
          <a:bodyPr>
            <a:normAutofit/>
          </a:bodyPr>
          <a:lstStyle/>
          <a:p>
            <a:r>
              <a:rPr lang="en-US" dirty="0" smtClean="0"/>
              <a:t>Wine and spirits could only be sold from a state controlled store.</a:t>
            </a:r>
          </a:p>
        </p:txBody>
      </p:sp>
      <p:pic>
        <p:nvPicPr>
          <p:cNvPr id="15364" name="Picture 4" descr="http://t1.gstatic.com/images?q=tbn:ANd9GcSGBMU1oA11r_iqLVYfUoNT6OWLiuv2AOY8vBL818TiaThxmmY75A"/>
          <p:cNvPicPr>
            <a:picLocks noChangeAspect="1" noChangeArrowheads="1"/>
          </p:cNvPicPr>
          <p:nvPr/>
        </p:nvPicPr>
        <p:blipFill>
          <a:blip r:embed="rId2" cstate="print"/>
          <a:srcRect/>
          <a:stretch>
            <a:fillRect/>
          </a:stretch>
        </p:blipFill>
        <p:spPr bwMode="auto">
          <a:xfrm>
            <a:off x="2209799" y="228600"/>
            <a:ext cx="4410075" cy="248529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4191000"/>
          </a:xfrm>
        </p:spPr>
        <p:txBody>
          <a:bodyPr>
            <a:normAutofit/>
          </a:bodyPr>
          <a:lstStyle/>
          <a:p>
            <a:r>
              <a:rPr lang="en-US" dirty="0" smtClean="0"/>
              <a:t>Wine and spirits could only be sold from a state controlled store.</a:t>
            </a:r>
          </a:p>
          <a:p>
            <a:pPr lvl="1"/>
            <a:r>
              <a:rPr lang="en-US" dirty="0" smtClean="0"/>
              <a:t>They wanted to regulate consumption, but also wanted to encourage the states wine industry.</a:t>
            </a:r>
          </a:p>
        </p:txBody>
      </p:sp>
      <p:pic>
        <p:nvPicPr>
          <p:cNvPr id="15364" name="Picture 4" descr="http://t1.gstatic.com/images?q=tbn:ANd9GcSGBMU1oA11r_iqLVYfUoNT6OWLiuv2AOY8vBL818TiaThxmmY75A"/>
          <p:cNvPicPr>
            <a:picLocks noChangeAspect="1" noChangeArrowheads="1"/>
          </p:cNvPicPr>
          <p:nvPr/>
        </p:nvPicPr>
        <p:blipFill>
          <a:blip r:embed="rId2" cstate="print"/>
          <a:srcRect/>
          <a:stretch>
            <a:fillRect/>
          </a:stretch>
        </p:blipFill>
        <p:spPr bwMode="auto">
          <a:xfrm>
            <a:off x="2209799" y="228600"/>
            <a:ext cx="4410075" cy="2485293"/>
          </a:xfrm>
          <a:prstGeom prst="rect">
            <a:avLst/>
          </a:prstGeom>
          <a:noFill/>
        </p:spPr>
      </p:pic>
    </p:spTree>
    <p:extLst>
      <p:ext uri="{BB962C8B-B14F-4D97-AF65-F5344CB8AC3E}">
        <p14:creationId xmlns:p14="http://schemas.microsoft.com/office/powerpoint/2010/main" val="8009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4191000"/>
          </a:xfrm>
        </p:spPr>
        <p:txBody>
          <a:bodyPr>
            <a:normAutofit/>
          </a:bodyPr>
          <a:lstStyle/>
          <a:p>
            <a:r>
              <a:rPr lang="en-US" dirty="0" smtClean="0"/>
              <a:t>Wine and spirits could only be sold from a state controlled store.</a:t>
            </a:r>
          </a:p>
          <a:p>
            <a:pPr lvl="1"/>
            <a:r>
              <a:rPr lang="en-US" dirty="0" smtClean="0"/>
              <a:t>They wanted to regulate consumption, but also wanted to encourage the states wine industry.</a:t>
            </a:r>
          </a:p>
          <a:p>
            <a:r>
              <a:rPr lang="en-US" dirty="0" smtClean="0"/>
              <a:t>They gave significant tax breaks on wines produced from grapes grown </a:t>
            </a:r>
            <a:r>
              <a:rPr lang="en-US" i="1" u="sng" dirty="0" smtClean="0"/>
              <a:t>in the state</a:t>
            </a:r>
            <a:r>
              <a:rPr lang="en-US" dirty="0" smtClean="0"/>
              <a:t>, putting wines from CA and Europe at a large competitive disadvantage.</a:t>
            </a:r>
            <a:endParaRPr lang="en-US" dirty="0"/>
          </a:p>
        </p:txBody>
      </p:sp>
      <p:pic>
        <p:nvPicPr>
          <p:cNvPr id="15364" name="Picture 4" descr="http://t1.gstatic.com/images?q=tbn:ANd9GcSGBMU1oA11r_iqLVYfUoNT6OWLiuv2AOY8vBL818TiaThxmmY75A"/>
          <p:cNvPicPr>
            <a:picLocks noChangeAspect="1" noChangeArrowheads="1"/>
          </p:cNvPicPr>
          <p:nvPr/>
        </p:nvPicPr>
        <p:blipFill>
          <a:blip r:embed="rId2" cstate="print"/>
          <a:srcRect/>
          <a:stretch>
            <a:fillRect/>
          </a:stretch>
        </p:blipFill>
        <p:spPr bwMode="auto">
          <a:xfrm>
            <a:off x="2209799" y="228600"/>
            <a:ext cx="4410075" cy="2485293"/>
          </a:xfrm>
          <a:prstGeom prst="rect">
            <a:avLst/>
          </a:prstGeom>
          <a:noFill/>
        </p:spPr>
      </p:pic>
    </p:spTree>
    <p:extLst>
      <p:ext uri="{BB962C8B-B14F-4D97-AF65-F5344CB8AC3E}">
        <p14:creationId xmlns:p14="http://schemas.microsoft.com/office/powerpoint/2010/main" val="362175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600200"/>
            <a:ext cx="3505200" cy="4525963"/>
          </a:xfrm>
        </p:spPr>
        <p:txBody>
          <a:bodyPr/>
          <a:lstStyle/>
          <a:p>
            <a:pPr marL="0" indent="0" algn="ctr">
              <a:buNone/>
            </a:pPr>
            <a:r>
              <a:rPr lang="en-US" dirty="0" smtClean="0"/>
              <a:t>The first winery after prohibition ended was </a:t>
            </a:r>
          </a:p>
          <a:p>
            <a:pPr marL="0" indent="0" algn="ctr">
              <a:buNone/>
            </a:pPr>
            <a:r>
              <a:rPr lang="en-US" dirty="0" smtClean="0"/>
              <a:t>St Charles Winery on Stretch Island in the Puget Sound.</a:t>
            </a:r>
          </a:p>
        </p:txBody>
      </p:sp>
      <p:pic>
        <p:nvPicPr>
          <p:cNvPr id="14338" name="Picture 2" descr="http://t1.gstatic.com/images?q=tbn:ANd9GcR8k7J_FTQN-Qg4Hd9-xWDZbfUOYNYS7XsddFlVBS9any0xzQoj"/>
          <p:cNvPicPr>
            <a:picLocks noChangeAspect="1" noChangeArrowheads="1"/>
          </p:cNvPicPr>
          <p:nvPr/>
        </p:nvPicPr>
        <p:blipFill>
          <a:blip r:embed="rId2" cstate="print"/>
          <a:srcRect/>
          <a:stretch>
            <a:fillRect/>
          </a:stretch>
        </p:blipFill>
        <p:spPr bwMode="auto">
          <a:xfrm>
            <a:off x="990600" y="914400"/>
            <a:ext cx="3451776" cy="5029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Washington State Wines</a:t>
            </a:r>
            <a:endParaRPr lang="en-US" dirty="0"/>
          </a:p>
        </p:txBody>
      </p:sp>
      <p:sp>
        <p:nvSpPr>
          <p:cNvPr id="5" name="Content Placeholder 4"/>
          <p:cNvSpPr>
            <a:spLocks noGrp="1"/>
          </p:cNvSpPr>
          <p:nvPr>
            <p:ph idx="1"/>
          </p:nvPr>
        </p:nvSpPr>
        <p:spPr>
          <a:xfrm>
            <a:off x="435429" y="5105400"/>
            <a:ext cx="8382000" cy="1524000"/>
          </a:xfrm>
        </p:spPr>
        <p:txBody>
          <a:bodyPr>
            <a:normAutofit fontScale="92500"/>
          </a:bodyPr>
          <a:lstStyle/>
          <a:p>
            <a:pPr marL="0" indent="0" algn="ctr">
              <a:buNone/>
            </a:pPr>
            <a:r>
              <a:rPr lang="en-US" dirty="0" smtClean="0"/>
              <a:t>Grapes were first planted for personal use in 1825 by early immigrants who acquired vine cuttings at Fort Vancouver to take with them to their new farms.</a:t>
            </a:r>
          </a:p>
        </p:txBody>
      </p:sp>
      <p:pic>
        <p:nvPicPr>
          <p:cNvPr id="21508" name="Picture 4" descr="http://t1.gstatic.com/images?q=tbn:ANd9GcRjbIhyk7yUtWH2l1rCVGr1VqFc_JUFPkKeXT2rYPg_W45B-c7i"/>
          <p:cNvPicPr>
            <a:picLocks noChangeAspect="1" noChangeArrowheads="1"/>
          </p:cNvPicPr>
          <p:nvPr/>
        </p:nvPicPr>
        <p:blipFill>
          <a:blip r:embed="rId2" cstate="print"/>
          <a:srcRect/>
          <a:stretch>
            <a:fillRect/>
          </a:stretch>
        </p:blipFill>
        <p:spPr bwMode="auto">
          <a:xfrm>
            <a:off x="4876800" y="1447800"/>
            <a:ext cx="3297364" cy="3453160"/>
          </a:xfrm>
          <a:prstGeom prst="rect">
            <a:avLst/>
          </a:prstGeom>
          <a:noFill/>
        </p:spPr>
      </p:pic>
      <p:pic>
        <p:nvPicPr>
          <p:cNvPr id="21510" name="Picture 6" descr="http://whatisitnow1.files.wordpress.com/2011/08/vancouver_wa.gif"/>
          <p:cNvPicPr>
            <a:picLocks noChangeAspect="1" noChangeArrowheads="1"/>
          </p:cNvPicPr>
          <p:nvPr/>
        </p:nvPicPr>
        <p:blipFill>
          <a:blip r:embed="rId3" cstate="print"/>
          <a:srcRect l="8333" t="9303" r="6250" b="4651"/>
          <a:stretch>
            <a:fillRect/>
          </a:stretch>
        </p:blipFill>
        <p:spPr bwMode="auto">
          <a:xfrm>
            <a:off x="685800" y="1447799"/>
            <a:ext cx="3826476" cy="345316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648200"/>
            <a:ext cx="8229600" cy="1676400"/>
          </a:xfrm>
        </p:spPr>
        <p:txBody>
          <a:bodyPr>
            <a:normAutofit/>
          </a:bodyPr>
          <a:lstStyle/>
          <a:p>
            <a:pPr marL="0" indent="0" algn="ctr">
              <a:buNone/>
            </a:pPr>
            <a:r>
              <a:rPr lang="en-US" dirty="0" smtClean="0"/>
              <a:t>By 1937 there were 42 wineries </a:t>
            </a:r>
          </a:p>
          <a:p>
            <a:pPr marL="0" indent="0" algn="ctr">
              <a:buNone/>
            </a:pPr>
            <a:r>
              <a:rPr lang="en-US" dirty="0" smtClean="0"/>
              <a:t>operating in the state</a:t>
            </a:r>
            <a:r>
              <a:rPr lang="en-US" dirty="0"/>
              <a:t>.</a:t>
            </a:r>
            <a:endParaRPr lang="en-US" dirty="0" smtClean="0"/>
          </a:p>
        </p:txBody>
      </p:sp>
      <p:pic>
        <p:nvPicPr>
          <p:cNvPr id="2" name="Picture 1"/>
          <p:cNvPicPr>
            <a:picLocks noChangeAspect="1"/>
          </p:cNvPicPr>
          <p:nvPr/>
        </p:nvPicPr>
        <p:blipFill>
          <a:blip r:embed="rId2"/>
          <a:stretch>
            <a:fillRect/>
          </a:stretch>
        </p:blipFill>
        <p:spPr>
          <a:xfrm>
            <a:off x="533400" y="1072802"/>
            <a:ext cx="4630424" cy="3081337"/>
          </a:xfrm>
          <a:prstGeom prst="rect">
            <a:avLst/>
          </a:prstGeom>
        </p:spPr>
      </p:pic>
      <p:pic>
        <p:nvPicPr>
          <p:cNvPr id="4" name="Picture 3"/>
          <p:cNvPicPr>
            <a:picLocks noChangeAspect="1"/>
          </p:cNvPicPr>
          <p:nvPr/>
        </p:nvPicPr>
        <p:blipFill>
          <a:blip r:embed="rId3"/>
          <a:stretch>
            <a:fillRect/>
          </a:stretch>
        </p:blipFill>
        <p:spPr>
          <a:xfrm>
            <a:off x="4495800" y="1295400"/>
            <a:ext cx="3961417" cy="26361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495800"/>
            <a:ext cx="8229600" cy="2209800"/>
          </a:xfrm>
        </p:spPr>
        <p:txBody>
          <a:bodyPr>
            <a:normAutofit/>
          </a:bodyPr>
          <a:lstStyle/>
          <a:p>
            <a:r>
              <a:rPr lang="en-US" dirty="0" smtClean="0"/>
              <a:t>By 1942, with the outbreak of war the number had reduced to 26.</a:t>
            </a:r>
          </a:p>
          <a:p>
            <a:r>
              <a:rPr lang="en-US" dirty="0" smtClean="0"/>
              <a:t>During the war years mostly concord grapes were grown and quality levels were average.</a:t>
            </a:r>
          </a:p>
        </p:txBody>
      </p:sp>
      <p:pic>
        <p:nvPicPr>
          <p:cNvPr id="4" name="Picture 3"/>
          <p:cNvPicPr>
            <a:picLocks noChangeAspect="1"/>
          </p:cNvPicPr>
          <p:nvPr/>
        </p:nvPicPr>
        <p:blipFill>
          <a:blip r:embed="rId2"/>
          <a:stretch>
            <a:fillRect/>
          </a:stretch>
        </p:blipFill>
        <p:spPr>
          <a:xfrm>
            <a:off x="2209800" y="457200"/>
            <a:ext cx="4656582" cy="3695700"/>
          </a:xfrm>
          <a:prstGeom prst="rect">
            <a:avLst/>
          </a:prstGeom>
        </p:spPr>
      </p:pic>
    </p:spTree>
    <p:extLst>
      <p:ext uri="{BB962C8B-B14F-4D97-AF65-F5344CB8AC3E}">
        <p14:creationId xmlns:p14="http://schemas.microsoft.com/office/powerpoint/2010/main" val="24525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763000" cy="5638800"/>
          </a:xfrm>
        </p:spPr>
        <p:txBody>
          <a:bodyPr>
            <a:normAutofit/>
          </a:bodyPr>
          <a:lstStyle/>
          <a:p>
            <a:pPr marL="0" indent="0" algn="ctr">
              <a:buNone/>
            </a:pPr>
            <a:r>
              <a:rPr lang="en-US" dirty="0" smtClean="0"/>
              <a:t>Protectionist laws were still in effect so there was little reason to change the quality of the wines.</a:t>
            </a:r>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sz="1600" dirty="0" smtClean="0"/>
          </a:p>
          <a:p>
            <a:pPr marL="0" indent="0" algn="ctr">
              <a:buNone/>
            </a:pPr>
            <a:r>
              <a:rPr lang="en-US" dirty="0" smtClean="0"/>
              <a:t>Even though the number of wineries had diminished, the market share in the state was as high as 65.7%. </a:t>
            </a:r>
          </a:p>
        </p:txBody>
      </p:sp>
      <p:pic>
        <p:nvPicPr>
          <p:cNvPr id="2" name="Picture 1"/>
          <p:cNvPicPr>
            <a:picLocks noChangeAspect="1"/>
          </p:cNvPicPr>
          <p:nvPr/>
        </p:nvPicPr>
        <p:blipFill>
          <a:blip r:embed="rId2"/>
          <a:stretch>
            <a:fillRect/>
          </a:stretch>
        </p:blipFill>
        <p:spPr>
          <a:xfrm>
            <a:off x="1447800" y="2057400"/>
            <a:ext cx="6019800" cy="2017810"/>
          </a:xfrm>
          <a:prstGeom prst="rect">
            <a:avLst/>
          </a:prstGeom>
        </p:spPr>
      </p:pic>
    </p:spTree>
    <p:extLst>
      <p:ext uri="{BB962C8B-B14F-4D97-AF65-F5344CB8AC3E}">
        <p14:creationId xmlns:p14="http://schemas.microsoft.com/office/powerpoint/2010/main" val="989568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ctr">
              <a:buNone/>
            </a:pPr>
            <a:r>
              <a:rPr lang="en-US" dirty="0" smtClean="0"/>
              <a:t>This trend continued until the 1960’s.</a:t>
            </a:r>
            <a:endParaRPr lang="en-US" dirty="0"/>
          </a:p>
        </p:txBody>
      </p:sp>
      <p:pic>
        <p:nvPicPr>
          <p:cNvPr id="2" name="Picture 1"/>
          <p:cNvPicPr>
            <a:picLocks noChangeAspect="1"/>
          </p:cNvPicPr>
          <p:nvPr/>
        </p:nvPicPr>
        <p:blipFill>
          <a:blip r:embed="rId2"/>
          <a:stretch>
            <a:fillRect/>
          </a:stretch>
        </p:blipFill>
        <p:spPr>
          <a:xfrm>
            <a:off x="5027001" y="1738312"/>
            <a:ext cx="3638550" cy="1257300"/>
          </a:xfrm>
          <a:prstGeom prst="rect">
            <a:avLst/>
          </a:prstGeom>
        </p:spPr>
      </p:pic>
      <p:pic>
        <p:nvPicPr>
          <p:cNvPr id="4" name="Picture 3"/>
          <p:cNvPicPr>
            <a:picLocks noChangeAspect="1"/>
          </p:cNvPicPr>
          <p:nvPr/>
        </p:nvPicPr>
        <p:blipFill>
          <a:blip r:embed="rId3"/>
          <a:stretch>
            <a:fillRect/>
          </a:stretch>
        </p:blipFill>
        <p:spPr>
          <a:xfrm>
            <a:off x="685800" y="4568680"/>
            <a:ext cx="2524125" cy="1809750"/>
          </a:xfrm>
          <a:prstGeom prst="rect">
            <a:avLst/>
          </a:prstGeom>
        </p:spPr>
      </p:pic>
      <p:pic>
        <p:nvPicPr>
          <p:cNvPr id="5" name="Picture 4"/>
          <p:cNvPicPr>
            <a:picLocks noChangeAspect="1"/>
          </p:cNvPicPr>
          <p:nvPr/>
        </p:nvPicPr>
        <p:blipFill>
          <a:blip r:embed="rId4"/>
          <a:stretch>
            <a:fillRect/>
          </a:stretch>
        </p:blipFill>
        <p:spPr>
          <a:xfrm>
            <a:off x="1180116" y="1809069"/>
            <a:ext cx="2257425" cy="2028825"/>
          </a:xfrm>
          <a:prstGeom prst="rect">
            <a:avLst/>
          </a:prstGeom>
        </p:spPr>
      </p:pic>
      <p:pic>
        <p:nvPicPr>
          <p:cNvPr id="6" name="Picture 5"/>
          <p:cNvPicPr>
            <a:picLocks noChangeAspect="1"/>
          </p:cNvPicPr>
          <p:nvPr/>
        </p:nvPicPr>
        <p:blipFill>
          <a:blip r:embed="rId5"/>
          <a:stretch>
            <a:fillRect/>
          </a:stretch>
        </p:blipFill>
        <p:spPr>
          <a:xfrm>
            <a:off x="6266350" y="4011846"/>
            <a:ext cx="2619375" cy="1743075"/>
          </a:xfrm>
          <a:prstGeom prst="rect">
            <a:avLst/>
          </a:prstGeom>
        </p:spPr>
      </p:pic>
      <p:pic>
        <p:nvPicPr>
          <p:cNvPr id="7" name="Picture 6"/>
          <p:cNvPicPr>
            <a:picLocks noChangeAspect="1"/>
          </p:cNvPicPr>
          <p:nvPr/>
        </p:nvPicPr>
        <p:blipFill>
          <a:blip r:embed="rId6"/>
          <a:stretch>
            <a:fillRect/>
          </a:stretch>
        </p:blipFill>
        <p:spPr>
          <a:xfrm>
            <a:off x="4750891" y="3573695"/>
            <a:ext cx="1743075" cy="2619375"/>
          </a:xfrm>
          <a:prstGeom prst="rect">
            <a:avLst/>
          </a:prstGeom>
        </p:spPr>
      </p:pic>
      <p:pic>
        <p:nvPicPr>
          <p:cNvPr id="8" name="Picture 7"/>
          <p:cNvPicPr>
            <a:picLocks noChangeAspect="1"/>
          </p:cNvPicPr>
          <p:nvPr/>
        </p:nvPicPr>
        <p:blipFill>
          <a:blip r:embed="rId7"/>
          <a:stretch>
            <a:fillRect/>
          </a:stretch>
        </p:blipFill>
        <p:spPr>
          <a:xfrm>
            <a:off x="2813690" y="2775856"/>
            <a:ext cx="2152650" cy="2124075"/>
          </a:xfrm>
          <a:prstGeom prst="rect">
            <a:avLst/>
          </a:prstGeom>
        </p:spPr>
      </p:pic>
    </p:spTree>
    <p:extLst>
      <p:ext uri="{BB962C8B-B14F-4D97-AF65-F5344CB8AC3E}">
        <p14:creationId xmlns:p14="http://schemas.microsoft.com/office/powerpoint/2010/main" val="3771813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8229600" cy="2057400"/>
          </a:xfrm>
        </p:spPr>
        <p:txBody>
          <a:bodyPr>
            <a:normAutofit/>
          </a:bodyPr>
          <a:lstStyle/>
          <a:p>
            <a:pPr marL="0" indent="0" algn="ctr">
              <a:buNone/>
            </a:pPr>
            <a:r>
              <a:rPr lang="en-US" dirty="0" smtClean="0"/>
              <a:t>In the Early ’60s WSU began doing studies on winemaking and the growing of premium grapes in eastern WA.</a:t>
            </a:r>
            <a:endParaRPr lang="en-US" dirty="0"/>
          </a:p>
        </p:txBody>
      </p:sp>
      <p:pic>
        <p:nvPicPr>
          <p:cNvPr id="6" name="Picture 5"/>
          <p:cNvPicPr>
            <a:picLocks noChangeAspect="1"/>
          </p:cNvPicPr>
          <p:nvPr/>
        </p:nvPicPr>
        <p:blipFill>
          <a:blip r:embed="rId2"/>
          <a:stretch>
            <a:fillRect/>
          </a:stretch>
        </p:blipFill>
        <p:spPr>
          <a:xfrm>
            <a:off x="2133600" y="304800"/>
            <a:ext cx="4043362" cy="404336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495800"/>
            <a:ext cx="8229600" cy="1676400"/>
          </a:xfrm>
        </p:spPr>
        <p:txBody>
          <a:bodyPr/>
          <a:lstStyle/>
          <a:p>
            <a:pPr marL="0" indent="0" algn="ctr">
              <a:buNone/>
            </a:pPr>
            <a:r>
              <a:rPr lang="en-US" dirty="0" smtClean="0"/>
              <a:t>Dr. Charles Nagle set up test vineyards and produced wines that showed the states potential to produce fine wines.</a:t>
            </a:r>
          </a:p>
        </p:txBody>
      </p:sp>
      <p:sp>
        <p:nvSpPr>
          <p:cNvPr id="12290" name="AutoShape 2" descr="data:image/jpeg;base64,/9j/4AAQSkZJRgABAQAAAQABAAD/2wCEAAkGBhQSERUUExQWFRUVGR8XGBcYGBceFxgaGBgXGhcZGx4ZHCYfGhwkGhsYIDAhIycpLCwsFx4xNTAqNSgrLCkBCQoKDgwOGg8PGjAkHyQvLCwvLCwsLCwsLCwsLCwsLCwsLCwsLCwsLCwsLCwsLCwsLCwsLCwsLCwsLCwsLCwsLP/AABEIAL8BCAMBIgACEQEDEQH/xAAbAAACAwEBAQAAAAAAAAAAAAAEBQADBgIBB//EAEEQAAECBQIDBgMGBQMDBAMAAAECEQADEiExBEEFIlEGE2FxgZEyQqFSYrHB0fAUI3Lh8QcVgjOSohays8MkU3P/xAAZAQADAQEBAAAAAAAAAAAAAAAAAQIDBAX/xAAqEQACAgICAQQBBAIDAAAAAAAAAQIREiEDMUEEExRRYSIycfCRoSOBsf/aAAwDAQACEQMRAD8A+mUR73cXNEj08jyMCmiJTBL9Y5phZDcCmiJRBATE7uFkHtlFESiL6I9ogyH7ZRREoi+iJRCyDApoj2iLaY9pgyDApoiURdTEpgyHgVURKIupiUwsgwKqYlMW0x7TBkGBTTHtMW0xKYWQ8CqmJTF1MSmCwxKaY9pi2mJTBYYlVMSmLaYlMGQYlVMSmLaYlMGQYlVMSmLaYlMGQYlVMSmLaYlMGQ8SqmJFtMewZBiU0x7TCIdqb3l+x/tHp7VjaWfU/wBom2bYIeUx60J5faZPzJI8mP6R4e1kt2pV9P1gtixQ5aPaYXSu0Uo5ceY/SLP9+k/b/wDFX6QWx4hrR7TAB7QyftE+STHB7SSfve394LYYjKmPWhSrtNL2Sv6frET2lR9lX0/WDYqG1MetCpPaSX0V9P1iK7SSx8qvp+sGwpDVo9aFQ7Ry+ivp+sRXaOWPlV9P1gpjpDVojQr/APUSPsq+n6x6O0Uv7Kvp+sFMKQzaPWhcntBK+8PQfrFo4zK+0fYwqYUgxojQIOMSvt/RX6RfL1qFBwpPv+sLY6Ra0Ro4/iUfaT/3CINWj7afcQgpHbR8/wD9ZOIzZGllKlTVSj3hBpUpJUKcWz19DG9/jEfbT7iPmn+uc5KtHJpIU05y2wKFD8YH0yopWjW/6falczh2nWtRWpSVOpRJJaYsByb4AHpGiaMj/plrUDhemBUAQlWf/wCsyNcmYDgg+RiY/tQSStkaI0evHsVYsTlojR1EgsKOWiNHUSCwo5aJHsewWPE+bqnjBsY575JNiCd2MZ2ZOLEc5Chfx23U8UadIQXSFJte92HqY5vlwGzUzNSkC6kj1EQzk9Qd8iMtOWFgpU7MCQ/jY22cRxKUkkKrNvFW1jvAvWQFRrTqktn6iBddxyRKHOvAdhc28sesI9JxRLXX8xFKgC9KlJsTe/h1hV2g0ktQmzRNVUz0ctOWZiH2OIb9VF6j2Uo7o1/D+PSZqa0rDYIVYj6wYjWyzcKBHgXjDHhEkUhM6gC4IAY4dzUz+0X6DSIkuEahZKspKQ9j59bt5ecNepXkMGbT+ITt+BtAvGOMo08vvCKgCkMkh+YsMxnkzeQKVMUxSFMQnfHz/ltCntLN/kEBTgFJZm+cAYJhfMg9IS43ez6GrVJGSBtkR1/Ep6iMFpJxJpcXWoizuQxe6/vfSD1omAh1K5jblFzfx84r5kBYM1/fiOu/DPZvMRhu+VY1qYk/KMgKN7/dMV8VEwSZvOCyVA8vhcP6j3g+bDoWDN6jVghwQfIjcOPpeLEz4wumlTA6RajlAP8ASki9PQxTq9RPQlROyVKe7crj7PUH2iV66HQ8GfQO/HSOhNEYSXM1JAISS5bO5LfYtf8AGOtNO1UxKVCWWWLcw9G5bw/mx+g9uRujNEeDVJdnGWyM7iMEnV6ikHu1EEBRYp+c2yA4i3+InimuWUAlnUZbOQ+1y8HzY/Q/bZu++ERGqDs4fpux8P3iMRqUah+STU9wXlhx4A3O3vCHhWumifMFAKrJLqTZlzGuT4nHSH82NWHtM+mcF44nUSysJpFakZf4FFL26tGU/wBXJgOllN/+3/61wo7OzJ/cJKZVSVFRSagH51VZUMG0Ads5s7uECZKMsV5JF+VTCyj542hfKjL9Ja4mpWfQewEwf7fIc7K/+RcaBMwZ/KPlfZydOEiUEyCsHBfLFRLc4xj0hppp2ooBGnWrZwpnYkfb8II+rjFUKfFJtuj6ElV8wQdavFavcx8x0atTUv8AlT+VTN3gs6UFvq//ACEX6jWagklKVp5auZYIABcl/K2W3ivmQI9qS8H0EagkPVU+C7vHYmmPm3DZ+oTJkFImNShLCYKSKH6Ok/4hgdZq9kqHgZgcjwt5w163j8i9qX0b2XqlDBUPeIvjwT8U4BrXUlw+Mx8+1fENYyQlKgoqLGsMXRMVs3nn5YzKuBaljUgqWCSoFSHAZ3Je+DCl6uHgpcUj6yjtFNVrDKEz+X/Dia7JuozaQQf6fyiR8rTpNWdUUhRSuXKTZKw9LrpFrM7m+x3wZAvVcYPil4OtepaVCopLPzIJKTfBdILs3hePUyJppZaA7By5z31sMLOL7kQ/1HDWS+QrILP+75hSvQUkFJcOkM/ido8qKXR0+2l4K9BpphCHIH8og52Bbxdli0VS5cxCDMCwTUqgYDkqSTe78mI41E5SZVIJSTLVvuEoZn3vjf1gNOrmS0LYJQ5JTggUrIIB3yr8esTKL8EvQ00YUpFMylqllw7uJyiXBGHSR69YW8S1JUJjHlpZy1wlbBut38Y54NrCtanBUDUT41Evkuckts79YK4lpymUpLWSlQHU3T7+fjAotT2Eds6WFAJ5kkNdPNZIUjxdjkeHpFcnWLWU1BwGODgO4dujHyF82ORwtImpSHYpvzBjUS6XsQQ3sB0hzK7OTZpaXKWpj8rFIw4J2t+UNRXkeDMuucRKa3wJFTHYg7j7ze3lHHGVlWmWSxBpNnsa77N/ZQhp2j4dN0MgKnoKFLSlKEkBioIAVcWYb+Y6iMee0E5UhclSiUKbl6MoG3QWjSPDu2dHFwKVyk6HydcqSupaXAUXSVKAL0E4ZQuBv09bE9oBqFTEJT3d6kS6lMWDkAm71XbcRv8A/a5mqly0qlS1JKQf5isWGFJuk7W8Ys4Fw2XIEzTzdMg1EJNgVBwbpU7jYgjwjpXDGUcaWv8AIc/DDjf6ZZfwfOf9xqQlJrS5WrIUfhVUAzfaYv1j3XapRkKBFwFg4scKJx0DZf3i9WlEtYqIZMxaWYC1Chffmb6xZxTRpGmUoU/Bm7isY87/AFjixVnMouwSZxNdlXIUckC3KkMQxL8rPmx6tBOt1ijLWhTKHdq6OxqJcs5L2vjxi2VIWlTilti6Ten63JjjXSVJlzH5R3dwevM9xYl3vvCUVY1FoZyu0K2CZdFIAIdJqqqCnNsXPsMbiK7QA6eVKE5KFJSkg03dmY+T+t4rMoVJIHy1Bgz/ABkM563gUaAKRLqYBUuwBuVEAhRI3tvEqHmwyl1YXL43Mk8iEhcspQyg9gCwBF25goDe14G4rxOcZlNIWxIBJchypylmbJ26WsIqk8staQHUAwIIdwosWbL39+sHSZQdFSVFSwTbBLAHIYsSn6QlBL+/7J21QMrtCSs9aTSTZ3JCQHYsze0LE62WozBzI7yhQuBdNalObi5NgCIZytMlQYgliNrMAq3XIH1gDh8lCjqLBknlF7BJUbeAi4wjG6Gos54LxJcuWhnUW5QQWAJURTf7Tm17EbGL+2fH1TdOhClBSqwohrjlUCUnBGA43qjjQEiQmm5MoJZXwionmfqHUfcXwQe0ctIkoUC9anAYBmT0Hr/eLjFe5Y1kpDrgfE1o00miaEFCVm6QQKleLO7XZ8+cXaXtVNlL7tTkJcYIBchVvG4Hu8AdndEFypZIcXfGxU3juYL/ANpYAFJclLA7VDZi+APK8ZSinJqTCWVlur42sqmAO6i7pUoEfy5LAsxLgEOPaBNV2gKkpSymoYocU8oVk4IsLEfKY51CDJnAS6jMJ5iMXSDg55T16xxrdHLKZhKy6QQwP3VK6dQ3uIceNOrJabexgjjh7pPdqNSUpLFQBCqKQrGXIN+hy8XjVagS61LqmbOq/KC/gDdtm5i14XDgwAcrqQpqnYMyFeNtrjpFaOHE0CoM7M+AUqPuWZxGb4taE00P9BxxZpTMHNKJIY55VIFvEKJBhdxDjzTiqYsAkMhIxS603sSDUFPfdmyI502jXLppJsXICQ7O1V1HGfFj1gHiHDCWUohRc7Ak/t4UOPKTi3oq5NUyvTcZKps5QCkqUhKAARVYKJBrz+gESB9DpCFzUhrKGQdk3bpmJG8uJXr/AGVh+Tf6dTfGEP5A/k/+YF1ssAulmNx1w5gwpOxp+84yc/vxiyWklJClBQ6sHtcZTnHufGJOuULM/NCJrApajGwBO+dgxhPqtGrvEJRUpB7z4eilLz6H0jQ8U4WRuoYNjkftoD0M0osWuCOoFtrtDypHNL6kD8IQlIWVh6QaU4SkuRZhvd36vF/HdKkylkEilJIxkGXbyv8ASD5fDOWZ0COrEkk/haF3HNH3enUEBRBSXckkOpDnwu0Xdu0aJV/Axl8LKpiwBWGBdOTcfpAXZ3tCopFyAFKWpLkABKlOQR4UDreD9HrCJqicUpu9nFRON7pjKarhrzJ0lC6e9mMnwCkmY3ulIPg8acMnFv70JxhKg7tn2gXxDUBZQ0uXSJctRJAT8wJBHxEFzbAw0D9rEzVSkTp8pKFzZYUFBwpSRMoApwlICEkBvm8YS8JmBSQlUwIKAyQxdRUok3GA3X84a9pNUqZLNRdkhKbuwBsPqY6Gr2xt9UH8O4pOCUpSshiGc2wbdGdveNzJ1a5pCg3LKUqYkMFChVSbk2Yvjb2jEytCk6QJmJpKimaiY5qylNI2ZqlX+z0h2ZyZulkBBKCkqROb5zYpq6ikk+f9MZrk/U99GXkrOgKlV9CVWubpKdjnzhDrdBMCZq1K5Chwm/2WTnYXNvCNBp9LLQKpk2lKsJZ6rKIOcEp6GNHK7NaSbLCf4lkrFKgyaqaflUzAs1yDnHXGHHOVUW2u2Y1KwpAHKlQUEq2pICjufux1qtMJgWPiqSyR1NKr/XMaOfw9KtVq5EiYiUD3awtaSWEuXKX/ACyB8SlG7M4vewhB234wZciRo5RPdAcySwM0vzKXfBKjZ2G77b/Fld+CHPYRxThS5PcqUtIJSTSC6glkJV4Nh77u3QfQTFUpCiKEikMMWQ9vT6nMLOA6iRIn/wAVqJ4mrY/yZaZiiXTSUmYsJSHFjSTksY2/G+CICUTtNLT3cwB0oB5SzhmDqBBOTkegz5OJJNxNKku0ZoTpZSsUoBdQBoG9XqIpmcRloCCZWVM7KAze42Z4tnaRNRJcO7B+UOXvbr06xSlCTUCRyh32LAkefTbEc/kW7oo0KkKSkFK3KQGra4B62ZukDGWmWnU1BYNmv1SpV7XyIK0ElQYJQGDfCbpIfrZnPjFPENCO71KjkB/aWOhi/L2JXQRwNY7pAqYCXLcUu91AvfDwg7V6QoS3e1pCwR50na7b7/jDvheiYJp5Xlh2Kublc9fH2xCXtZpSEu783V/lPUAwR/ege6G/ZnTFWlltT8zklNgFXcHP9xBEzRr7w8qiQkUgF+oBF+v4npAnZSUe4SoB2szbAljbxKsjYZ2JmrWZ1iHpHzAMylP8RGxES07ehyS7A1cDXNW6wtJASo2VkBhfYOnMca7hKpcpewYkkhTkM1rAEsfDJhtNnrF32CVUmpsmzP8AaEc6viH8tSFLsbMUn7vU2gt6FjEp1GtKZlCnZQsQBdiytthe8ULnFAseYXG6SCkgeDEKd/Ew8ka5KySyCMcyRds584TTTLIAZJIUBbLOi3RnKh7RXGlYmndpnUlKkmpRAIa4+8FJDNvcggdIPTMKiU8r7cxslxZtnZ7R1/CyHQyFUqBIuoN8LHwI/OLNPIQm6VrFuqSX2OIzqOilBinRqPeahRsO8Lso7JAswiQHpuFlQmzO+YiZMyMgWc33DxI3pWDTs2yJwKRcuNg5PiLB/bpHqppBFlDGan+oH7brFEqWWsth/j9+sVrkTKwQxQSaju5ZmjA6g2bdqjbBLM1i2Th28zCOdoUkuTg29sXzDuXOYkbDL9Wdn/MfQxNdLlLQAKUFwfhyQpsNi4cY8ICJpMUrnlKAy3fBIta+Bi187RVN1RXKIN+UAGwd1Bze72/GLpslKSQzH1u97b7s0AqQUggIVNAvSCBnBfzhqrMm9h8pYVMWQAxa5qIw128xcdPSMnx3SBWrShVqkuN35FJDOLl0ixEFJnqZKwshLEGXc00mxYJDt1tdm8Q06GcqciaXUwqCgHpJHJUCQAzD6PmN4adsmVPoSokUzGIKfmAOWyI7mKJQQMMSfS5/CNBqdGpCu8LkEUnkACQKXe9ifD87LNYnvVr7tNLgi9hexJJ23cxqpWtFJ7NHquJ9/wAPlGnuf4YAJu4WUkmrm3UVKZrPbxi/s/SuVNCpjBC35iybhvN3B2x5wv1einL04ElA7ugIWS1RoIIUL4JBbx9DCaegiTPYn4kEtg3UAT4MfwibUk/yC8p+BlxlNS1TAoLQhk8pcjAAbJ/vB3Y+VOnTJgQhZSmXUc2CVAW62VjoPCMLpys2SSAfGN3wLia5KeRRDAFxnlaOiKaemZ6raD9HxhemmT5qFMaVuCAQQhMqxBsf7CF+u4nL1MvvJ0sImkBKrEBSTcTEA4DpYgWdmsSAw4Tr9PMmFOrXzTVFFfNWlUygBb2SQ6Rc4va7jNK4xNkLm6ZVE1CVqBExJUFKBaoEmpJOykqG0E5vwa8cUu+/Av1MpLqIdhjqfQ/rH0fsVqSnTBE27fCCoVAZAZ7MTGC4qvTiSFSlrExRYyin4Bua3vsBa7+EJpGuWgulRB84x5MdYnq+itJvl/qPrGs13dqVLWPvIVTsW5fK3oR4wv1uodExJShJUksWY/CbPi/W73gbg2vE/RJM1yUEpd7slIIe973vHcxaAmYMkvl2IKiwueh2jkUadfk4PVQfFyNLrtBM3SFJG4LPdiHPtuTmEvG5jSZqEGp0klIBB6OXucfT1hjpdCVi5wzH5sA2J6XFmw20B8bStFKgyhzBQJy4DAno48+YRCtLu2ct0i+SF0oIS/whQIIwGGWez/S8Ie1w/lJ/l0c4Nv6V+MaxcwsQUAhP2VFx0sQ31xGf7a6v/wDHCUhSf5gfASeRfQkGNeOrRVR+yzshqjLkJULF3qFjlsjpf3MMBLK5wWC3KQSdncjHoInY5aTpJSSAWqtUkH4lM+/uIcKky1W5knGLDr+US27ZeL7Al6ELBdSWcE2cFj9bjfoIE1+l5SlKUG4blALbsQHhmvg7Cx9L3bHrFE/STMgKLHIds9f3vEpsUlJoWDThD1IdbkpDkG5NO/QbwLq9JSoKl7kBrNUSjNrdfCGM6eurmSdxk4O/jvAyNQ6ku3/UDuLsLvby8NouMmmYvQTppaiVUmsAEB+UkuQpn8WHoY7TLUglDEEAFrEsXvY4sdvaJpUpMpNViwUb/EVOTf1x5xZP1IlFRT/SEtuxKrv0hJpmraA+GpHdqFJuVF2Ngom+G2+kSD+FSVBCDcEJdns9Rtn+0SKbVscXYToJBbdyavDDObbMGglWjqAqUXwCC3v4PAUrULpYqowMPsD47n6ReJcwfMSOo/s3U79IzNYFv+0pTTepTs1tut7Z+gg+VpgksRcO9jbwtf2hQhC0sCp+ZmYWSAzfm/1grTyljKGDuL2boHaBlF2qmBSCGdQxgXPnc+2whOJ7GoAg73ve++YfTdC6hgs25Fj1A3f8I41nAypDh3L7dfQnr+2iTOULMzquPSQs4Ba7DD482gU8WCgFoWAogOASW5S7/eBq87WDPBa+FpNXeBx1pAyHN/XaBv8A0/KSSpIpPnb2FhGqlHpmf6kDz+NVqCAoAE8zdbH8nPlC/VS1ztYVJKu5UlnICQAE8wZ2HOTcs7vBaeyqr0LN9kBTkBKnF0sbgXJbLtsZpOCSkoLJUkEFIWtgRUGGLOCfR2jZSUdoTtjVGmCdOWmUqMpRouQLWDPtj1d4S8BkFM4rUVCUtBCag6VlJYJFmfNvuw81dKdMSkJLS1XDEuU3uLO+/WM5xNcs6VagtSgmklAmctSkhQWQkOopKiLn5WcNCg7VGjSFfaTUprUlJSoliSlmBAZrW6G3WG3ZREmeW1Gq/h0YSlKHmLH9ZFCfb2jF/wC5XumoC/j+/ONLPkyl8ylhKlgKATTSHSGSz2PtGzuCSRClG9mh1PB9MuVO7ual0zilJXzLKAtTKFBADghzScWaMpqUFE4qW04pN6iohXmUkKIPV3irSzF96BLG4NwXIF2UNhTn2jviAUpS1BJCVE0kggFlCwPg4xGsI5Wn2Zy5Kprot18r+M1AEiSJVQCQgFRDgcynWokDJzYCEJF4c8L10ySQoU1JUFh7nlCgzj5TVcbsOkK9Q5USRkvbH9vKI5OOSVs9H0fqIyeH+DV9jVd5KmyXa4WPz/8AaB6wwnoplZeoAD0P4O8Z/sbPUieF2CBZZUpCQx/qIcuxYRup3D5boSlQDTkpY7gmpwdw2+5Bjl6kjf18FKMZ/wDQDVQACFctxZgzJbzaw9Yo1U8agMhyOVzekmsKX5/2EOU6KWFUd6FA4SouCVWxdti7MbB4q1nDFS0uEpSnqkO58CkACxYP03jFVdnm4kOnYlmu7A2yHBO+R9BGU7ZSiNOmogqMwEl88q7/AJe14ezFKdwkUqFnyCMny/e8I+2lQkIfBUCnYjlXnqLnpF8cakTQb2bkPpJTgEXN2+10yb/jB+jl3ZDpIY2UoAdRYsf1gPsrqqdPJdmDtUAXNai1/THQw7maxZDJSnNmOxsrNv8AEN9lFS9XMSf+of8AklBJJzgBXXriLJmomJ+IVuD8B2G5BZvrHExHIpwqsYUGHju469Y9XoFgVEhL7m9JDHpfP1iGyraWi+RxiSeU0g/eABxsLfhAnHJ8qlBSmnmPUEnultn7xTEVw0kA0i4wd7h7XG30hZqOHyjN06VgoSVkEggE0pJsEndQH0i4VYm2M1aOSWCV2ACWZ8M1xZi6ffwiqdwRKg7hVyBS7uzXbB2vAitXKEuZ3Slpo+EKoIPiDS7epa0ESeIkSUqXSQwcupJ5rCyUketoVatMSlFnZ4etLslXmd8M5/eIkMRxGimpKssAlUognb5get23jyFp/QVACkqSGq388b3wB5kfiYYHXilQQgslLlQIYl7pAA9IAVJWLAli1ttvxj1AU+SR81hdiOqbWJ+httKSKi6CFcRAV5HA6Wd723jzW64Pewdi4FRdi2+xfxAPSINMqUACxS5uE2FrkZbAvuzGLVISpwpKiAbqJKXfJDsd9vTEGjR2dTV0FYClgg2JW/xJdPMGFjelgCD5iJo9fOltSQpNnSzK+LmY3tgBwWvAWn0qZCapaKqBVzOSVPYsHL5wMkQx08+ZSkCUq4qDgB0kX3scW8R4s2wUGC6n+ZMVMWrkVehISwIcBnuxUz39HDQGeGqQpyCwDnp1Hjv+Fsxol6BRQ4QkFLEkBrHceL394GmyAwRtYOAfK7YAPm3hC7Jw+xZpkpQ4Ctmp6A3/AB28YmslTVpFK+6H26hsMkMBgnf3eOpmgD3qsfdsOSz3eK16kKcBikWYgZ3cGHeJL10ZTielUo0r1kpgXFyU3zZPQgYgFPBEKZKFhTlioINL4BckMOrlgY3kvh0pbo7qWwFxSnZ+u+W/vAq+y6ASlKmv8NqgGKVBzZru3gfCN/d1oywsx0qTp0lRTWwDFwaWcbVPkDOOkeS16ZIqKllmBSjkGACbJuSq+esa+Tp5GndFSihsLBIDswTZySpI3sVHrFc3gmjmuEOFm5BcB2uaQ1ifZzDjy32hYMyv8aqU4lApExLFmJUC9nFx0I8MQVxTic2eJYWoq7tLISQAQk3th/xhnwbVokJWiYtLFKV0ltwoFN8KGb9cXhNxvtEmaLS0EgUlXMC9mUGPRJ2bmNnjaHLJSpLREoJrYOnxcRHSfHqIDl61TCoEp8c+hzF6Jdd0kWvSbKv0GFekdeSkYU4l+l7MmbNRb+WCKzd6Xuz5t4xudcU1yQCPiSAmzMlJpAbYY9YzHZvVrTMMtSVMUltqCDuCMbN4vtDXUT+eWpL2U9hfKfru8edyO+Sv5/8ADrjJ4/l0aOUxv8JCXCSwUBY1OfAs0WJ4tKRkuVcoSXYu1rC/geregek4smeSmWCqkgKqbIZ8m4ylxlj1iudwSVZXdsynPM4e3RRHT9vHN/J0aa0FHXSFYQUlr5AcKY5x/mMn2/8A+ijI5xkFyaV+DAZYw9VJCCVJUL2AcZLO5ADnbpYZjO9uk/yJblINWARilWLP6P1jTj/chSWrO+z2lQdPLJIDP824Vhn+Jrh8tZ8QzllDvUQpsgvfcsG3G9wPWOuyRCdLKACSVioggZC1B3AdxjLX8YaTu7mcpRSlVNSgRkCxbww3R/GE3TIcRErVrqaquWxLNyjqA1z5NsIYa/ULUmzMU4AqILeZvYZaOtPoECcUS1KJYuCOUpF8sztlL9S0FTJEz5uUB1W6YGRuS3pmFpgrKdLrqCAsMrdtyxY5s+LdR1hTxuWVrlFNRU1QSACQp5bswv8AMPF85gzXacrUHSQ5sb1tZ6ms318oulyAhNKFltxT4lwSTcF/C0OqDb0ZrWcNUioKYUhnHzOQA2/m7Q7TMljTJFie7uDd2cbYuLY2bDwPx9ZMs7CocpJJN3cbN+/PyfJrlilYCghIyKWAuwdupzv42pw/46/JkoJNpBWmClSkunnYWtV4Hw8ukSOdPo1MChkFOxNy5AsOlvYv4CRyS4Yt9EvjQz0/M5JZIt7m/lkfWD9NLQzqUpTg/DbbL5u0J9LxCgOoC5v1yP28EHiVRpZuW3jchn2sTi9o2WzoiNhpyoPLpSLjmUXJvcqPUeG0DzZQppmKYpILAlrelw7e3hCoKUkoAWqpSgXaysAiwY7DqXF8wVL1SgogIcpI7z4TcMCQxDKcjBUOWHRWQwTOCACGBIIcgjbqLY/EtBCaiApyWNwemS1X7vC7ScRlzJc1cwFUtPLUEWze/sWYvkXsOP4lxTKBSAoO++WZg5YbG8FDscafia0TSHuoD0AdVhfdR+nRosmcMUUqULEXD/N1Yj8+u8Z7h06lYrWAoqpBdnDKObsqwtZ32aHZ1pCQ6nSXu2GZ7W5fXYRLVAhWuXzGo2AOxywYdTl/eFeuoQkKSlTk2DuzM27m7w61OlrAUkpW4uHYhy7m+GeBNbJlEgFns1x1UT+PsIpO9MhoVSuKKBZIO/1d38YLk6t7qF2ubkhrjywPeJN04QogtbIHQsz/AIepjpJdQ5WH2rOfP8YpKjNC7j05CkpASqYuxsHSBm/4O+20LNLQGExVNV1oDuo45iBTSLMn8XhtO4XJXURVl6Rh9xy7Fh+2gWbwBKUlRSW+GoEHo79Ryg/5i80kFeRZxThaXJSHr+GzMSAyQQABdxf6bCSuz0yqWmYmkLZ3+JIOHGSWu33hh4fokM1mSSAAQWKSUqBIHmgOMsIf/wC2ylLqc96zpJJJcgu2/Ww/SM5c0o6DBGO1PYSeHSglRBDpcgAKqpU5thD4GR5R5wnspNlrIUlRCklKyAklNwOuGLk+Bj6Rw7SKoNSy5DEkpY0mxYZu34RSZJCi1IDEuDzOHd6hblfBgXNKqk0V7aM5P4d3TUqZ7AEuGzkioAh8crtY3gJesFbKSa0pJIJcFiGY2cFsjboY009EsgKWkLYWcF7u77eRvnyhVQmdOYhhLQbO1DLHwkb/AOIfHO3shx+hWvVgpUk8qgbueUhKi3nYesM5XFa0ilASSmk0gIl3dwENsDkqD22hdLlky6mqlgkOAdm+JKSC3Uhw7uA0DcQmLSB3aakuSLi5N7NnPrZsh6fG/AbGkzXFJJBDD7QHM4IO5JdyCP8AMZntqPgug4xXULF3qFg7m32hD/Sylj40uL2IG5Zvws8Lu3YHcywNl5a5dByfaFx3ls0t1sv7OcVmCQiWlAb4fhBqCjkVG1/S0MtRxaaiUyUkLSCSQM3uRZgABuTZo57KSgdPLNTMGwGyo3f1h53DsSkY+IG7i9wP3eJb2WinRSAQmYVCYkAsqkEkqSSSW+GxbxAvBmn16VsSGQhP2bZdg1/HreB06AAVcxBLEoI2FiaQGYbHrAi9MofD5jq5/wAZ8oWiuxgZCVgKSbOb+GcNb1jg8PWhQdJKRzEhqc4zZ/20CHULTOlJKiHBBBFjZ7nI28BvmGUomsPcM3xOkvcA9fKGSzOdqJBpR95Tet/7R3wlIeemlkomWOzKc02L4Y/8h0EW9r0FKZXMlkqUoPu31O1vGLOx3EyjSgrQFd7MWpT9bJs9rBI3jV2uNGaSzZaUcrE0sMWIsR1dx+piQ1nzpC5bhQJSKili92DM1RBOH6xIwo0xRmpZS1g5uL7Na14uRcgAnxA9PHAZmGbxXKDEhKS4szXJIdx7fWC5MspJNg4IxufzAPr7wkZxVBEtKxMIKQoMCEm9V3NhsfpbMF6jQlSuSkKKcgNUHNmCgHHiMe0VpSynVsLfXfxI+ggWbNXNX3aZdgQ6qmSAA4AIDlyD+EWaVYyToFPdN6UhSi1Rawd7lNjHmnkgrXSbhV0vd2IbcBxSWJGdopmomJExImKUigJStwlSVKUbu7Gkfna0G6NLZVQ1sklVgAFEl7Br58ciAei6RpkhIKU0nY1bsC4Oz/nHGo4eCwZqgy1A/KQbM90+ccTlczguFFjdxuzn+8W9yU8uSdj6lnu99swugABoClSSE1MKSQ1gB6GwG428I5n8OJCVEJcAixeyjvbe9n+XcQ/RLPKgByAah8u5ZwwwBtBU+eQ45TaxYAJfxD3a+QbRNhWjFK0fxE2LEGxcsXBN/wBtEUpm6DwL22P0+sP9dwOoPLIBf7opD+GcZPXPRPrtNQKVqZjhL4fZ/J94d2Q40hZOCErC1WUWGGxjG/6QavUIYIpSxKFAuzFLFRG939nO0L9QoEHq7P5uAPIB7Dp78a6XWoKBuHI2pYMlmYiwPm8NmbvwPtVqJiGBTWGusBNO7hrlW8L9UosyQUzGJQS9mp5CXLObeD468cL1iVzSDUSlg/8A2gM2LW6YGIP1SFKUCmkJsBkqc5Huwt4xSXk0iyqRxhTUrQSyiFVMkipubLfW9rwR/FEo51JBJcEMyj1uxpAJsWe42jzVTTSzBKqQEliSCCL2If18MxnO0E3UIW8xVD0tsVqtWwcjNzU1vWMfat2lQWaKZNBCQlQdLqNgxvi2Dm3XEDaHV06hamJCZQd7kCol028LA5xvCrh4IDTOXChcF8MSEKquCTSWerHUuWvu1TJ02mWmYkITLBBUQgF1MmwBKrgYtFx46TiHYTwfkBllC1HlIKQ5IVLSou2LlSnLfEb2gmdwZA5pSu6U/wAJBMtRzdPyn7wIO94V8Hmumo1h1FlOEugslDuKWISbZd/RtptZMQWU0xBFrELB2LggfTcecaJYsKsoRq0VBE9FCsAi6FWYBKmyb2ISroIyn+oMoCVKaoGtXKXYW8d/1jXzdUVApWkCXVh3dju+Buxt5xj+3vDkoRJUlS1IUpXKVOAQMh3ItsSR0AjSDTZLToZ8EBGlkh1B0EuRysyiwO+/0hnI4k1IJtmxAIADW8S5gTg3EZadJKROSpCKAy1pBQqxYhYJCc/MBBCEIUKqLAMDZlOcg46e0ZuLuxhMviBICXZ2JDiw28nYe0EJnFQJwA2fUsPYD1hTN0SnsLNV0IS4GOrDfEEzdQEJUl2DA9S+9+pYxI7GKNTUaWJYXDBgT5XBbfx9gO5uTjDuXtl7lrDyxFchaggqSA7Pcj5vhZ82ub9MNFes1ykGiqotzABLg2qsMM2D9oNA3oMqVijtRxCooqfkqq3e6Xvd7AB3MMuEa9EqWmWkkqCalMHQVFlKJNhly+LCEOsBmTpNbmqh9wXXdgrbPhGt/wBrlFaGSV1FThXygJ5QA7ZYYuDs0dE/2xRjCTk2wHWp7ycoP3YBZ+7LLSAWWWum+L3tHsPtJOLqCRiwcJN8YyWbDRIxpM3EQnqwoixN2uk2cE4y0XSZoYM98Cprk29Wf9IoIS5SkM4zhjf6/oOsWCclDAAElJFKvht8ruH8wXvGa7JTDqgKEqIFQDVWsQ19rC79DjMFaVLUlIctYsHpObs+c9PWMZxCdOBpKQhFYACamtekAuSz3cEhx0YaFPEZ05CQABzcxDPQLpSlTgIGxGbnqwuq8gpP6G6SkPzFTh6QAWAtluo+keK1IKmsFfD1NIs/mbeUK9HxdKSlPwkqs7krIBNgWDAvvubYe5K/5iVBJFTBJUKVKqIJKEkMQRvtktkpGjVDtSg11EeIYkf+Nsj8L7zSalKLFQKlYJy7dLDN7N53gDU6hSUUKS67d4RdY5XDlNxkFthnaFGr1ktNJW5qUHISSaQSFXODi1n3O8FWLxZpJuufFSfF82Fh6F2Hj0vXN1M1TEKpfw5bjAJt/mF8nWy1gIUSioAoXYALIBZYVzAWAqAa5vB0wiooU5Y/KXZy4KW9n8IlxGpWHaTiJqBmC1JFyGBDMCz7bi21zgPW6dM1MwgprckU7kbXbcnztHHEeGiYhMtAKVZcg0kgMKtnz7C1490XDJaaAqaSsPysckkqswL3DHZhmFQzOT+Gzay6Sls+hN736eceiQR8pqVktYDAAv8AltGr4npKZZY4YhJIKnLOAR6G3T2z/f3uMKASSoMDcHxdv3h6XWzNxpirRcMVKWsu6nBJBYDBDhzs3vDpPFSAEghLC6yfhcXLWc5Gf7AT9cFGlBfOc3YEPvf3eBV0mxLBQuPwzu9vWDJ2KqWhmvBmKU5JSBUxAJcJUmk2Aa9/m9IU6mZMWqiahQlq5KiEkAKB/Ukf02g/TICshSmS7FnFLF02AG7esXKrmhQCgAUhrX5SWF7ZVkHY9IuMrYrsUaSWrTqKWSeigQCSQ7HZKtmAH0ghOsYgVpSSQTLJDv4PZ/HwhhxDSpExRLk1EAXampxawe8JtZwdCT3jLpR8ylEmVzZAHxJYgubgA5GLW2D/AAM+GLkOQ4TSoFSSdywtb88tfYONXJlLfuym1lAnFgWbBsx8vCM2nSVMFJdJIYpBwLu4LEO19vaGTJUpyoqcNuVMHDAv5srqPWBoaCu+7oFJIINmvvYFjttvaMz23UVIlAoADkghuYEBn3fxPjDFKQoWqICgaWZQF3pfp0B/UJu1SaJUlJFJdRKd02SAPz9fU3CKsUno1HBpgTpJKTsgCygNrhy49LQErRBClKlKVJJN+7NIUQbOhXIp/wCnJijT6sFIDuUsLulmST1Ypp8MneDEqXy1BIAuDYW6O+RtvYxNUO0+yL12oQ4mIM1GCqXZdm+KWokH/iq8U6aZplhXdjnN1IZpjhyAUqYs+8GjSspsYIqAYVWNw7N1Y/pRqOGIWg1pQoWpAFwbh05UnFz1AZrxWn2Lro81/ElS5SVFKRYF2IUFBi5DskttcWtiMorUpUo03Js4NyzOXbqf/HrDjVcDmKQaJhUkKIQhZJLJGEryTlkqB9IC4LKlIBSaqwLoWkkpyHtkNuDnyiHx6tES32DzJpGpktstAT4XJEauams4cIKibn7TYA6HzzGR1U1P8QDchExLG2wIBt6Q10GtmLrCRexfLB2Geth/yh8qcaX4DikpK0P18OSWSEqJVtSrNizlxgdDjeJAX8ephUpTqsOYO+5HRjdokZ3+DZoCQt1KJJAINJIL2tbqzEsM36wTqZBlmlSOhZw6QoAhW+R7H69a6QxqKUliGFwCbhyPV/WOdTqSqhJDqpCdmYX8sObbq8IytCaaZ2rTjuxRMQkpS7LUkKbJpBy43Dl9niaTQlyUJUwzbIOc2FvOBJsky1d6tIJW6EgsQSCOlk2f6BmcjTcEk9+4C2QmWV8rltgBUBZyNwbesVVjvyJ5ulF5iy1PykHcAiwtZgcbiB+J9+sS0hK5guUEPSkMAm5AblSxzsX6Pu4ZyD08wMkP509Y51MgKIS6nBdq1M5cH6E+GN4EV2UcH0lRWCtMsqdZVMUbq3BUSzgE7vbeFkrULlziSU8qhcBNKSGuygxLZ8h5Q8lSEyAyfhUoAAkkutQ3F2JI/bmEvEZklU1QUQSh6pZSTcVEgXCbDd/WKoly8MI0nDFLmzFzJnKAJiTU9RqwE2FVYUALm2A0F6PXo7khNSbkMAbt1+0L2A6i0L1VIUlZk1S0qSCFLY8wUygUmygokv8Ai9ieJOiRWJfdy5jUmbSsDcMApRSSx5qSWAGRBRO0y7R8aliXX3twHpZQtYFLU3ALpcBsOXZ/dVxpSVIVTLSspClkkMkMkEPVTUTgjozF4Vo4eFgqCklKjyJSFAB7Fqr3Ure17AMIIUJ1RdEooSmxCUgAEpfBqamrf3haToqnVmq0SUKSXuTsb2IGWub1MS2IB1GhKUhTcirsp7tmzOLEG+w2ilJl8iZYLMXILPbxFxnLRRPIkpSFtUVBhzFT5Be4+El3MReyqYBquFIut7FRNnZN2I9PqxtvFWu0gKagzZZQIe7P5OCYcTZa0jmNaQXBNil3ZIAcM1vTaB58ut0EEWsX5t3IIsGZ2O4HnFp2IUzNcUpep2KQWzSbMAd2BzD8c0t6Wa1gTUHZ2a52PnAeh4PLlpUkpCgWcgNawFnsQ5c+EWzNSCQk4Vs5sAmpOGtdJ2dvd0k7M63ZWjVFSjUlIKCpx4BakgM2wSLxXpJii5blDgFwAW+K58seHjC+bLUFHumcgsFYLi/4npmHGmkq08pqgAAymF1MAfzGdxB2PyKdRM7pJKQaVXopuhy9SRYs+QHu56vFalyJlXdpBqISXrDF6SSzhjiGWp0gXVahixNiQwD+V+jxm+Na9EsFUtSkrE2kqYGssXCsWcEO23rGq2D0NZy7BdaQpSnDnmAALhvs22cxnO12pcypfzpKnswYkMwfzwALWiaNM/VhQISlLMkJZwQyt88oI9fKD5MuUHUUibSoOVpFQNkpIcH2FrY62riS/wBQRoShTFKwUkgFiGcM6Ti+fSC0zgUmpVBOXAcOcF8XDPjLQDrtIZlRCygpCVLQGoIDAFmyx/uGjsaFwCskEquU4YizD+kAsXFtt40yugnTK7t1S3FR+CwKi7YN9zZi7R5O16lJ/lodRHK7ptli738PwjhElKQq/KEsQSolvhJGwAfAYmojFo5kyZaSAfnXTU1wSGSA22BkMITdgn4LK1BCU1ZAADb+Rd8AYcN5MNxCbLUVEywtSGKVgfER8ySzMFNZ97u7A1egQe8SkqSS9NNrPkuc5GXbeB+GaZLMsE2LEqcgqBD2AAwoDJdJexBhKSKcb0zMaZCpM1ZWlS0JUlSlbppmBytgWfmD9VRsZXdzEgSzRUmqwFLZFxZXXOzFozMsK/mNcFSJasfOs5t93IvD7UcIlpKpslaZZFRUhSCZSvmIYfA4YOn1Bjbk29mXHFRWgibwlJQmoqK0gpSEpUVFlKYsC12a/XxDSBuE9qwvYhaA5Qdk8zhJu6csLEHDC0SMnGjalLZ//9k="/>
          <p:cNvSpPr>
            <a:spLocks noChangeAspect="1" noChangeArrowheads="1"/>
          </p:cNvSpPr>
          <p:nvPr/>
        </p:nvSpPr>
        <p:spPr bwMode="auto">
          <a:xfrm>
            <a:off x="63500" y="-881063"/>
            <a:ext cx="2514600"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jpeg;base64,/9j/4AAQSkZJRgABAQAAAQABAAD/2wCEAAkGBhQSERUUExQWFRUVGR8XGBcYGBceFxgaGBgXGhcZGx4ZHCYfGhwkGhsYIDAhIycpLCwsFx4xNTAqNSgrLCkBCQoKDgwOGg8PGjAkHyQvLCwvLCwsLCwsLCwsLCwsLCwsLCwsLCwsLCwsLCwsLCwsLCwsLCwsLCwsLCwsLCwsLP/AABEIAL8BCAMBIgACEQEDEQH/xAAbAAACAwEBAQAAAAAAAAAAAAAEBQADBgIBB//EAEEQAAECBQIDBgMGBQMDBAMAAAECEQADEiExBEEFIlEGE2FxgZEyQqFSYrHB0fAUI3Lh8QcVgjOSohays8MkU3P/xAAZAQADAQEBAAAAAAAAAAAAAAAAAQIDBAX/xAAqEQACAgICAQQBBAIDAAAAAAAAAQIREiEDMUEEExRRYSIycfCRoSOBsf/aAAwDAQACEQMRAD8A+mUR73cXNEj08jyMCmiJTBL9Y5phZDcCmiJRBATE7uFkHtlFESiL6I9ogyH7ZRREoi+iJRCyDApoj2iLaY9pgyDApoiURdTEpgyHgVURKIupiUwsgwKqYlMW0x7TBkGBTTHtMW0xKYWQ8CqmJTF1MSmCwxKaY9pi2mJTBYYlVMSmLaYlMGQYlVMSmLaYlMGQYlVMSmLaYlMGQYlVMSmLaYlMGQ8SqmJFtMewZBiU0x7TCIdqb3l+x/tHp7VjaWfU/wBom2bYIeUx60J5faZPzJI8mP6R4e1kt2pV9P1gtixQ5aPaYXSu0Uo5ceY/SLP9+k/b/wDFX6QWx4hrR7TAB7QyftE+STHB7SSfve394LYYjKmPWhSrtNL2Sv6frET2lR9lX0/WDYqG1MetCpPaSX0V9P1iK7SSx8qvp+sGwpDVo9aFQ7Ry+ivp+sRXaOWPlV9P1gpjpDVojQr/APUSPsq+n6x6O0Uv7Kvp+sFMKQzaPWhcntBK+8PQfrFo4zK+0fYwqYUgxojQIOMSvt/RX6RfL1qFBwpPv+sLY6Ra0Ro4/iUfaT/3CINWj7afcQgpHbR8/wD9ZOIzZGllKlTVSj3hBpUpJUKcWz19DG9/jEfbT7iPmn+uc5KtHJpIU05y2wKFD8YH0yopWjW/6falczh2nWtRWpSVOpRJJaYsByb4AHpGiaMj/plrUDhemBUAQlWf/wCsyNcmYDgg+RiY/tQSStkaI0evHsVYsTlojR1EgsKOWiNHUSCwo5aJHsewWPE+bqnjBsY575JNiCd2MZ2ZOLEc5Chfx23U8UadIQXSFJte92HqY5vlwGzUzNSkC6kj1EQzk9Qd8iMtOWFgpU7MCQ/jY22cRxKUkkKrNvFW1jvAvWQFRrTqktn6iBddxyRKHOvAdhc28sesI9JxRLXX8xFKgC9KlJsTe/h1hV2g0ktQmzRNVUz0ctOWZiH2OIb9VF6j2Uo7o1/D+PSZqa0rDYIVYj6wYjWyzcKBHgXjDHhEkUhM6gC4IAY4dzUz+0X6DSIkuEahZKspKQ9j59bt5ecNepXkMGbT+ITt+BtAvGOMo08vvCKgCkMkh+YsMxnkzeQKVMUxSFMQnfHz/ltCntLN/kEBTgFJZm+cAYJhfMg9IS43ez6GrVJGSBtkR1/Ep6iMFpJxJpcXWoizuQxe6/vfSD1omAh1K5jblFzfx84r5kBYM1/fiOu/DPZvMRhu+VY1qYk/KMgKN7/dMV8VEwSZvOCyVA8vhcP6j3g+bDoWDN6jVghwQfIjcOPpeLEz4wumlTA6RajlAP8ASki9PQxTq9RPQlROyVKe7crj7PUH2iV66HQ8GfQO/HSOhNEYSXM1JAISS5bO5LfYtf8AGOtNO1UxKVCWWWLcw9G5bw/mx+g9uRujNEeDVJdnGWyM7iMEnV6ikHu1EEBRYp+c2yA4i3+InimuWUAlnUZbOQ+1y8HzY/Q/bZu++ERGqDs4fpux8P3iMRqUah+STU9wXlhx4A3O3vCHhWumifMFAKrJLqTZlzGuT4nHSH82NWHtM+mcF44nUSysJpFakZf4FFL26tGU/wBXJgOllN/+3/61wo7OzJ/cJKZVSVFRSagH51VZUMG0Ads5s7uECZKMsV5JF+VTCyj542hfKjL9Ja4mpWfQewEwf7fIc7K/+RcaBMwZ/KPlfZydOEiUEyCsHBfLFRLc4xj0hppp2ooBGnWrZwpnYkfb8II+rjFUKfFJtuj6ElV8wQdavFavcx8x0atTUv8AlT+VTN3gs6UFvq//ACEX6jWagklKVp5auZYIABcl/K2W3ivmQI9qS8H0EagkPVU+C7vHYmmPm3DZ+oTJkFImNShLCYKSKH6Ok/4hgdZq9kqHgZgcjwt5w163j8i9qX0b2XqlDBUPeIvjwT8U4BrXUlw+Mx8+1fENYyQlKgoqLGsMXRMVs3nn5YzKuBaljUgqWCSoFSHAZ3Je+DCl6uHgpcUj6yjtFNVrDKEz+X/Dia7JuozaQQf6fyiR8rTpNWdUUhRSuXKTZKw9LrpFrM7m+x3wZAvVcYPil4OtepaVCopLPzIJKTfBdILs3hePUyJppZaA7By5z31sMLOL7kQ/1HDWS+QrILP+75hSvQUkFJcOkM/ido8qKXR0+2l4K9BpphCHIH8og52Bbxdli0VS5cxCDMCwTUqgYDkqSTe78mI41E5SZVIJSTLVvuEoZn3vjf1gNOrmS0LYJQ5JTggUrIIB3yr8esTKL8EvQ00YUpFMylqllw7uJyiXBGHSR69YW8S1JUJjHlpZy1wlbBut38Y54NrCtanBUDUT41Evkuckts79YK4lpymUpLWSlQHU3T7+fjAotT2Eds6WFAJ5kkNdPNZIUjxdjkeHpFcnWLWU1BwGODgO4dujHyF82ORwtImpSHYpvzBjUS6XsQQ3sB0hzK7OTZpaXKWpj8rFIw4J2t+UNRXkeDMuucRKa3wJFTHYg7j7ze3lHHGVlWmWSxBpNnsa77N/ZQhp2j4dN0MgKnoKFLSlKEkBioIAVcWYb+Y6iMee0E5UhclSiUKbl6MoG3QWjSPDu2dHFwKVyk6HydcqSupaXAUXSVKAL0E4ZQuBv09bE9oBqFTEJT3d6kS6lMWDkAm71XbcRv8A/a5mqly0qlS1JKQf5isWGFJuk7W8Ys4Fw2XIEzTzdMg1EJNgVBwbpU7jYgjwjpXDGUcaWv8AIc/DDjf6ZZfwfOf9xqQlJrS5WrIUfhVUAzfaYv1j3XapRkKBFwFg4scKJx0DZf3i9WlEtYqIZMxaWYC1Chffmb6xZxTRpGmUoU/Bm7isY87/AFjixVnMouwSZxNdlXIUckC3KkMQxL8rPmx6tBOt1ijLWhTKHdq6OxqJcs5L2vjxi2VIWlTilti6Ten63JjjXSVJlzH5R3dwevM9xYl3vvCUVY1FoZyu0K2CZdFIAIdJqqqCnNsXPsMbiK7QA6eVKE5KFJSkg03dmY+T+t4rMoVJIHy1Bgz/ABkM563gUaAKRLqYBUuwBuVEAhRI3tvEqHmwyl1YXL43Mk8iEhcspQyg9gCwBF25goDe14G4rxOcZlNIWxIBJchypylmbJ26WsIqk8staQHUAwIIdwosWbL39+sHSZQdFSVFSwTbBLAHIYsSn6QlBL+/7J21QMrtCSs9aTSTZ3JCQHYsze0LE62WozBzI7yhQuBdNalObi5NgCIZytMlQYgliNrMAq3XIH1gDh8lCjqLBknlF7BJUbeAi4wjG6Gos54LxJcuWhnUW5QQWAJURTf7Tm17EbGL+2fH1TdOhClBSqwohrjlUCUnBGA43qjjQEiQmm5MoJZXwionmfqHUfcXwQe0ctIkoUC9anAYBmT0Hr/eLjFe5Y1kpDrgfE1o00miaEFCVm6QQKleLO7XZ8+cXaXtVNlL7tTkJcYIBchVvG4Hu8AdndEFypZIcXfGxU3juYL/ANpYAFJclLA7VDZi+APK8ZSinJqTCWVlur42sqmAO6i7pUoEfy5LAsxLgEOPaBNV2gKkpSymoYocU8oVk4IsLEfKY51CDJnAS6jMJ5iMXSDg55T16xxrdHLKZhKy6QQwP3VK6dQ3uIceNOrJabexgjjh7pPdqNSUpLFQBCqKQrGXIN+hy8XjVagS61LqmbOq/KC/gDdtm5i14XDgwAcrqQpqnYMyFeNtrjpFaOHE0CoM7M+AUqPuWZxGb4taE00P9BxxZpTMHNKJIY55VIFvEKJBhdxDjzTiqYsAkMhIxS603sSDUFPfdmyI502jXLppJsXICQ7O1V1HGfFj1gHiHDCWUohRc7Ak/t4UOPKTi3oq5NUyvTcZKps5QCkqUhKAARVYKJBrz+gESB9DpCFzUhrKGQdk3bpmJG8uJXr/AGVh+Tf6dTfGEP5A/k/+YF1ssAulmNx1w5gwpOxp+84yc/vxiyWklJClBQ6sHtcZTnHufGJOuULM/NCJrApajGwBO+dgxhPqtGrvEJRUpB7z4eilLz6H0jQ8U4WRuoYNjkftoD0M0osWuCOoFtrtDypHNL6kD8IQlIWVh6QaU4SkuRZhvd36vF/HdKkylkEilJIxkGXbyv8ASD5fDOWZ0COrEkk/haF3HNH3enUEBRBSXckkOpDnwu0Xdu0aJV/Axl8LKpiwBWGBdOTcfpAXZ3tCopFyAFKWpLkABKlOQR4UDreD9HrCJqicUpu9nFRON7pjKarhrzJ0lC6e9mMnwCkmY3ulIPg8acMnFv70JxhKg7tn2gXxDUBZQ0uXSJctRJAT8wJBHxEFzbAw0D9rEzVSkTp8pKFzZYUFBwpSRMoApwlICEkBvm8YS8JmBSQlUwIKAyQxdRUok3GA3X84a9pNUqZLNRdkhKbuwBsPqY6Gr2xt9UH8O4pOCUpSshiGc2wbdGdveNzJ1a5pCg3LKUqYkMFChVSbk2Yvjb2jEytCk6QJmJpKimaiY5qylNI2ZqlX+z0h2ZyZulkBBKCkqROb5zYpq6ikk+f9MZrk/U99GXkrOgKlV9CVWubpKdjnzhDrdBMCZq1K5Chwm/2WTnYXNvCNBp9LLQKpk2lKsJZ6rKIOcEp6GNHK7NaSbLCf4lkrFKgyaqaflUzAs1yDnHXGHHOVUW2u2Y1KwpAHKlQUEq2pICjufux1qtMJgWPiqSyR1NKr/XMaOfw9KtVq5EiYiUD3awtaSWEuXKX/ACyB8SlG7M4vewhB234wZciRo5RPdAcySwM0vzKXfBKjZ2G77b/Fld+CHPYRxThS5PcqUtIJSTSC6glkJV4Nh77u3QfQTFUpCiKEikMMWQ9vT6nMLOA6iRIn/wAVqJ4mrY/yZaZiiXTSUmYsJSHFjSTksY2/G+CICUTtNLT3cwB0oB5SzhmDqBBOTkegz5OJJNxNKku0ZoTpZSsUoBdQBoG9XqIpmcRloCCZWVM7KAze42Z4tnaRNRJcO7B+UOXvbr06xSlCTUCRyh32LAkefTbEc/kW7oo0KkKSkFK3KQGra4B62ZukDGWmWnU1BYNmv1SpV7XyIK0ElQYJQGDfCbpIfrZnPjFPENCO71KjkB/aWOhi/L2JXQRwNY7pAqYCXLcUu91AvfDwg7V6QoS3e1pCwR50na7b7/jDvheiYJp5Xlh2Kublc9fH2xCXtZpSEu783V/lPUAwR/ege6G/ZnTFWlltT8zklNgFXcHP9xBEzRr7w8qiQkUgF+oBF+v4npAnZSUe4SoB2szbAljbxKsjYZ2JmrWZ1iHpHzAMylP8RGxES07ehyS7A1cDXNW6wtJASo2VkBhfYOnMca7hKpcpewYkkhTkM1rAEsfDJhtNnrF32CVUmpsmzP8AaEc6viH8tSFLsbMUn7vU2gt6FjEp1GtKZlCnZQsQBdiytthe8ULnFAseYXG6SCkgeDEKd/Ew8ka5KySyCMcyRds584TTTLIAZJIUBbLOi3RnKh7RXGlYmndpnUlKkmpRAIa4+8FJDNvcggdIPTMKiU8r7cxslxZtnZ7R1/CyHQyFUqBIuoN8LHwI/OLNPIQm6VrFuqSX2OIzqOilBinRqPeahRsO8Lso7JAswiQHpuFlQmzO+YiZMyMgWc33DxI3pWDTs2yJwKRcuNg5PiLB/bpHqppBFlDGan+oH7brFEqWWsth/j9+sVrkTKwQxQSaju5ZmjA6g2bdqjbBLM1i2Th28zCOdoUkuTg29sXzDuXOYkbDL9Wdn/MfQxNdLlLQAKUFwfhyQpsNi4cY8ICJpMUrnlKAy3fBIta+Bi187RVN1RXKIN+UAGwd1Bze72/GLpslKSQzH1u97b7s0AqQUggIVNAvSCBnBfzhqrMm9h8pYVMWQAxa5qIw128xcdPSMnx3SBWrShVqkuN35FJDOLl0ixEFJnqZKwshLEGXc00mxYJDt1tdm8Q06GcqciaXUwqCgHpJHJUCQAzD6PmN4adsmVPoSokUzGIKfmAOWyI7mKJQQMMSfS5/CNBqdGpCu8LkEUnkACQKXe9ifD87LNYnvVr7tNLgi9hexJJ23cxqpWtFJ7NHquJ9/wAPlGnuf4YAJu4WUkmrm3UVKZrPbxi/s/SuVNCpjBC35iybhvN3B2x5wv1einL04ElA7ugIWS1RoIIUL4JBbx9DCaegiTPYn4kEtg3UAT4MfwibUk/yC8p+BlxlNS1TAoLQhk8pcjAAbJ/vB3Y+VOnTJgQhZSmXUc2CVAW62VjoPCMLpys2SSAfGN3wLia5KeRRDAFxnlaOiKaemZ6raD9HxhemmT5qFMaVuCAQQhMqxBsf7CF+u4nL1MvvJ0sImkBKrEBSTcTEA4DpYgWdmsSAw4Tr9PMmFOrXzTVFFfNWlUygBb2SQ6Rc4va7jNK4xNkLm6ZVE1CVqBExJUFKBaoEmpJOykqG0E5vwa8cUu+/Av1MpLqIdhjqfQ/rH0fsVqSnTBE27fCCoVAZAZ7MTGC4qvTiSFSlrExRYyin4Bua3vsBa7+EJpGuWgulRB84x5MdYnq+itJvl/qPrGs13dqVLWPvIVTsW5fK3oR4wv1uodExJShJUksWY/CbPi/W73gbg2vE/RJM1yUEpd7slIIe973vHcxaAmYMkvl2IKiwueh2jkUadfk4PVQfFyNLrtBM3SFJG4LPdiHPtuTmEvG5jSZqEGp0klIBB6OXucfT1hjpdCVi5wzH5sA2J6XFmw20B8bStFKgyhzBQJy4DAno48+YRCtLu2ct0i+SF0oIS/whQIIwGGWez/S8Ie1w/lJ/l0c4Nv6V+MaxcwsQUAhP2VFx0sQ31xGf7a6v/wDHCUhSf5gfASeRfQkGNeOrRVR+yzshqjLkJULF3qFjlsjpf3MMBLK5wWC3KQSdncjHoInY5aTpJSSAWqtUkH4lM+/uIcKky1W5knGLDr+US27ZeL7Al6ELBdSWcE2cFj9bjfoIE1+l5SlKUG4blALbsQHhmvg7Cx9L3bHrFE/STMgKLHIds9f3vEpsUlJoWDThD1IdbkpDkG5NO/QbwLq9JSoKl7kBrNUSjNrdfCGM6eurmSdxk4O/jvAyNQ6ku3/UDuLsLvby8NouMmmYvQTppaiVUmsAEB+UkuQpn8WHoY7TLUglDEEAFrEsXvY4sdvaJpUpMpNViwUb/EVOTf1x5xZP1IlFRT/SEtuxKrv0hJpmraA+GpHdqFJuVF2Ngom+G2+kSD+FSVBCDcEJdns9Rtn+0SKbVscXYToJBbdyavDDObbMGglWjqAqUXwCC3v4PAUrULpYqowMPsD47n6ReJcwfMSOo/s3U79IzNYFv+0pTTepTs1tut7Z+gg+VpgksRcO9jbwtf2hQhC0sCp+ZmYWSAzfm/1grTyljKGDuL2boHaBlF2qmBSCGdQxgXPnc+2whOJ7GoAg73ve++YfTdC6hgs25Fj1A3f8I41nAypDh3L7dfQnr+2iTOULMzquPSQs4Ba7DD482gU8WCgFoWAogOASW5S7/eBq87WDPBa+FpNXeBx1pAyHN/XaBv8A0/KSSpIpPnb2FhGqlHpmf6kDz+NVqCAoAE8zdbH8nPlC/VS1ztYVJKu5UlnICQAE8wZ2HOTcs7vBaeyqr0LN9kBTkBKnF0sbgXJbLtsZpOCSkoLJUkEFIWtgRUGGLOCfR2jZSUdoTtjVGmCdOWmUqMpRouQLWDPtj1d4S8BkFM4rUVCUtBCag6VlJYJFmfNvuw81dKdMSkJLS1XDEuU3uLO+/WM5xNcs6VagtSgmklAmctSkhQWQkOopKiLn5WcNCg7VGjSFfaTUprUlJSoliSlmBAZrW6G3WG3ZREmeW1Gq/h0YSlKHmLH9ZFCfb2jF/wC5XumoC/j+/ONLPkyl8ylhKlgKATTSHSGSz2PtGzuCSRClG9mh1PB9MuVO7ual0zilJXzLKAtTKFBADghzScWaMpqUFE4qW04pN6iohXmUkKIPV3irSzF96BLG4NwXIF2UNhTn2jviAUpS1BJCVE0kggFlCwPg4xGsI5Wn2Zy5Kprot18r+M1AEiSJVQCQgFRDgcynWokDJzYCEJF4c8L10ySQoU1JUFh7nlCgzj5TVcbsOkK9Q5USRkvbH9vKI5OOSVs9H0fqIyeH+DV9jVd5KmyXa4WPz/8AaB6wwnoplZeoAD0P4O8Z/sbPUieF2CBZZUpCQx/qIcuxYRup3D5boSlQDTkpY7gmpwdw2+5Bjl6kjf18FKMZ/wDQDVQACFctxZgzJbzaw9Yo1U8agMhyOVzekmsKX5/2EOU6KWFUd6FA4SouCVWxdti7MbB4q1nDFS0uEpSnqkO58CkACxYP03jFVdnm4kOnYlmu7A2yHBO+R9BGU7ZSiNOmogqMwEl88q7/AJe14ezFKdwkUqFnyCMny/e8I+2lQkIfBUCnYjlXnqLnpF8cakTQb2bkPpJTgEXN2+10yb/jB+jl3ZDpIY2UoAdRYsf1gPsrqqdPJdmDtUAXNai1/THQw7maxZDJSnNmOxsrNv8AEN9lFS9XMSf+of8AklBJJzgBXXriLJmomJ+IVuD8B2G5BZvrHExHIpwqsYUGHju469Y9XoFgVEhL7m9JDHpfP1iGyraWi+RxiSeU0g/eABxsLfhAnHJ8qlBSmnmPUEnultn7xTEVw0kA0i4wd7h7XG30hZqOHyjN06VgoSVkEggE0pJsEndQH0i4VYm2M1aOSWCV2ACWZ8M1xZi6ffwiqdwRKg7hVyBS7uzXbB2vAitXKEuZ3Slpo+EKoIPiDS7epa0ESeIkSUqXSQwcupJ5rCyUketoVatMSlFnZ4etLslXmd8M5/eIkMRxGimpKssAlUognb5get23jyFp/QVACkqSGq388b3wB5kfiYYHXilQQgslLlQIYl7pAA9IAVJWLAli1ttvxj1AU+SR81hdiOqbWJ+httKSKi6CFcRAV5HA6Wd723jzW64Pewdi4FRdi2+xfxAPSINMqUACxS5uE2FrkZbAvuzGLVISpwpKiAbqJKXfJDsd9vTEGjR2dTV0FYClgg2JW/xJdPMGFjelgCD5iJo9fOltSQpNnSzK+LmY3tgBwWvAWn0qZCapaKqBVzOSVPYsHL5wMkQx08+ZSkCUq4qDgB0kX3scW8R4s2wUGC6n+ZMVMWrkVehISwIcBnuxUz39HDQGeGqQpyCwDnp1Hjv+Fsxol6BRQ4QkFLEkBrHceL394GmyAwRtYOAfK7YAPm3hC7Jw+xZpkpQ4Ctmp6A3/AB28YmslTVpFK+6H26hsMkMBgnf3eOpmgD3qsfdsOSz3eK16kKcBikWYgZ3cGHeJL10ZTielUo0r1kpgXFyU3zZPQgYgFPBEKZKFhTlioINL4BckMOrlgY3kvh0pbo7qWwFxSnZ+u+W/vAq+y6ASlKmv8NqgGKVBzZru3gfCN/d1oywsx0qTp0lRTWwDFwaWcbVPkDOOkeS16ZIqKllmBSjkGACbJuSq+esa+Tp5GndFSihsLBIDswTZySpI3sVHrFc3gmjmuEOFm5BcB2uaQ1ifZzDjy32hYMyv8aqU4lApExLFmJUC9nFx0I8MQVxTic2eJYWoq7tLISQAQk3th/xhnwbVokJWiYtLFKV0ltwoFN8KGb9cXhNxvtEmaLS0EgUlXMC9mUGPRJ2bmNnjaHLJSpLREoJrYOnxcRHSfHqIDl61TCoEp8c+hzF6Jdd0kWvSbKv0GFekdeSkYU4l+l7MmbNRb+WCKzd6Xuz5t4xudcU1yQCPiSAmzMlJpAbYY9YzHZvVrTMMtSVMUltqCDuCMbN4vtDXUT+eWpL2U9hfKfru8edyO+Sv5/8ADrjJ4/l0aOUxv8JCXCSwUBY1OfAs0WJ4tKRkuVcoSXYu1rC/geregek4smeSmWCqkgKqbIZ8m4ylxlj1iudwSVZXdsynPM4e3RRHT9vHN/J0aa0FHXSFYQUlr5AcKY5x/mMn2/8A+ijI5xkFyaV+DAZYw9VJCCVJUL2AcZLO5ADnbpYZjO9uk/yJblINWARilWLP6P1jTj/chSWrO+z2lQdPLJIDP824Vhn+Jrh8tZ8QzllDvUQpsgvfcsG3G9wPWOuyRCdLKACSVioggZC1B3AdxjLX8YaTu7mcpRSlVNSgRkCxbww3R/GE3TIcRErVrqaquWxLNyjqA1z5NsIYa/ULUmzMU4AqILeZvYZaOtPoECcUS1KJYuCOUpF8sztlL9S0FTJEz5uUB1W6YGRuS3pmFpgrKdLrqCAsMrdtyxY5s+LdR1hTxuWVrlFNRU1QSACQp5bswv8AMPF85gzXacrUHSQ5sb1tZ6ms318oulyAhNKFltxT4lwSTcF/C0OqDb0ZrWcNUioKYUhnHzOQA2/m7Q7TMljTJFie7uDd2cbYuLY2bDwPx9ZMs7CocpJJN3cbN+/PyfJrlilYCghIyKWAuwdupzv42pw/46/JkoJNpBWmClSkunnYWtV4Hw8ukSOdPo1MChkFOxNy5AsOlvYv4CRyS4Yt9EvjQz0/M5JZIt7m/lkfWD9NLQzqUpTg/DbbL5u0J9LxCgOoC5v1yP28EHiVRpZuW3jchn2sTi9o2WzoiNhpyoPLpSLjmUXJvcqPUeG0DzZQppmKYpILAlrelw7e3hCoKUkoAWqpSgXaysAiwY7DqXF8wVL1SgogIcpI7z4TcMCQxDKcjBUOWHRWQwTOCACGBIIcgjbqLY/EtBCaiApyWNwemS1X7vC7ScRlzJc1cwFUtPLUEWze/sWYvkXsOP4lxTKBSAoO++WZg5YbG8FDscafia0TSHuoD0AdVhfdR+nRosmcMUUqULEXD/N1Yj8+u8Z7h06lYrWAoqpBdnDKObsqwtZ32aHZ1pCQ6nSXu2GZ7W5fXYRLVAhWuXzGo2AOxywYdTl/eFeuoQkKSlTk2DuzM27m7w61OlrAUkpW4uHYhy7m+GeBNbJlEgFns1x1UT+PsIpO9MhoVSuKKBZIO/1d38YLk6t7qF2ubkhrjywPeJN04QogtbIHQsz/AIepjpJdQ5WH2rOfP8YpKjNC7j05CkpASqYuxsHSBm/4O+20LNLQGExVNV1oDuo45iBTSLMn8XhtO4XJXURVl6Rh9xy7Fh+2gWbwBKUlRSW+GoEHo79Ryg/5i80kFeRZxThaXJSHr+GzMSAyQQABdxf6bCSuz0yqWmYmkLZ3+JIOHGSWu33hh4fokM1mSSAAQWKSUqBIHmgOMsIf/wC2ylLqc96zpJJJcgu2/Ww/SM5c0o6DBGO1PYSeHSglRBDpcgAKqpU5thD4GR5R5wnspNlrIUlRCklKyAklNwOuGLk+Bj6Rw7SKoNSy5DEkpY0mxYZu34RSZJCi1IDEuDzOHd6hblfBgXNKqk0V7aM5P4d3TUqZ7AEuGzkioAh8crtY3gJesFbKSa0pJIJcFiGY2cFsjboY009EsgKWkLYWcF7u77eRvnyhVQmdOYhhLQbO1DLHwkb/AOIfHO3shx+hWvVgpUk8qgbueUhKi3nYesM5XFa0ilASSmk0gIl3dwENsDkqD22hdLlky6mqlgkOAdm+JKSC3Uhw7uA0DcQmLSB3aakuSLi5N7NnPrZsh6fG/AbGkzXFJJBDD7QHM4IO5JdyCP8AMZntqPgug4xXULF3qFg7m32hD/Sylj40uL2IG5Zvws8Lu3YHcywNl5a5dByfaFx3ls0t1sv7OcVmCQiWlAb4fhBqCjkVG1/S0MtRxaaiUyUkLSCSQM3uRZgABuTZo57KSgdPLNTMGwGyo3f1h53DsSkY+IG7i9wP3eJb2WinRSAQmYVCYkAsqkEkqSSSW+GxbxAvBmn16VsSGQhP2bZdg1/HreB06AAVcxBLEoI2FiaQGYbHrAi9MofD5jq5/wAZ8oWiuxgZCVgKSbOb+GcNb1jg8PWhQdJKRzEhqc4zZ/20CHULTOlJKiHBBBFjZ7nI28BvmGUomsPcM3xOkvcA9fKGSzOdqJBpR95Tet/7R3wlIeemlkomWOzKc02L4Y/8h0EW9r0FKZXMlkqUoPu31O1vGLOx3EyjSgrQFd7MWpT9bJs9rBI3jV2uNGaSzZaUcrE0sMWIsR1dx+piQ1nzpC5bhQJSKili92DM1RBOH6xIwo0xRmpZS1g5uL7Na14uRcgAnxA9PHAZmGbxXKDEhKS4szXJIdx7fWC5MspJNg4IxufzAPr7wkZxVBEtKxMIKQoMCEm9V3NhsfpbMF6jQlSuSkKKcgNUHNmCgHHiMe0VpSynVsLfXfxI+ggWbNXNX3aZdgQ6qmSAA4AIDlyD+EWaVYyToFPdN6UhSi1Rawd7lNjHmnkgrXSbhV0vd2IbcBxSWJGdopmomJExImKUigJStwlSVKUbu7Gkfna0G6NLZVQ1sklVgAFEl7Br58ciAei6RpkhIKU0nY1bsC4Oz/nHGo4eCwZqgy1A/KQbM90+ccTlczguFFjdxuzn+8W9yU8uSdj6lnu99swugABoClSSE1MKSQ1gB6GwG428I5n8OJCVEJcAixeyjvbe9n+XcQ/RLPKgByAah8u5ZwwwBtBU+eQ45TaxYAJfxD3a+QbRNhWjFK0fxE2LEGxcsXBN/wBtEUpm6DwL22P0+sP9dwOoPLIBf7opD+GcZPXPRPrtNQKVqZjhL4fZ/J94d2Q40hZOCErC1WUWGGxjG/6QavUIYIpSxKFAuzFLFRG939nO0L9QoEHq7P5uAPIB7Dp78a6XWoKBuHI2pYMlmYiwPm8NmbvwPtVqJiGBTWGusBNO7hrlW8L9UosyQUzGJQS9mp5CXLObeD468cL1iVzSDUSlg/8A2gM2LW6YGIP1SFKUCmkJsBkqc5Huwt4xSXk0iyqRxhTUrQSyiFVMkipubLfW9rwR/FEo51JBJcEMyj1uxpAJsWe42jzVTTSzBKqQEliSCCL2If18MxnO0E3UIW8xVD0tsVqtWwcjNzU1vWMfat2lQWaKZNBCQlQdLqNgxvi2Dm3XEDaHV06hamJCZQd7kCol028LA5xvCrh4IDTOXChcF8MSEKquCTSWerHUuWvu1TJ02mWmYkITLBBUQgF1MmwBKrgYtFx46TiHYTwfkBllC1HlIKQ5IVLSou2LlSnLfEb2gmdwZA5pSu6U/wAJBMtRzdPyn7wIO94V8Hmumo1h1FlOEugslDuKWISbZd/RtptZMQWU0xBFrELB2LggfTcecaJYsKsoRq0VBE9FCsAi6FWYBKmyb2ISroIyn+oMoCVKaoGtXKXYW8d/1jXzdUVApWkCXVh3dju+Buxt5xj+3vDkoRJUlS1IUpXKVOAQMh3ItsSR0AjSDTZLToZ8EBGlkh1B0EuRysyiwO+/0hnI4k1IJtmxAIADW8S5gTg3EZadJKROSpCKAy1pBQqxYhYJCc/MBBCEIUKqLAMDZlOcg46e0ZuLuxhMviBICXZ2JDiw28nYe0EJnFQJwA2fUsPYD1hTN0SnsLNV0IS4GOrDfEEzdQEJUl2DA9S+9+pYxI7GKNTUaWJYXDBgT5XBbfx9gO5uTjDuXtl7lrDyxFchaggqSA7Pcj5vhZ82ub9MNFes1ykGiqotzABLg2qsMM2D9oNA3oMqVijtRxCooqfkqq3e6Xvd7AB3MMuEa9EqWmWkkqCalMHQVFlKJNhly+LCEOsBmTpNbmqh9wXXdgrbPhGt/wBrlFaGSV1FThXygJ5QA7ZYYuDs0dE/2xRjCTk2wHWp7ycoP3YBZ+7LLSAWWWum+L3tHsPtJOLqCRiwcJN8YyWbDRIxpM3EQnqwoixN2uk2cE4y0XSZoYM98Cprk29Wf9IoIS5SkM4zhjf6/oOsWCclDAAElJFKvht8ruH8wXvGa7JTDqgKEqIFQDVWsQ19rC79DjMFaVLUlIctYsHpObs+c9PWMZxCdOBpKQhFYACamtekAuSz3cEhx0YaFPEZ05CQABzcxDPQLpSlTgIGxGbnqwuq8gpP6G6SkPzFTh6QAWAtluo+keK1IKmsFfD1NIs/mbeUK9HxdKSlPwkqs7krIBNgWDAvvubYe5K/5iVBJFTBJUKVKqIJKEkMQRvtktkpGjVDtSg11EeIYkf+Nsj8L7zSalKLFQKlYJy7dLDN7N53gDU6hSUUKS67d4RdY5XDlNxkFthnaFGr1ktNJW5qUHISSaQSFXODi1n3O8FWLxZpJuufFSfF82Fh6F2Hj0vXN1M1TEKpfw5bjAJt/mF8nWy1gIUSioAoXYALIBZYVzAWAqAa5vB0wiooU5Y/KXZy4KW9n8IlxGpWHaTiJqBmC1JFyGBDMCz7bi21zgPW6dM1MwgprckU7kbXbcnztHHEeGiYhMtAKVZcg0kgMKtnz7C1490XDJaaAqaSsPysckkqswL3DHZhmFQzOT+Gzay6Sls+hN736eceiQR8pqVktYDAAv8AltGr4npKZZY4YhJIKnLOAR6G3T2z/f3uMKASSoMDcHxdv3h6XWzNxpirRcMVKWsu6nBJBYDBDhzs3vDpPFSAEghLC6yfhcXLWc5Gf7AT9cFGlBfOc3YEPvf3eBV0mxLBQuPwzu9vWDJ2KqWhmvBmKU5JSBUxAJcJUmk2Aa9/m9IU6mZMWqiahQlq5KiEkAKB/Ukf02g/TICshSmS7FnFLF02AG7esXKrmhQCgAUhrX5SWF7ZVkHY9IuMrYrsUaSWrTqKWSeigQCSQ7HZKtmAH0ghOsYgVpSSQTLJDv4PZ/HwhhxDSpExRLk1EAXampxawe8JtZwdCT3jLpR8ylEmVzZAHxJYgubgA5GLW2D/AAM+GLkOQ4TSoFSSdywtb88tfYONXJlLfuym1lAnFgWbBsx8vCM2nSVMFJdJIYpBwLu4LEO19vaGTJUpyoqcNuVMHDAv5srqPWBoaCu+7oFJIINmvvYFjttvaMz23UVIlAoADkghuYEBn3fxPjDFKQoWqICgaWZQF3pfp0B/UJu1SaJUlJFJdRKd02SAPz9fU3CKsUno1HBpgTpJKTsgCygNrhy49LQErRBClKlKVJJN+7NIUQbOhXIp/wCnJijT6sFIDuUsLulmST1Ypp8MneDEqXy1BIAuDYW6O+RtvYxNUO0+yL12oQ4mIM1GCqXZdm+KWokH/iq8U6aZplhXdjnN1IZpjhyAUqYs+8GjSspsYIqAYVWNw7N1Y/pRqOGIWg1pQoWpAFwbh05UnFz1AZrxWn2Lro81/ElS5SVFKRYF2IUFBi5DskttcWtiMorUpUo03Js4NyzOXbqf/HrDjVcDmKQaJhUkKIQhZJLJGEryTlkqB9IC4LKlIBSaqwLoWkkpyHtkNuDnyiHx6tES32DzJpGpktstAT4XJEauams4cIKibn7TYA6HzzGR1U1P8QDchExLG2wIBt6Q10GtmLrCRexfLB2Geth/yh8qcaX4DikpK0P18OSWSEqJVtSrNizlxgdDjeJAX8ephUpTqsOYO+5HRjdokZ3+DZoCQt1KJJAINJIL2tbqzEsM36wTqZBlmlSOhZw6QoAhW+R7H69a6QxqKUliGFwCbhyPV/WOdTqSqhJDqpCdmYX8sObbq8IytCaaZ2rTjuxRMQkpS7LUkKbJpBy43Dl9niaTQlyUJUwzbIOc2FvOBJsky1d6tIJW6EgsQSCOlk2f6BmcjTcEk9+4C2QmWV8rltgBUBZyNwbesVVjvyJ5ulF5iy1PykHcAiwtZgcbiB+J9+sS0hK5guUEPSkMAm5AblSxzsX6Pu4ZyD08wMkP509Y51MgKIS6nBdq1M5cH6E+GN4EV2UcH0lRWCtMsqdZVMUbq3BUSzgE7vbeFkrULlziSU8qhcBNKSGuygxLZ8h5Q8lSEyAyfhUoAAkkutQ3F2JI/bmEvEZklU1QUQSh6pZSTcVEgXCbDd/WKoly8MI0nDFLmzFzJnKAJiTU9RqwE2FVYUALm2A0F6PXo7khNSbkMAbt1+0L2A6i0L1VIUlZk1S0qSCFLY8wUygUmygokv8Ai9ieJOiRWJfdy5jUmbSsDcMApRSSx5qSWAGRBRO0y7R8aliXX3twHpZQtYFLU3ALpcBsOXZ/dVxpSVIVTLSspClkkMkMkEPVTUTgjozF4Vo4eFgqCklKjyJSFAB7Fqr3Ure17AMIIUJ1RdEooSmxCUgAEpfBqamrf3haToqnVmq0SUKSXuTsb2IGWub1MS2IB1GhKUhTcirsp7tmzOLEG+w2ilJl8iZYLMXILPbxFxnLRRPIkpSFtUVBhzFT5Be4+El3MReyqYBquFIut7FRNnZN2I9PqxtvFWu0gKagzZZQIe7P5OCYcTZa0jmNaQXBNil3ZIAcM1vTaB58ut0EEWsX5t3IIsGZ2O4HnFp2IUzNcUpep2KQWzSbMAd2BzD8c0t6Wa1gTUHZ2a52PnAeh4PLlpUkpCgWcgNawFnsQ5c+EWzNSCQk4Vs5sAmpOGtdJ2dvd0k7M63ZWjVFSjUlIKCpx4BakgM2wSLxXpJii5blDgFwAW+K58seHjC+bLUFHumcgsFYLi/4npmHGmkq08pqgAAymF1MAfzGdxB2PyKdRM7pJKQaVXopuhy9SRYs+QHu56vFalyJlXdpBqISXrDF6SSzhjiGWp0gXVahixNiQwD+V+jxm+Na9EsFUtSkrE2kqYGssXCsWcEO23rGq2D0NZy7BdaQpSnDnmAALhvs22cxnO12pcypfzpKnswYkMwfzwALWiaNM/VhQISlLMkJZwQyt88oI9fKD5MuUHUUibSoOVpFQNkpIcH2FrY62riS/wBQRoShTFKwUkgFiGcM6Ti+fSC0zgUmpVBOXAcOcF8XDPjLQDrtIZlRCygpCVLQGoIDAFmyx/uGjsaFwCskEquU4YizD+kAsXFtt40yugnTK7t1S3FR+CwKi7YN9zZi7R5O16lJ/lodRHK7ptli738PwjhElKQq/KEsQSolvhJGwAfAYmojFo5kyZaSAfnXTU1wSGSA22BkMITdgn4LK1BCU1ZAADb+Rd8AYcN5MNxCbLUVEywtSGKVgfER8ySzMFNZ97u7A1egQe8SkqSS9NNrPkuc5GXbeB+GaZLMsE2LEqcgqBD2AAwoDJdJexBhKSKcb0zMaZCpM1ZWlS0JUlSlbppmBytgWfmD9VRsZXdzEgSzRUmqwFLZFxZXXOzFozMsK/mNcFSJasfOs5t93IvD7UcIlpKpslaZZFRUhSCZSvmIYfA4YOn1Bjbk29mXHFRWgibwlJQmoqK0gpSEpUVFlKYsC12a/XxDSBuE9qwvYhaA5Qdk8zhJu6csLEHDC0SMnGjalLZ//9k="/>
          <p:cNvSpPr>
            <a:spLocks noChangeAspect="1" noChangeArrowheads="1"/>
          </p:cNvSpPr>
          <p:nvPr/>
        </p:nvSpPr>
        <p:spPr bwMode="auto">
          <a:xfrm>
            <a:off x="63500" y="-881063"/>
            <a:ext cx="2514600" cy="1819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4" name="Picture 6" descr="http://t0.gstatic.com/images?q=tbn:ANd9GcSZ9cnSntS9MXQ97sSA1txdQ_Jn5tTJ45EVvLQZcyzUc4fjg4RKyQ"/>
          <p:cNvPicPr>
            <a:picLocks noChangeAspect="1" noChangeArrowheads="1"/>
          </p:cNvPicPr>
          <p:nvPr/>
        </p:nvPicPr>
        <p:blipFill>
          <a:blip r:embed="rId2" cstate="print"/>
          <a:srcRect/>
          <a:stretch>
            <a:fillRect/>
          </a:stretch>
        </p:blipFill>
        <p:spPr bwMode="auto">
          <a:xfrm>
            <a:off x="1371600" y="304800"/>
            <a:ext cx="6096000" cy="389708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1600200"/>
            <a:ext cx="3276600" cy="4525963"/>
          </a:xfrm>
        </p:spPr>
        <p:txBody>
          <a:bodyPr>
            <a:normAutofit fontScale="85000" lnSpcReduction="20000"/>
          </a:bodyPr>
          <a:lstStyle/>
          <a:p>
            <a:r>
              <a:rPr lang="en-US" dirty="0" smtClean="0"/>
              <a:t>In 1962 a group of amateur winemakers incorporated and formed the </a:t>
            </a:r>
            <a:r>
              <a:rPr lang="en-US" i="1" dirty="0" smtClean="0"/>
              <a:t>Associated Vintners </a:t>
            </a:r>
            <a:r>
              <a:rPr lang="en-US" dirty="0" smtClean="0"/>
              <a:t>and began producing premium wines. </a:t>
            </a:r>
          </a:p>
          <a:p>
            <a:r>
              <a:rPr lang="en-US" dirty="0" smtClean="0"/>
              <a:t>Associated became Columbia Winery in 1983.</a:t>
            </a:r>
          </a:p>
          <a:p>
            <a:endParaRPr lang="en-US" dirty="0"/>
          </a:p>
        </p:txBody>
      </p:sp>
      <p:pic>
        <p:nvPicPr>
          <p:cNvPr id="2" name="Picture 1"/>
          <p:cNvPicPr>
            <a:picLocks noChangeAspect="1"/>
          </p:cNvPicPr>
          <p:nvPr/>
        </p:nvPicPr>
        <p:blipFill>
          <a:blip r:embed="rId2"/>
          <a:stretch>
            <a:fillRect/>
          </a:stretch>
        </p:blipFill>
        <p:spPr>
          <a:xfrm>
            <a:off x="685800" y="1371600"/>
            <a:ext cx="4109861" cy="3810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2133600"/>
          </a:xfrm>
        </p:spPr>
        <p:txBody>
          <a:bodyPr/>
          <a:lstStyle/>
          <a:p>
            <a:pPr marL="0" indent="0" algn="ctr">
              <a:buNone/>
            </a:pPr>
            <a:r>
              <a:rPr lang="en-US" dirty="0" smtClean="0"/>
              <a:t>In 1967 AWG, one of the states biggest wineries, hired renowned California winemaker Andre Tchelistcheff as a consultant and renamed their brand Ste. Michelle.</a:t>
            </a:r>
          </a:p>
          <a:p>
            <a:endParaRPr lang="en-US" dirty="0"/>
          </a:p>
        </p:txBody>
      </p:sp>
      <p:pic>
        <p:nvPicPr>
          <p:cNvPr id="11266" name="Picture 2" descr="http://t3.gstatic.com/images?q=tbn:ANd9GcRt9RrzHL0HJiQUpyS05-0YUntl99vaTmRdysf6h6N_shQwV7hN"/>
          <p:cNvPicPr>
            <a:picLocks noChangeAspect="1" noChangeArrowheads="1"/>
          </p:cNvPicPr>
          <p:nvPr/>
        </p:nvPicPr>
        <p:blipFill>
          <a:blip r:embed="rId2" cstate="print"/>
          <a:srcRect/>
          <a:stretch>
            <a:fillRect/>
          </a:stretch>
        </p:blipFill>
        <p:spPr bwMode="auto">
          <a:xfrm>
            <a:off x="1143000" y="3048000"/>
            <a:ext cx="2975427" cy="3124200"/>
          </a:xfrm>
          <a:prstGeom prst="rect">
            <a:avLst/>
          </a:prstGeom>
          <a:noFill/>
        </p:spPr>
      </p:pic>
      <p:pic>
        <p:nvPicPr>
          <p:cNvPr id="11274" name="Picture 10" descr="http://t2.gstatic.com/images?q=tbn:ANd9GcQNXS4kNC-pjDkpfecqYcZKCqakOdQGzUaIAl02UaTJt-ZtnR-u"/>
          <p:cNvPicPr>
            <a:picLocks noChangeAspect="1" noChangeArrowheads="1"/>
          </p:cNvPicPr>
          <p:nvPr/>
        </p:nvPicPr>
        <p:blipFill>
          <a:blip r:embed="rId3" cstate="print"/>
          <a:srcRect/>
          <a:stretch>
            <a:fillRect/>
          </a:stretch>
        </p:blipFill>
        <p:spPr bwMode="auto">
          <a:xfrm>
            <a:off x="4191000" y="2971800"/>
            <a:ext cx="4495800" cy="322340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2362200"/>
          </a:xfrm>
        </p:spPr>
        <p:txBody>
          <a:bodyPr/>
          <a:lstStyle/>
          <a:p>
            <a:pPr marL="0" indent="0" algn="ctr">
              <a:buNone/>
            </a:pPr>
            <a:r>
              <a:rPr lang="en-US" dirty="0" smtClean="0"/>
              <a:t>In 1969 the WA state legislature removed the tax on wine imported from out of the state.</a:t>
            </a:r>
          </a:p>
          <a:p>
            <a:pPr marL="0" indent="0" algn="ctr">
              <a:buNone/>
            </a:pPr>
            <a:r>
              <a:rPr lang="en-US" dirty="0" smtClean="0"/>
              <a:t>This increased competition and forced wineries to improve quality.</a:t>
            </a:r>
          </a:p>
          <a:p>
            <a:endParaRPr lang="en-US" dirty="0"/>
          </a:p>
        </p:txBody>
      </p:sp>
      <p:pic>
        <p:nvPicPr>
          <p:cNvPr id="39938" name="Picture 2" descr="http://t3.gstatic.com/images?q=tbn:ANd9GcT6WIUmGLSkssWeP5kMbGLMh84sJUOQTkGxQ2pxY8_3Euo1RpV8Wg"/>
          <p:cNvPicPr>
            <a:picLocks noChangeAspect="1" noChangeArrowheads="1"/>
          </p:cNvPicPr>
          <p:nvPr/>
        </p:nvPicPr>
        <p:blipFill>
          <a:blip r:embed="rId2" cstate="print"/>
          <a:srcRect/>
          <a:stretch>
            <a:fillRect/>
          </a:stretch>
        </p:blipFill>
        <p:spPr bwMode="auto">
          <a:xfrm>
            <a:off x="762000" y="3200400"/>
            <a:ext cx="3832145" cy="3124200"/>
          </a:xfrm>
          <a:prstGeom prst="rect">
            <a:avLst/>
          </a:prstGeom>
          <a:noFill/>
        </p:spPr>
      </p:pic>
      <p:pic>
        <p:nvPicPr>
          <p:cNvPr id="39940" name="Picture 4" descr="http://t1.gstatic.com/images?q=tbn:ANd9GcQbHP2FnKaBkJCE99YP0oytD2SpTSzSW9hF4EmtiD_ndcjSpklE"/>
          <p:cNvPicPr>
            <a:picLocks noChangeAspect="1" noChangeArrowheads="1"/>
          </p:cNvPicPr>
          <p:nvPr/>
        </p:nvPicPr>
        <p:blipFill>
          <a:blip r:embed="rId3" cstate="print"/>
          <a:srcRect/>
          <a:stretch>
            <a:fillRect/>
          </a:stretch>
        </p:blipFill>
        <p:spPr bwMode="auto">
          <a:xfrm>
            <a:off x="4953000" y="3048000"/>
            <a:ext cx="3429000" cy="315057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810000"/>
          </a:xfrm>
        </p:spPr>
        <p:txBody>
          <a:bodyPr>
            <a:normAutofit/>
          </a:bodyPr>
          <a:lstStyle/>
          <a:p>
            <a:r>
              <a:rPr lang="en-US" dirty="0" smtClean="0"/>
              <a:t>In the 1980’s two trade organizations were formed to help promote the WA state wine industry.</a:t>
            </a:r>
          </a:p>
        </p:txBody>
      </p:sp>
      <p:sp>
        <p:nvSpPr>
          <p:cNvPr id="10242" name="AutoShape 2" descr="data:image/jpeg;base64,/9j/4AAQSkZJRgABAQAAAQABAAD/2wCEAAkGBhQQEBAQEBQVFRUPGRcaEhYUEBQSFhcVFRwWFRkVHh4jJzIgFyUkHhgeIDssLzMsODguFyAzNTAqQSgrMTUBCQoKDgwNFw4PGSkjHyQpKik1LCk0LCoqLCwsKS81NjUuKTQ1NSwsNTEsLCk2NTUsMSwqKTYsKSksKSkpKSkpLP/AABEIAFQAoAMBIgACEQEDEQH/xAAcAAEAAwEBAQEBAAAAAAAAAAAABQYHBAMCCAH/xAA5EAACAQMDAQYCBwcFAQAAAAABAgMABBEFEiEGBxMiMUFhFFEjMkJicYGRJFKCkqGx8DM1c7LhFv/EABgBAQADAQAAAAAAAAAAAAAAAAACAwQB/8QAHBEBAQEBAQADAQAAAAAAAAAAAAECEQMEITES/9oADAMBAAIRAxEAPwDcaUpQKVH65r8FjC091Isca+rHzP7oHmx9hVVh7SZrgZsdMvJlP1Xl2WsbD5gsSSPyoL1SofRNRupc/FWot+PS6Sfn5cAV8HrWz+KjslnV55M4SPMmMAk7iuQnl64oJulKUClKUClKUClKUClKUClKUClKUClKUGSdscfxmo6Lpp+pNIXlHzUlV/6h/wBatuo9MW9pbvIZ72OKEZbu725cqo4wBknA/oB7VSO0tW/+j0kK5jMkRRHH2Xdp0DD8Cy1EWPa/dg/D3yxyxENHP4DHIRgo3I8j6eVRt4t8/O7/ABMXWp6HN/r3l9Mp80luLxkP5V8TdXaPZzafLp22MRSss4WCRS0EyMrFiRl8MEPr5Vk/+fOue++ofxGP1qE3WrXxszNv2/WfT3UUF/CZ7Zi6BiuSrL4hjIwefWpSs77C/wDbH/55P7JWiVZL2MfpmZ1ZClKV1ApSlApSlApSlApSlApSlApSlBlPb1o0nc2mpQfX0+TLEDyVirK/8LqP5zWfa/068sD6zE0bW1y5dgrndC8jcxsCPRjj9DX6SurVZUaORQyOCrqwyGU8EEevFZXN2VXmnySvo1xGYJuZLS6XfGfbOCG9icHjzNcs6t8/S4vYx2O2ZiAqsxbyCozEjyyAPOuqHpG7uLn4SKBzLGBJKh2qVXjbuyeM5HB+daR09qer3t/c2XeW9q9mAJpArzlVbgCNWYr/AG/H0qw9V9MNpelXE2nzTLPGwmuJdytLcc4feSp8gxIxjH61GY4t38m6nOJDsk0S4srKSG6i7tu9ZlyytlWC88H5girvmsY0fqW7ur42wuLlUvnilsWzHkWStN3rHw8EhAB+Irn0btJk+Os3a5kaGaW4ScSBQSAfoV7lQe5OTtHiy2PIY5lJxn1r+rbW3SSBQWYgBQSSTgADkmufT9UiuE7y3kSVMkbo3DrkeYyOKyDQOtLg6jFHPcvKk88m0wTxlBFHuGyS3K74lGM7s+Q+1UT071QbVbaSG82rLqcqSxAx92bdyGMh4z6jnOORXUW8QX0cjSKjqzRHbIFYMUYjO1gPqnBzXvmsNuuqGhj6jMN5tkhnia2dTCHcklGBIX6QfZ/hHNddt13PFNqCrfCXbp6TwmUoQtwVQsFCj7x459M+tBs+a84LlZF3RsrLkjKsGGQSCMj5EY/Ksm6Pubu+eQfHyhI4o22ie3kmeYxlZwAuSqbzkNjggYqB6d6nlg0e2jt55QTPCL6XwMLWKaSZW2kjwN4NxznG8H1oN6zX9rDNc61uorXUmgvXaO1uoUsbgtG5mDhu9iLbcShBhuP1q49BdRtJqeqWjXRuI4e5a3LshbDBjJgqACASo9sig0KlKUClKUClKUClKgOp+urPTh+1TBWONsa+ORs+oUc49/KgrXSlts6i1w/vJbN/Mv8A5Vw17qO3sUWS6k7tHbaG2Ow3HJA8IOPKq/03E76hd36Qyd1qEcGx3Ai2CKPPiU+PLM+OBxs9xXR1VYHUba402Ve5llTfE27vEzGyHeCMHwsVzkA+Kg6H7QLENKpmOYHVJB3E+VdyVVD4fMkcVwWfX9t+3SXDRxxWc6oHVJWbLDhnXblDuDD/ADmL0XsxmhvYrqW4Vw5WW9XDfTXUZlMcgzwqr3g4+7XPfdnN7LHq8fe2wGrOjHwz+DYfL3yAPzoLdZ9aWMrT7JkzbIHlLKybYjyHywG5efMZHPvXvonVNrellt5NzIFYqyPG2x+VcKwBKkeRHFUqfsuuZ5LozTQBLq0jtm7tZCymIIUcZ4I3pyPkal+hOhXspWmnEG8RLCDD37FlUgl2aQ5Gdo8IGBig75+so01Ca0fYEgtzM5+lMoIYZ8G3DLtOcgnmvCbqnTtTT4Fbgn45HCbBJGWUfXCsRjIxyPl51z6p0jdvqkmoRvbhTbtbojibdg5bcSOM7j6envUPo3ZpeW7aRmW2I0ozfZmy6znxewIA49/Og+ulk0mG5S4gleSRVlSFha93GwRS0uwxxqs5Cp94/Lzrute02OXS7m/jRVKO4CyLKsbZdlQswXHiUZOM4PBIrj6S7MriyvIZxNHFFGG76O3aYJO7DGTG3gix7fLgCvGz7M72PTLjTfiICjjZF4ZMbTK8rysMZDnKqAOMLQWA9oMK31pYhT+0Q96zIkjKu4KUC4XxA5bJ4AwM+td0HX1i4iZZxieXuYz3cozMNv0fK+E+IeeP6GoB+g7z4mwuY54Ue3tktpyBJkIjhy8efMlRt8XzJ5qPn7MLzlI5rbZHf/Gw70m3E5J7t8cAD2/UUFl07tGglu9Qt3zGmn7cyOkiqcBjIWJXCBSABk+L0zUtofVltellt5NzIFYqyPG2x+VcBgCVPoRxVN1bsyuLi41MfEJHb6mVZ9quZd8cbIqEfVKbmD+efCBxUl0H0K9lKZp+43iFYQYe+csqkEuzSHIztHhAwMUF4pSlApSlANY4dRh0rXNRutVhfFyyGzue6MqKgGCgP2T5DjnwnyzzsdfLJng8j5GgpCdq0NxhdOt7m8duBshaKIH70jjCj35qc6e0mUM91eFTcTALtjJMcMQJIiTPLcnJY+Z9gKnAK/tApSlApSlApSlApSlApSlApSlApSlApSlApSlApSlApSlApSlApSlApSlApSlApSlApSlB/9k="/>
          <p:cNvSpPr>
            <a:spLocks noChangeAspect="1" noChangeArrowheads="1"/>
          </p:cNvSpPr>
          <p:nvPr/>
        </p:nvSpPr>
        <p:spPr bwMode="auto">
          <a:xfrm>
            <a:off x="63500" y="-393700"/>
            <a:ext cx="1524000" cy="800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4" name="Picture 4" descr="http://shipcompliant.com/assets/images/WWI_tn.jpg"/>
          <p:cNvPicPr>
            <a:picLocks noChangeAspect="1" noChangeArrowheads="1"/>
          </p:cNvPicPr>
          <p:nvPr/>
        </p:nvPicPr>
        <p:blipFill>
          <a:blip r:embed="rId2" cstate="print"/>
          <a:srcRect/>
          <a:stretch>
            <a:fillRect/>
          </a:stretch>
        </p:blipFill>
        <p:spPr bwMode="auto">
          <a:xfrm>
            <a:off x="533399" y="457200"/>
            <a:ext cx="3483429" cy="1828800"/>
          </a:xfrm>
          <a:prstGeom prst="rect">
            <a:avLst/>
          </a:prstGeom>
          <a:noFill/>
        </p:spPr>
      </p:pic>
      <p:pic>
        <p:nvPicPr>
          <p:cNvPr id="10246" name="Picture 6" descr="http://www.washingtonwine.org/_images/footer/logo_footer.png"/>
          <p:cNvPicPr>
            <a:picLocks noChangeAspect="1" noChangeArrowheads="1"/>
          </p:cNvPicPr>
          <p:nvPr/>
        </p:nvPicPr>
        <p:blipFill>
          <a:blip r:embed="rId3" cstate="print"/>
          <a:srcRect/>
          <a:stretch>
            <a:fillRect/>
          </a:stretch>
        </p:blipFill>
        <p:spPr bwMode="auto">
          <a:xfrm>
            <a:off x="4343400" y="457200"/>
            <a:ext cx="3200400" cy="16524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6858000" cy="1219200"/>
          </a:xfrm>
        </p:spPr>
        <p:txBody>
          <a:bodyPr/>
          <a:lstStyle/>
          <a:p>
            <a:pPr marL="0" indent="0" algn="ctr">
              <a:buNone/>
            </a:pPr>
            <a:r>
              <a:rPr lang="en-US" dirty="0" smtClean="0"/>
              <a:t>By 1859 grapes make their way </a:t>
            </a:r>
          </a:p>
          <a:p>
            <a:pPr marL="0" indent="0" algn="ctr">
              <a:buNone/>
            </a:pPr>
            <a:r>
              <a:rPr lang="en-US" dirty="0" smtClean="0"/>
              <a:t>to the Walla Walla Valley.</a:t>
            </a:r>
          </a:p>
          <a:p>
            <a:endParaRPr lang="en-US" dirty="0"/>
          </a:p>
        </p:txBody>
      </p:sp>
      <p:grpSp>
        <p:nvGrpSpPr>
          <p:cNvPr id="5" name="Group 4"/>
          <p:cNvGrpSpPr/>
          <p:nvPr/>
        </p:nvGrpSpPr>
        <p:grpSpPr>
          <a:xfrm>
            <a:off x="723900" y="1752600"/>
            <a:ext cx="7543800" cy="4809171"/>
            <a:chOff x="838200" y="1447800"/>
            <a:chExt cx="7543800" cy="4809171"/>
          </a:xfrm>
        </p:grpSpPr>
        <p:pic>
          <p:nvPicPr>
            <p:cNvPr id="4" name="Picture 2" descr="http://enobytes.com/wp-content/uploads/2011/10/wa_ava_map.gif"/>
            <p:cNvPicPr>
              <a:picLocks noChangeAspect="1" noChangeArrowheads="1"/>
            </p:cNvPicPr>
            <p:nvPr/>
          </p:nvPicPr>
          <p:blipFill>
            <a:blip r:embed="rId2" cstate="print"/>
            <a:srcRect/>
            <a:stretch>
              <a:fillRect/>
            </a:stretch>
          </p:blipFill>
          <p:spPr bwMode="auto">
            <a:xfrm>
              <a:off x="838200" y="1447800"/>
              <a:ext cx="7543800" cy="4809171"/>
            </a:xfrm>
            <a:prstGeom prst="rect">
              <a:avLst/>
            </a:prstGeom>
            <a:noFill/>
          </p:spPr>
        </p:pic>
        <p:pic>
          <p:nvPicPr>
            <p:cNvPr id="35842" name="Picture 2" descr="http://t0.gstatic.com/images?q=tbn:ANd9GcRWlITa9Btv_pF7D8u4BG0QNfHW4i0Za-9jWUInUlDFCRFb7YnrsA"/>
            <p:cNvPicPr>
              <a:picLocks noChangeAspect="1" noChangeArrowheads="1"/>
            </p:cNvPicPr>
            <p:nvPr/>
          </p:nvPicPr>
          <p:blipFill>
            <a:blip r:embed="rId3" cstate="print"/>
            <a:srcRect/>
            <a:stretch>
              <a:fillRect/>
            </a:stretch>
          </p:blipFill>
          <p:spPr bwMode="auto">
            <a:xfrm>
              <a:off x="1219200" y="3276600"/>
              <a:ext cx="3147462" cy="2133600"/>
            </a:xfrm>
            <a:prstGeom prst="rect">
              <a:avLst/>
            </a:prstGeom>
            <a:noFill/>
          </p:spPr>
        </p:pic>
        <p:sp>
          <p:nvSpPr>
            <p:cNvPr id="2" name="Oval 1"/>
            <p:cNvSpPr/>
            <p:nvPr/>
          </p:nvSpPr>
          <p:spPr>
            <a:xfrm>
              <a:off x="6172200" y="4724400"/>
              <a:ext cx="22098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810000"/>
          </a:xfrm>
        </p:spPr>
        <p:txBody>
          <a:bodyPr>
            <a:normAutofit/>
          </a:bodyPr>
          <a:lstStyle/>
          <a:p>
            <a:r>
              <a:rPr lang="en-US" dirty="0" smtClean="0"/>
              <a:t>In the 1980’s two trade organizations were formed to help promote the WA state wine industry.</a:t>
            </a:r>
          </a:p>
          <a:p>
            <a:r>
              <a:rPr lang="en-US" dirty="0" smtClean="0"/>
              <a:t>1981-The WA State Wine Institute </a:t>
            </a:r>
          </a:p>
        </p:txBody>
      </p:sp>
      <p:pic>
        <p:nvPicPr>
          <p:cNvPr id="10244" name="Picture 4" descr="http://shipcompliant.com/assets/images/WWI_tn.jpg"/>
          <p:cNvPicPr>
            <a:picLocks noChangeAspect="1" noChangeArrowheads="1"/>
          </p:cNvPicPr>
          <p:nvPr/>
        </p:nvPicPr>
        <p:blipFill>
          <a:blip r:embed="rId2" cstate="print"/>
          <a:srcRect/>
          <a:stretch>
            <a:fillRect/>
          </a:stretch>
        </p:blipFill>
        <p:spPr bwMode="auto">
          <a:xfrm>
            <a:off x="533399" y="457200"/>
            <a:ext cx="3483429" cy="1828800"/>
          </a:xfrm>
          <a:prstGeom prst="rect">
            <a:avLst/>
          </a:prstGeom>
          <a:noFill/>
        </p:spPr>
      </p:pic>
      <p:pic>
        <p:nvPicPr>
          <p:cNvPr id="10246" name="Picture 6" descr="http://www.washingtonwine.org/_images/footer/logo_footer.png"/>
          <p:cNvPicPr>
            <a:picLocks noChangeAspect="1" noChangeArrowheads="1"/>
          </p:cNvPicPr>
          <p:nvPr/>
        </p:nvPicPr>
        <p:blipFill>
          <a:blip r:embed="rId3" cstate="print"/>
          <a:srcRect/>
          <a:stretch>
            <a:fillRect/>
          </a:stretch>
        </p:blipFill>
        <p:spPr bwMode="auto">
          <a:xfrm>
            <a:off x="4343400" y="457200"/>
            <a:ext cx="3200400" cy="1652496"/>
          </a:xfrm>
          <a:prstGeom prst="rect">
            <a:avLst/>
          </a:prstGeom>
          <a:noFill/>
        </p:spPr>
      </p:pic>
    </p:spTree>
    <p:extLst>
      <p:ext uri="{BB962C8B-B14F-4D97-AF65-F5344CB8AC3E}">
        <p14:creationId xmlns:p14="http://schemas.microsoft.com/office/powerpoint/2010/main" val="2202638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810000"/>
          </a:xfrm>
        </p:spPr>
        <p:txBody>
          <a:bodyPr>
            <a:normAutofit/>
          </a:bodyPr>
          <a:lstStyle/>
          <a:p>
            <a:r>
              <a:rPr lang="en-US" dirty="0" smtClean="0"/>
              <a:t>In the 1980’s two trade organizations were formed to help promote the WA state wine industry.</a:t>
            </a:r>
          </a:p>
          <a:p>
            <a:r>
              <a:rPr lang="en-US" dirty="0" smtClean="0"/>
              <a:t>1981-The WA State Wine Institute </a:t>
            </a:r>
          </a:p>
          <a:p>
            <a:r>
              <a:rPr lang="en-US" dirty="0" smtClean="0"/>
              <a:t>1983- The WA State Wine Commission</a:t>
            </a:r>
          </a:p>
        </p:txBody>
      </p:sp>
      <p:pic>
        <p:nvPicPr>
          <p:cNvPr id="10244" name="Picture 4" descr="http://shipcompliant.com/assets/images/WWI_tn.jpg"/>
          <p:cNvPicPr>
            <a:picLocks noChangeAspect="1" noChangeArrowheads="1"/>
          </p:cNvPicPr>
          <p:nvPr/>
        </p:nvPicPr>
        <p:blipFill>
          <a:blip r:embed="rId2" cstate="print"/>
          <a:srcRect/>
          <a:stretch>
            <a:fillRect/>
          </a:stretch>
        </p:blipFill>
        <p:spPr bwMode="auto">
          <a:xfrm>
            <a:off x="533399" y="457200"/>
            <a:ext cx="3483429" cy="1828800"/>
          </a:xfrm>
          <a:prstGeom prst="rect">
            <a:avLst/>
          </a:prstGeom>
          <a:noFill/>
        </p:spPr>
      </p:pic>
      <p:pic>
        <p:nvPicPr>
          <p:cNvPr id="10246" name="Picture 6" descr="http://www.washingtonwine.org/_images/footer/logo_footer.png"/>
          <p:cNvPicPr>
            <a:picLocks noChangeAspect="1" noChangeArrowheads="1"/>
          </p:cNvPicPr>
          <p:nvPr/>
        </p:nvPicPr>
        <p:blipFill>
          <a:blip r:embed="rId3" cstate="print"/>
          <a:srcRect/>
          <a:stretch>
            <a:fillRect/>
          </a:stretch>
        </p:blipFill>
        <p:spPr bwMode="auto">
          <a:xfrm>
            <a:off x="4343400" y="457200"/>
            <a:ext cx="3200400" cy="1652496"/>
          </a:xfrm>
          <a:prstGeom prst="rect">
            <a:avLst/>
          </a:prstGeom>
          <a:noFill/>
        </p:spPr>
      </p:pic>
    </p:spTree>
    <p:extLst>
      <p:ext uri="{BB962C8B-B14F-4D97-AF65-F5344CB8AC3E}">
        <p14:creationId xmlns:p14="http://schemas.microsoft.com/office/powerpoint/2010/main" val="3699042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810000"/>
          </a:xfrm>
        </p:spPr>
        <p:txBody>
          <a:bodyPr>
            <a:normAutofit fontScale="92500"/>
          </a:bodyPr>
          <a:lstStyle/>
          <a:p>
            <a:r>
              <a:rPr lang="en-US" dirty="0" smtClean="0"/>
              <a:t>In the 1980’s two trade organizations were formed to help promote the WA state wine industry.</a:t>
            </a:r>
          </a:p>
          <a:p>
            <a:r>
              <a:rPr lang="en-US" dirty="0" smtClean="0"/>
              <a:t>1981-The WA State Wine Institute </a:t>
            </a:r>
          </a:p>
          <a:p>
            <a:r>
              <a:rPr lang="en-US" dirty="0" smtClean="0"/>
              <a:t>1983- The WA State Wine Commission</a:t>
            </a:r>
          </a:p>
          <a:p>
            <a:r>
              <a:rPr lang="en-US" dirty="0" smtClean="0"/>
              <a:t>Both were created to promote marketing of WA wine and the business interests of wineries.</a:t>
            </a:r>
            <a:endParaRPr lang="en-US" dirty="0"/>
          </a:p>
        </p:txBody>
      </p:sp>
      <p:sp>
        <p:nvSpPr>
          <p:cNvPr id="10242" name="AutoShape 2" descr="data:image/jpeg;base64,/9j/4AAQSkZJRgABAQAAAQABAAD/2wCEAAkGBhQQEBAQEBQVFRUPGRcaEhYUEBQSFhcVFRwWFRkVHh4jJzIgFyUkHhgeIDssLzMsODguFyAzNTAqQSgrMTUBCQoKDgwNFw4PGSkjHyQpKik1LCk0LCoqLCwsKS81NjUuKTQ1NSwsNTEsLCk2NTUsMSwqKTYsKSksKSkpKSkpLP/AABEIAFQAoAMBIgACEQEDEQH/xAAcAAEAAwEBAQEBAAAAAAAAAAAABQYHBAMCCAH/xAA5EAACAQMDAQYCBwcFAQAAAAABAgMABBEFEiEGBxMiMUFhFFEjMkJicYGRJFKCkqGx8DM1c7LhFv/EABgBAQADAQAAAAAAAAAAAAAAAAACAwQB/8QAHBEBAQEBAQADAQAAAAAAAAAAAAECEQMEITES/9oADAMBAAIRAxEAPwDcaUpQKVH65r8FjC091Isca+rHzP7oHmx9hVVh7SZrgZsdMvJlP1Xl2WsbD5gsSSPyoL1SofRNRupc/FWot+PS6Sfn5cAV8HrWz+KjslnV55M4SPMmMAk7iuQnl64oJulKUClKUClKUClKUClKUClKUClKUClKUGSdscfxmo6Lpp+pNIXlHzUlV/6h/wBatuo9MW9pbvIZ72OKEZbu725cqo4wBknA/oB7VSO0tW/+j0kK5jMkRRHH2Xdp0DD8Cy1EWPa/dg/D3yxyxENHP4DHIRgo3I8j6eVRt4t8/O7/ABMXWp6HN/r3l9Mp80luLxkP5V8TdXaPZzafLp22MRSss4WCRS0EyMrFiRl8MEPr5Vk/+fOue++ofxGP1qE3WrXxszNv2/WfT3UUF/CZ7Zi6BiuSrL4hjIwefWpSs77C/wDbH/55P7JWiVZL2MfpmZ1ZClKV1ApSlApSlApSlApSlApSlApSlBlPb1o0nc2mpQfX0+TLEDyVirK/8LqP5zWfa/068sD6zE0bW1y5dgrndC8jcxsCPRjj9DX6SurVZUaORQyOCrqwyGU8EEevFZXN2VXmnySvo1xGYJuZLS6XfGfbOCG9icHjzNcs6t8/S4vYx2O2ZiAqsxbyCozEjyyAPOuqHpG7uLn4SKBzLGBJKh2qVXjbuyeM5HB+daR09qer3t/c2XeW9q9mAJpArzlVbgCNWYr/AG/H0qw9V9MNpelXE2nzTLPGwmuJdytLcc4feSp8gxIxjH61GY4t38m6nOJDsk0S4srKSG6i7tu9ZlyytlWC88H5girvmsY0fqW7ur42wuLlUvnilsWzHkWStN3rHw8EhAB+Irn0btJk+Os3a5kaGaW4ScSBQSAfoV7lQe5OTtHiy2PIY5lJxn1r+rbW3SSBQWYgBQSSTgADkmufT9UiuE7y3kSVMkbo3DrkeYyOKyDQOtLg6jFHPcvKk88m0wTxlBFHuGyS3K74lGM7s+Q+1UT071QbVbaSG82rLqcqSxAx92bdyGMh4z6jnOORXUW8QX0cjSKjqzRHbIFYMUYjO1gPqnBzXvmsNuuqGhj6jMN5tkhnia2dTCHcklGBIX6QfZ/hHNddt13PFNqCrfCXbp6TwmUoQtwVQsFCj7x459M+tBs+a84LlZF3RsrLkjKsGGQSCMj5EY/Ksm6Pubu+eQfHyhI4o22ie3kmeYxlZwAuSqbzkNjggYqB6d6nlg0e2jt55QTPCL6XwMLWKaSZW2kjwN4NxznG8H1oN6zX9rDNc61uorXUmgvXaO1uoUsbgtG5mDhu9iLbcShBhuP1q49BdRtJqeqWjXRuI4e5a3LshbDBjJgqACASo9sig0KlKUClKUClKUClKgOp+urPTh+1TBWONsa+ORs+oUc49/KgrXSlts6i1w/vJbN/Mv8A5Vw17qO3sUWS6k7tHbaG2Ow3HJA8IOPKq/03E76hd36Qyd1qEcGx3Ai2CKPPiU+PLM+OBxs9xXR1VYHUba402Ve5llTfE27vEzGyHeCMHwsVzkA+Kg6H7QLENKpmOYHVJB3E+VdyVVD4fMkcVwWfX9t+3SXDRxxWc6oHVJWbLDhnXblDuDD/ADmL0XsxmhvYrqW4Vw5WW9XDfTXUZlMcgzwqr3g4+7XPfdnN7LHq8fe2wGrOjHwz+DYfL3yAPzoLdZ9aWMrT7JkzbIHlLKybYjyHywG5efMZHPvXvonVNrellt5NzIFYqyPG2x+VcKwBKkeRHFUqfsuuZ5LozTQBLq0jtm7tZCymIIUcZ4I3pyPkal+hOhXspWmnEG8RLCDD37FlUgl2aQ5Gdo8IGBig75+so01Ca0fYEgtzM5+lMoIYZ8G3DLtOcgnmvCbqnTtTT4Fbgn45HCbBJGWUfXCsRjIxyPl51z6p0jdvqkmoRvbhTbtbojibdg5bcSOM7j6envUPo3ZpeW7aRmW2I0ozfZmy6znxewIA49/Og+ulk0mG5S4gleSRVlSFha93GwRS0uwxxqs5Cp94/Lzrute02OXS7m/jRVKO4CyLKsbZdlQswXHiUZOM4PBIrj6S7MriyvIZxNHFFGG76O3aYJO7DGTG3gix7fLgCvGz7M72PTLjTfiICjjZF4ZMbTK8rysMZDnKqAOMLQWA9oMK31pYhT+0Q96zIkjKu4KUC4XxA5bJ4AwM+td0HX1i4iZZxieXuYz3cozMNv0fK+E+IeeP6GoB+g7z4mwuY54Ue3tktpyBJkIjhy8efMlRt8XzJ5qPn7MLzlI5rbZHf/Gw70m3E5J7t8cAD2/UUFl07tGglu9Qt3zGmn7cyOkiqcBjIWJXCBSABk+L0zUtofVltellt5NzIFYqyPG2x+VcBgCVPoRxVN1bsyuLi41MfEJHb6mVZ9quZd8cbIqEfVKbmD+efCBxUl0H0K9lKZp+43iFYQYe+csqkEuzSHIztHhAwMUF4pSlApSlANY4dRh0rXNRutVhfFyyGzue6MqKgGCgP2T5DjnwnyzzsdfLJng8j5GgpCdq0NxhdOt7m8duBshaKIH70jjCj35qc6e0mUM91eFTcTALtjJMcMQJIiTPLcnJY+Z9gKnAK/tApSlApSlApSlApSlApSlApSlApSlApSlApSlApSlApSlApSlApSlApSlApSlApSlApSlB/9k="/>
          <p:cNvSpPr>
            <a:spLocks noChangeAspect="1" noChangeArrowheads="1"/>
          </p:cNvSpPr>
          <p:nvPr/>
        </p:nvSpPr>
        <p:spPr bwMode="auto">
          <a:xfrm>
            <a:off x="63500" y="-393700"/>
            <a:ext cx="1524000" cy="800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4" name="Picture 4" descr="http://shipcompliant.com/assets/images/WWI_tn.jpg"/>
          <p:cNvPicPr>
            <a:picLocks noChangeAspect="1" noChangeArrowheads="1"/>
          </p:cNvPicPr>
          <p:nvPr/>
        </p:nvPicPr>
        <p:blipFill>
          <a:blip r:embed="rId2" cstate="print"/>
          <a:srcRect/>
          <a:stretch>
            <a:fillRect/>
          </a:stretch>
        </p:blipFill>
        <p:spPr bwMode="auto">
          <a:xfrm>
            <a:off x="533399" y="457200"/>
            <a:ext cx="3483429" cy="1828800"/>
          </a:xfrm>
          <a:prstGeom prst="rect">
            <a:avLst/>
          </a:prstGeom>
          <a:noFill/>
        </p:spPr>
      </p:pic>
      <p:pic>
        <p:nvPicPr>
          <p:cNvPr id="10246" name="Picture 6" descr="http://www.washingtonwine.org/_images/footer/logo_footer.png"/>
          <p:cNvPicPr>
            <a:picLocks noChangeAspect="1" noChangeArrowheads="1"/>
          </p:cNvPicPr>
          <p:nvPr/>
        </p:nvPicPr>
        <p:blipFill>
          <a:blip r:embed="rId3" cstate="print"/>
          <a:srcRect/>
          <a:stretch>
            <a:fillRect/>
          </a:stretch>
        </p:blipFill>
        <p:spPr bwMode="auto">
          <a:xfrm>
            <a:off x="4343400" y="457200"/>
            <a:ext cx="3200400" cy="1652496"/>
          </a:xfrm>
          <a:prstGeom prst="rect">
            <a:avLst/>
          </a:prstGeom>
          <a:noFill/>
        </p:spPr>
      </p:pic>
    </p:spTree>
    <p:extLst>
      <p:ext uri="{BB962C8B-B14F-4D97-AF65-F5344CB8AC3E}">
        <p14:creationId xmlns:p14="http://schemas.microsoft.com/office/powerpoint/2010/main" val="517232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8.6 Billion Dollar Industry</a:t>
            </a:r>
            <a:endParaRPr lang="en-US" dirty="0"/>
          </a:p>
        </p:txBody>
      </p:sp>
      <p:sp>
        <p:nvSpPr>
          <p:cNvPr id="3" name="Content Placeholder 2"/>
          <p:cNvSpPr>
            <a:spLocks noGrp="1"/>
          </p:cNvSpPr>
          <p:nvPr>
            <p:ph idx="1"/>
          </p:nvPr>
        </p:nvSpPr>
        <p:spPr>
          <a:xfrm>
            <a:off x="457200" y="1600200"/>
            <a:ext cx="8229600" cy="4953000"/>
          </a:xfrm>
        </p:spPr>
        <p:txBody>
          <a:bodyPr numCol="2">
            <a:normAutofit fontScale="70000" lnSpcReduction="20000"/>
          </a:bodyPr>
          <a:lstStyle/>
          <a:p>
            <a:r>
              <a:rPr lang="en-US" dirty="0" smtClean="0"/>
              <a:t>Number of Licensed Washington Wineries, 2013: 750+</a:t>
            </a:r>
          </a:p>
          <a:p>
            <a:r>
              <a:rPr lang="en-US" dirty="0" smtClean="0"/>
              <a:t>Number of Vineyards: 350+</a:t>
            </a:r>
          </a:p>
          <a:p>
            <a:r>
              <a:rPr lang="en-US" dirty="0" smtClean="0"/>
              <a:t>Vineyard Acreage: 43,849</a:t>
            </a:r>
          </a:p>
          <a:p>
            <a:r>
              <a:rPr lang="en-US" dirty="0" smtClean="0"/>
              <a:t>Grape Crop Size (Tons): 188,000</a:t>
            </a:r>
          </a:p>
          <a:p>
            <a:r>
              <a:rPr lang="en-US" dirty="0" smtClean="0"/>
              <a:t>Value of Grape Crop/Vineyard</a:t>
            </a:r>
          </a:p>
          <a:p>
            <a:r>
              <a:rPr lang="en-US" dirty="0" smtClean="0"/>
              <a:t>Revenue: $1 billion</a:t>
            </a:r>
          </a:p>
          <a:p>
            <a:r>
              <a:rPr lang="en-US" dirty="0" smtClean="0"/>
              <a:t>Full-time Equivalent Jobs 27,455</a:t>
            </a:r>
          </a:p>
          <a:p>
            <a:r>
              <a:rPr lang="en-US" dirty="0" smtClean="0"/>
              <a:t>Wages Paid $1,174,010,066</a:t>
            </a:r>
          </a:p>
          <a:p>
            <a:r>
              <a:rPr lang="en-US" dirty="0" smtClean="0"/>
              <a:t>Cases of Washington Wine Produced, 2010 (9L equivalents): 11.2 million</a:t>
            </a:r>
          </a:p>
          <a:p>
            <a:r>
              <a:rPr lang="en-US" dirty="0" smtClean="0"/>
              <a:t>Retail Value of Washington Wine: $1.47 billion</a:t>
            </a:r>
          </a:p>
          <a:p>
            <a:r>
              <a:rPr lang="en-US" dirty="0" smtClean="0"/>
              <a:t>Winery Revenue: $1,007,854,109</a:t>
            </a:r>
          </a:p>
          <a:p>
            <a:r>
              <a:rPr lang="en-US" dirty="0" smtClean="0"/>
              <a:t>Wine Related Tourism Expenditures $1,059,217,000.00</a:t>
            </a:r>
          </a:p>
          <a:p>
            <a:r>
              <a:rPr lang="en-US" dirty="0" smtClean="0"/>
              <a:t>Number of Wine Related Visits:</a:t>
            </a:r>
          </a:p>
          <a:p>
            <a:pPr>
              <a:buNone/>
            </a:pPr>
            <a:r>
              <a:rPr lang="en-US" dirty="0" smtClean="0"/>
              <a:t>	 2.4 million</a:t>
            </a:r>
          </a:p>
          <a:p>
            <a:r>
              <a:rPr lang="en-US" dirty="0" smtClean="0"/>
              <a:t>Taxes Paid:</a:t>
            </a:r>
          </a:p>
          <a:p>
            <a:pPr lvl="1"/>
            <a:r>
              <a:rPr lang="en-US" dirty="0" smtClean="0"/>
              <a:t>State and Local: $237,724,633</a:t>
            </a:r>
          </a:p>
          <a:p>
            <a:pPr lvl="1"/>
            <a:r>
              <a:rPr lang="en-US" dirty="0" smtClean="0"/>
              <a:t>Federal: $304,891,053</a:t>
            </a:r>
          </a:p>
          <a:p>
            <a:pPr lvl="1"/>
            <a:r>
              <a:rPr lang="en-US" dirty="0" smtClean="0"/>
              <a:t>All States &amp; Local:$634,732,581</a:t>
            </a:r>
          </a:p>
          <a:p>
            <a:pPr lvl="1"/>
            <a:r>
              <a:rPr lang="en-US" dirty="0" smtClean="0"/>
              <a:t>Federal:$716,951,240</a:t>
            </a:r>
          </a:p>
          <a:p>
            <a:r>
              <a:rPr lang="fr-FR" dirty="0" smtClean="0"/>
              <a:t>Charitable Contributions² $5.5 million $5.8 million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724400"/>
            <a:ext cx="8229600" cy="1904999"/>
          </a:xfrm>
        </p:spPr>
        <p:txBody>
          <a:bodyPr>
            <a:normAutofit fontScale="77500" lnSpcReduction="20000"/>
          </a:bodyPr>
          <a:lstStyle/>
          <a:p>
            <a:r>
              <a:rPr lang="en-US" dirty="0" smtClean="0"/>
              <a:t>99% of wines in WA State are grown east of the Cascades.</a:t>
            </a:r>
          </a:p>
          <a:p>
            <a:r>
              <a:rPr lang="en-US" dirty="0" smtClean="0"/>
              <a:t>The east has a dry climate with an average rainfall of 8 inches per year, one fifth the amount as the west coast.</a:t>
            </a:r>
          </a:p>
          <a:p>
            <a:r>
              <a:rPr lang="en-US" dirty="0" smtClean="0"/>
              <a:t>The eastern area also has adequate water for irrigation with an ideal climate during the growing season.</a:t>
            </a:r>
            <a:endParaRPr lang="en-US" dirty="0"/>
          </a:p>
        </p:txBody>
      </p:sp>
      <p:pic>
        <p:nvPicPr>
          <p:cNvPr id="8194" name="Picture 2" descr="http://enobytes.com/wp-content/uploads/2011/10/wa_ava_map.gif"/>
          <p:cNvPicPr>
            <a:picLocks noChangeAspect="1" noChangeArrowheads="1"/>
          </p:cNvPicPr>
          <p:nvPr/>
        </p:nvPicPr>
        <p:blipFill>
          <a:blip r:embed="rId2" cstate="print"/>
          <a:srcRect/>
          <a:stretch>
            <a:fillRect/>
          </a:stretch>
        </p:blipFill>
        <p:spPr bwMode="auto">
          <a:xfrm>
            <a:off x="1447800" y="838200"/>
            <a:ext cx="6267450" cy="3829051"/>
          </a:xfrm>
          <a:prstGeom prst="rect">
            <a:avLst/>
          </a:prstGeom>
          <a:noFill/>
        </p:spPr>
      </p:pic>
      <p:sp>
        <p:nvSpPr>
          <p:cNvPr id="6" name="TextBox 5"/>
          <p:cNvSpPr txBox="1"/>
          <p:nvPr/>
        </p:nvSpPr>
        <p:spPr>
          <a:xfrm>
            <a:off x="228600" y="0"/>
            <a:ext cx="8686800" cy="769441"/>
          </a:xfrm>
          <a:prstGeom prst="rect">
            <a:avLst/>
          </a:prstGeom>
          <a:noFill/>
        </p:spPr>
        <p:txBody>
          <a:bodyPr wrap="square" rtlCol="0">
            <a:spAutoFit/>
          </a:bodyPr>
          <a:lstStyle/>
          <a:p>
            <a:pPr algn="ctr"/>
            <a:r>
              <a:rPr lang="en-US" sz="4400" dirty="0" smtClean="0"/>
              <a:t>Washington Wine Regions</a:t>
            </a:r>
            <a:endParaRPr lang="en-US" sz="4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Viticultural Area</a:t>
            </a:r>
            <a:endParaRPr lang="en-US" dirty="0"/>
          </a:p>
        </p:txBody>
      </p:sp>
      <p:sp>
        <p:nvSpPr>
          <p:cNvPr id="3" name="Content Placeholder 2"/>
          <p:cNvSpPr>
            <a:spLocks noGrp="1"/>
          </p:cNvSpPr>
          <p:nvPr>
            <p:ph idx="1"/>
          </p:nvPr>
        </p:nvSpPr>
        <p:spPr>
          <a:xfrm>
            <a:off x="457200" y="1219200"/>
            <a:ext cx="8229600" cy="5410200"/>
          </a:xfrm>
        </p:spPr>
        <p:txBody>
          <a:bodyPr>
            <a:normAutofit fontScale="70000" lnSpcReduction="20000"/>
          </a:bodyPr>
          <a:lstStyle/>
          <a:p>
            <a:pPr marL="0" indent="0" algn="ctr">
              <a:buNone/>
            </a:pPr>
            <a:r>
              <a:rPr lang="en-US" sz="4100" dirty="0" smtClean="0"/>
              <a:t>WA State has 13 Appellations or AVAs.</a:t>
            </a:r>
          </a:p>
          <a:p>
            <a:pPr marL="0" indent="0">
              <a:buNone/>
            </a:pPr>
            <a:r>
              <a:rPr lang="en-US" dirty="0"/>
              <a:t>1.Yakima Valley - 1983</a:t>
            </a:r>
          </a:p>
          <a:p>
            <a:pPr marL="0" indent="0">
              <a:buNone/>
            </a:pPr>
            <a:r>
              <a:rPr lang="en-US" dirty="0"/>
              <a:t>2.Walla Walla Valley - 1984</a:t>
            </a:r>
          </a:p>
          <a:p>
            <a:pPr marL="0" indent="0">
              <a:buNone/>
            </a:pPr>
            <a:r>
              <a:rPr lang="en-US" dirty="0"/>
              <a:t>3.Columbia Valley - 1984</a:t>
            </a:r>
          </a:p>
          <a:p>
            <a:pPr marL="0" indent="0">
              <a:buNone/>
            </a:pPr>
            <a:r>
              <a:rPr lang="en-US" dirty="0"/>
              <a:t>4.Puget Sound - 1995</a:t>
            </a:r>
          </a:p>
          <a:p>
            <a:pPr marL="0" indent="0">
              <a:buNone/>
            </a:pPr>
            <a:r>
              <a:rPr lang="en-US" dirty="0"/>
              <a:t>5.Red Mountain - 2001</a:t>
            </a:r>
          </a:p>
          <a:p>
            <a:pPr marL="0" indent="0">
              <a:buNone/>
            </a:pPr>
            <a:r>
              <a:rPr lang="en-US" dirty="0"/>
              <a:t>6.Columbia Gorge - 2004</a:t>
            </a:r>
          </a:p>
          <a:p>
            <a:pPr marL="0" indent="0">
              <a:buNone/>
            </a:pPr>
            <a:r>
              <a:rPr lang="en-US" dirty="0"/>
              <a:t>7.Horse Heaven Hills - 2005</a:t>
            </a:r>
          </a:p>
          <a:p>
            <a:pPr marL="0" indent="0">
              <a:buNone/>
            </a:pPr>
            <a:r>
              <a:rPr lang="en-US" dirty="0"/>
              <a:t>8.Wahluke Slope - 2006</a:t>
            </a:r>
          </a:p>
          <a:p>
            <a:pPr marL="0" indent="0">
              <a:buNone/>
            </a:pPr>
            <a:r>
              <a:rPr lang="en-US" dirty="0"/>
              <a:t>9.Rattlesnake Hills - 2006</a:t>
            </a:r>
          </a:p>
          <a:p>
            <a:pPr marL="0" indent="0">
              <a:buNone/>
            </a:pPr>
            <a:r>
              <a:rPr lang="en-US" dirty="0"/>
              <a:t>10.Snipes Mountain - 2009</a:t>
            </a:r>
          </a:p>
          <a:p>
            <a:pPr marL="0" indent="0">
              <a:buNone/>
            </a:pPr>
            <a:r>
              <a:rPr lang="en-US" dirty="0"/>
              <a:t>11.Lake Chelan - 2009</a:t>
            </a:r>
          </a:p>
          <a:p>
            <a:pPr marL="0" indent="0">
              <a:buNone/>
            </a:pPr>
            <a:r>
              <a:rPr lang="en-US" dirty="0"/>
              <a:t>12.Naches Heights - 2011</a:t>
            </a:r>
          </a:p>
          <a:p>
            <a:pPr marL="0" indent="0">
              <a:buNone/>
            </a:pPr>
            <a:r>
              <a:rPr lang="en-US" dirty="0"/>
              <a:t>13.Ancient Lakes of Columbia Valley - </a:t>
            </a:r>
            <a:r>
              <a:rPr lang="en-US" dirty="0" smtClean="0"/>
              <a:t>2012.</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Viticultural Area</a:t>
            </a:r>
            <a:endParaRPr lang="en-US" dirty="0"/>
          </a:p>
        </p:txBody>
      </p:sp>
      <p:sp>
        <p:nvSpPr>
          <p:cNvPr id="3" name="Content Placeholder 2"/>
          <p:cNvSpPr>
            <a:spLocks noGrp="1"/>
          </p:cNvSpPr>
          <p:nvPr>
            <p:ph idx="1"/>
          </p:nvPr>
        </p:nvSpPr>
        <p:spPr>
          <a:xfrm>
            <a:off x="457200" y="1600200"/>
            <a:ext cx="8229600" cy="3810000"/>
          </a:xfrm>
        </p:spPr>
        <p:txBody>
          <a:bodyPr/>
          <a:lstStyle/>
          <a:p>
            <a:r>
              <a:rPr lang="en-US" dirty="0" smtClean="0"/>
              <a:t>Each region is a designated growing area as determined by the BATF, Bureau of Alcohol Tobacco &amp; Firearms.</a:t>
            </a:r>
          </a:p>
          <a:p>
            <a:r>
              <a:rPr lang="en-US" dirty="0" smtClean="0"/>
              <a:t>85% of the grapes used to make the wine must be grown in the area in order to use the name of the AVA on the wines label.</a:t>
            </a:r>
            <a:endParaRPr lang="en-US" dirty="0"/>
          </a:p>
        </p:txBody>
      </p:sp>
      <p:pic>
        <p:nvPicPr>
          <p:cNvPr id="6146" name="Picture 2" descr="http://t1.gstatic.com/images?q=tbn:ANd9GcTo-Nxd205p1z9IWyTC5PgsA3rM-miRWtDf5Jzkb_uHkVrOT0hDqQ"/>
          <p:cNvPicPr>
            <a:picLocks noChangeAspect="1" noChangeArrowheads="1"/>
          </p:cNvPicPr>
          <p:nvPr/>
        </p:nvPicPr>
        <p:blipFill>
          <a:blip r:embed="rId2" cstate="print"/>
          <a:srcRect/>
          <a:stretch>
            <a:fillRect/>
          </a:stretch>
        </p:blipFill>
        <p:spPr bwMode="auto">
          <a:xfrm>
            <a:off x="6655838" y="4564062"/>
            <a:ext cx="2057399" cy="2057400"/>
          </a:xfrm>
          <a:prstGeom prst="rect">
            <a:avLst/>
          </a:prstGeom>
          <a:noFill/>
        </p:spPr>
      </p:pic>
    </p:spTree>
    <p:extLst>
      <p:ext uri="{BB962C8B-B14F-4D97-AF65-F5344CB8AC3E}">
        <p14:creationId xmlns:p14="http://schemas.microsoft.com/office/powerpoint/2010/main" val="1873799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Columbia Valley</a:t>
            </a:r>
            <a:endParaRPr lang="en-US" dirty="0"/>
          </a:p>
        </p:txBody>
      </p:sp>
      <p:sp>
        <p:nvSpPr>
          <p:cNvPr id="3" name="Content Placeholder 2"/>
          <p:cNvSpPr>
            <a:spLocks noGrp="1"/>
          </p:cNvSpPr>
          <p:nvPr>
            <p:ph idx="1"/>
          </p:nvPr>
        </p:nvSpPr>
        <p:spPr>
          <a:xfrm>
            <a:off x="4953000" y="1219200"/>
            <a:ext cx="3733800" cy="5410200"/>
          </a:xfrm>
        </p:spPr>
        <p:txBody>
          <a:bodyPr>
            <a:normAutofit fontScale="70000" lnSpcReduction="20000"/>
          </a:bodyPr>
          <a:lstStyle/>
          <a:p>
            <a:endParaRPr lang="en-US" dirty="0" smtClean="0"/>
          </a:p>
          <a:p>
            <a:r>
              <a:rPr lang="en-US" dirty="0" smtClean="0"/>
              <a:t>Established in 1987, it is one of the largest AVAs in the country with over 11 million acres with over 18,000 planted to grapes.</a:t>
            </a:r>
          </a:p>
          <a:p>
            <a:r>
              <a:rPr lang="en-US" dirty="0" smtClean="0"/>
              <a:t>The climate is overall uniform, but there are a variety of soils and microclimates that give different terroir.</a:t>
            </a:r>
          </a:p>
          <a:p>
            <a:r>
              <a:rPr lang="en-US" dirty="0" smtClean="0"/>
              <a:t>60% of the states grapes are grown here: Cabernet Sauvignon, Merlot, Chardonnay, White Riesling &amp; Syrah being the most popular.</a:t>
            </a:r>
            <a:endParaRPr lang="en-US" dirty="0"/>
          </a:p>
        </p:txBody>
      </p:sp>
      <p:pic>
        <p:nvPicPr>
          <p:cNvPr id="7170" name="Picture 2" descr="http://t3.gstatic.com/images?q=tbn:ANd9GcQDdOTOfSJvjlvMJku1D-YuHFbPJYidL3aguQAN-0oxUZ3beYXc"/>
          <p:cNvPicPr>
            <a:picLocks noChangeAspect="1" noChangeArrowheads="1"/>
          </p:cNvPicPr>
          <p:nvPr/>
        </p:nvPicPr>
        <p:blipFill>
          <a:blip r:embed="rId2" cstate="print"/>
          <a:srcRect/>
          <a:stretch>
            <a:fillRect/>
          </a:stretch>
        </p:blipFill>
        <p:spPr bwMode="auto">
          <a:xfrm>
            <a:off x="304800" y="1371600"/>
            <a:ext cx="4505490" cy="4648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Yakima Valley</a:t>
            </a:r>
            <a:endParaRPr lang="en-US" dirty="0"/>
          </a:p>
        </p:txBody>
      </p:sp>
      <p:sp>
        <p:nvSpPr>
          <p:cNvPr id="3" name="Content Placeholder 2"/>
          <p:cNvSpPr>
            <a:spLocks noGrp="1"/>
          </p:cNvSpPr>
          <p:nvPr>
            <p:ph idx="1"/>
          </p:nvPr>
        </p:nvSpPr>
        <p:spPr>
          <a:xfrm>
            <a:off x="0" y="1295400"/>
            <a:ext cx="3581400" cy="4830763"/>
          </a:xfrm>
        </p:spPr>
        <p:txBody>
          <a:bodyPr>
            <a:normAutofit fontScale="77500" lnSpcReduction="20000"/>
          </a:bodyPr>
          <a:lstStyle/>
          <a:p>
            <a:r>
              <a:rPr lang="en-US" dirty="0" smtClean="0"/>
              <a:t>Established in 1983 and being the first WA AVA, the Yakima Valley runs for 60 miles from the southern edge of the town of Yakima to where the Yakima joins the Columbia river.</a:t>
            </a:r>
          </a:p>
          <a:p>
            <a:r>
              <a:rPr lang="en-US" dirty="0" smtClean="0"/>
              <a:t>The valley has gentle rolling hills and gravely soil that drains well.</a:t>
            </a:r>
          </a:p>
          <a:p>
            <a:r>
              <a:rPr lang="en-US" dirty="0" smtClean="0"/>
              <a:t>Grapes: Chardonnay, Merlot, Cabernet Sauvignon &amp; White Riesling</a:t>
            </a:r>
            <a:endParaRPr lang="en-US" dirty="0"/>
          </a:p>
        </p:txBody>
      </p:sp>
      <p:pic>
        <p:nvPicPr>
          <p:cNvPr id="5124" name="Picture 4" descr="http://t3.gstatic.com/images?q=tbn:ANd9GcSRxXE2x2Z78vVzEMtmLIFXhShHRyLfiEyqUN3K8isl0OurPG4erw"/>
          <p:cNvPicPr>
            <a:picLocks noChangeAspect="1" noChangeArrowheads="1"/>
          </p:cNvPicPr>
          <p:nvPr/>
        </p:nvPicPr>
        <p:blipFill>
          <a:blip r:embed="rId2" cstate="print"/>
          <a:srcRect/>
          <a:stretch>
            <a:fillRect/>
          </a:stretch>
        </p:blipFill>
        <p:spPr bwMode="auto">
          <a:xfrm>
            <a:off x="4114800" y="1524000"/>
            <a:ext cx="4038600" cy="2712053"/>
          </a:xfrm>
          <a:prstGeom prst="rect">
            <a:avLst/>
          </a:prstGeom>
          <a:noFill/>
        </p:spPr>
      </p:pic>
      <p:pic>
        <p:nvPicPr>
          <p:cNvPr id="5126" name="Picture 6" descr="http://t3.gstatic.com/images?q=tbn:ANd9GcSKrCRd_Iq_VczzsoFc72RvkVDmPuezpBZwFyaMB-DnYD8qeAGQ"/>
          <p:cNvPicPr>
            <a:picLocks noChangeAspect="1" noChangeArrowheads="1"/>
          </p:cNvPicPr>
          <p:nvPr/>
        </p:nvPicPr>
        <p:blipFill>
          <a:blip r:embed="rId3" cstate="print"/>
          <a:srcRect/>
          <a:stretch>
            <a:fillRect/>
          </a:stretch>
        </p:blipFill>
        <p:spPr bwMode="auto">
          <a:xfrm>
            <a:off x="3657600" y="4572000"/>
            <a:ext cx="5081181" cy="1676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Mountain</a:t>
            </a:r>
            <a:endParaRPr lang="en-US" dirty="0"/>
          </a:p>
        </p:txBody>
      </p:sp>
      <p:sp>
        <p:nvSpPr>
          <p:cNvPr id="3" name="Content Placeholder 2"/>
          <p:cNvSpPr>
            <a:spLocks noGrp="1"/>
          </p:cNvSpPr>
          <p:nvPr>
            <p:ph idx="1"/>
          </p:nvPr>
        </p:nvSpPr>
        <p:spPr>
          <a:xfrm>
            <a:off x="457200" y="4191000"/>
            <a:ext cx="8229600" cy="2438400"/>
          </a:xfrm>
        </p:spPr>
        <p:txBody>
          <a:bodyPr>
            <a:normAutofit fontScale="77500" lnSpcReduction="20000"/>
          </a:bodyPr>
          <a:lstStyle/>
          <a:p>
            <a:r>
              <a:rPr lang="en-US" dirty="0" smtClean="0"/>
              <a:t>Established in 2001 &amp; located about 20 miles east of the town of Prosser, Red Mountain is the smallest AVAs with a reputation for producing some of the state’s best wines.</a:t>
            </a:r>
          </a:p>
          <a:p>
            <a:r>
              <a:rPr lang="en-US" dirty="0" smtClean="0"/>
              <a:t>The appellation covers 4,000 acres and is best known for it’s red wines.</a:t>
            </a:r>
          </a:p>
          <a:p>
            <a:r>
              <a:rPr lang="en-US" dirty="0" smtClean="0"/>
              <a:t>Grapes: Cabernet Sauvignon, Merlot, Syrah &amp; Sangiovese</a:t>
            </a:r>
          </a:p>
          <a:p>
            <a:endParaRPr lang="en-US" dirty="0"/>
          </a:p>
        </p:txBody>
      </p:sp>
      <p:pic>
        <p:nvPicPr>
          <p:cNvPr id="4098" name="Picture 2" descr="http://t3.gstatic.com/images?q=tbn:ANd9GcSOKRuUSCwtU-DmR1_V6eaThnV0KnxaNHzIwXUWjdZR0Nq-Ne79OA"/>
          <p:cNvPicPr>
            <a:picLocks noChangeAspect="1" noChangeArrowheads="1"/>
          </p:cNvPicPr>
          <p:nvPr/>
        </p:nvPicPr>
        <p:blipFill>
          <a:blip r:embed="rId2" cstate="print"/>
          <a:srcRect/>
          <a:stretch>
            <a:fillRect/>
          </a:stretch>
        </p:blipFill>
        <p:spPr bwMode="auto">
          <a:xfrm>
            <a:off x="4953000" y="1295400"/>
            <a:ext cx="3429000" cy="2756916"/>
          </a:xfrm>
          <a:prstGeom prst="rect">
            <a:avLst/>
          </a:prstGeom>
          <a:noFill/>
        </p:spPr>
      </p:pic>
      <p:pic>
        <p:nvPicPr>
          <p:cNvPr id="4100" name="Picture 4" descr="http://t3.gstatic.com/images?q=tbn:ANd9GcTc8FdzpxQXswkeiHtyJtp-dob6W01RMLAQ_DcKKV_OkkatNwdEFA"/>
          <p:cNvPicPr>
            <a:picLocks noChangeAspect="1" noChangeArrowheads="1"/>
          </p:cNvPicPr>
          <p:nvPr/>
        </p:nvPicPr>
        <p:blipFill>
          <a:blip r:embed="rId3" cstate="print"/>
          <a:srcRect/>
          <a:stretch>
            <a:fillRect/>
          </a:stretch>
        </p:blipFill>
        <p:spPr bwMode="auto">
          <a:xfrm>
            <a:off x="533400" y="1447800"/>
            <a:ext cx="4101584" cy="2438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1676400"/>
          </a:xfrm>
        </p:spPr>
        <p:txBody>
          <a:bodyPr/>
          <a:lstStyle/>
          <a:p>
            <a:pPr marL="0" indent="0" algn="ctr">
              <a:buNone/>
            </a:pPr>
            <a:r>
              <a:rPr lang="en-US" dirty="0"/>
              <a:t>An immigrant named Charles Schanno </a:t>
            </a:r>
            <a:r>
              <a:rPr lang="en-US" dirty="0" smtClean="0"/>
              <a:t>moves northwest to the Yakima Valley in 1869 and plants grapes and begins making wine.</a:t>
            </a:r>
            <a:endParaRPr lang="en-US" dirty="0"/>
          </a:p>
        </p:txBody>
      </p:sp>
      <p:pic>
        <p:nvPicPr>
          <p:cNvPr id="36868" name="Picture 4" descr="http://t3.gstatic.com/images?q=tbn:ANd9GcSRxXE2x2Z78vVzEMtmLIFXhShHRyLfiEyqUN3K8isl0OurPG4erw"/>
          <p:cNvPicPr>
            <a:picLocks noChangeAspect="1" noChangeArrowheads="1"/>
          </p:cNvPicPr>
          <p:nvPr/>
        </p:nvPicPr>
        <p:blipFill>
          <a:blip r:embed="rId2" cstate="print"/>
          <a:srcRect/>
          <a:stretch>
            <a:fillRect/>
          </a:stretch>
        </p:blipFill>
        <p:spPr bwMode="auto">
          <a:xfrm>
            <a:off x="4419600" y="3048000"/>
            <a:ext cx="3886624" cy="2913484"/>
          </a:xfrm>
          <a:prstGeom prst="rect">
            <a:avLst/>
          </a:prstGeom>
          <a:noFill/>
        </p:spPr>
      </p:pic>
      <p:pic>
        <p:nvPicPr>
          <p:cNvPr id="4" name="Picture 3"/>
          <p:cNvPicPr>
            <a:picLocks noChangeAspect="1"/>
          </p:cNvPicPr>
          <p:nvPr/>
        </p:nvPicPr>
        <p:blipFill>
          <a:blip r:embed="rId3"/>
          <a:stretch>
            <a:fillRect/>
          </a:stretch>
        </p:blipFill>
        <p:spPr>
          <a:xfrm>
            <a:off x="457200" y="3304592"/>
            <a:ext cx="3692769" cy="24003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Walla Walla Valley</a:t>
            </a:r>
            <a:endParaRPr lang="en-US" dirty="0"/>
          </a:p>
        </p:txBody>
      </p:sp>
      <p:sp>
        <p:nvSpPr>
          <p:cNvPr id="3" name="Content Placeholder 2"/>
          <p:cNvSpPr>
            <a:spLocks noGrp="1"/>
          </p:cNvSpPr>
          <p:nvPr>
            <p:ph idx="1"/>
          </p:nvPr>
        </p:nvSpPr>
        <p:spPr>
          <a:xfrm>
            <a:off x="4572000" y="1447800"/>
            <a:ext cx="3962400" cy="5105400"/>
          </a:xfrm>
        </p:spPr>
        <p:txBody>
          <a:bodyPr>
            <a:normAutofit fontScale="77500" lnSpcReduction="20000"/>
          </a:bodyPr>
          <a:lstStyle/>
          <a:p>
            <a:r>
              <a:rPr lang="en-US" dirty="0" smtClean="0"/>
              <a:t>Lying at the southeastern edge of the Columbia Valley and extends over the border with Oregon.</a:t>
            </a:r>
          </a:p>
          <a:p>
            <a:r>
              <a:rPr lang="en-US" dirty="0" smtClean="0"/>
              <a:t>Translates as “many waters”, it has many tributaries that flow from the blue mountains into the Walla Walla river. </a:t>
            </a:r>
          </a:p>
          <a:p>
            <a:r>
              <a:rPr lang="en-US" dirty="0" smtClean="0"/>
              <a:t>Averages 19 inches of rainfall a year allowing some vineyards to be dry farmed without irrigation.</a:t>
            </a:r>
          </a:p>
          <a:p>
            <a:r>
              <a:rPr lang="en-US" dirty="0" smtClean="0"/>
              <a:t>Grapes: Chardonnay, Merlot &amp; Cabernet</a:t>
            </a:r>
            <a:endParaRPr lang="en-US" dirty="0"/>
          </a:p>
        </p:txBody>
      </p:sp>
      <p:pic>
        <p:nvPicPr>
          <p:cNvPr id="3074" name="Picture 2" descr="http://t2.gstatic.com/images?q=tbn:ANd9GcRf8f-rstcZpD6GQiZ8Cc7fCFF9NcToAmf6XALIa5PjDAI1xJEkmQ"/>
          <p:cNvPicPr>
            <a:picLocks noChangeAspect="1" noChangeArrowheads="1"/>
          </p:cNvPicPr>
          <p:nvPr/>
        </p:nvPicPr>
        <p:blipFill>
          <a:blip r:embed="rId2" cstate="print"/>
          <a:srcRect/>
          <a:stretch>
            <a:fillRect/>
          </a:stretch>
        </p:blipFill>
        <p:spPr bwMode="auto">
          <a:xfrm>
            <a:off x="304800" y="1219200"/>
            <a:ext cx="3925452" cy="3048000"/>
          </a:xfrm>
          <a:prstGeom prst="rect">
            <a:avLst/>
          </a:prstGeom>
          <a:noFill/>
        </p:spPr>
      </p:pic>
      <p:pic>
        <p:nvPicPr>
          <p:cNvPr id="3076" name="Picture 4" descr="http://t0.gstatic.com/images?q=tbn:ANd9GcSXkLaluBggNYdqiMCMrwTxkAX7Dt0AcbRljUv_fh9OnEMCJZu_Lg"/>
          <p:cNvPicPr>
            <a:picLocks noChangeAspect="1" noChangeArrowheads="1"/>
          </p:cNvPicPr>
          <p:nvPr/>
        </p:nvPicPr>
        <p:blipFill>
          <a:blip r:embed="rId3" cstate="print"/>
          <a:srcRect/>
          <a:stretch>
            <a:fillRect/>
          </a:stretch>
        </p:blipFill>
        <p:spPr bwMode="auto">
          <a:xfrm>
            <a:off x="685800" y="4419601"/>
            <a:ext cx="3124200" cy="1905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Puget Sound Region</a:t>
            </a:r>
            <a:endParaRPr lang="en-US" dirty="0"/>
          </a:p>
        </p:txBody>
      </p:sp>
      <p:sp>
        <p:nvSpPr>
          <p:cNvPr id="3" name="Content Placeholder 2"/>
          <p:cNvSpPr>
            <a:spLocks noGrp="1"/>
          </p:cNvSpPr>
          <p:nvPr>
            <p:ph idx="1"/>
          </p:nvPr>
        </p:nvSpPr>
        <p:spPr>
          <a:xfrm>
            <a:off x="457200" y="1219200"/>
            <a:ext cx="8229600" cy="2590799"/>
          </a:xfrm>
        </p:spPr>
        <p:txBody>
          <a:bodyPr>
            <a:normAutofit fontScale="62500" lnSpcReduction="20000"/>
          </a:bodyPr>
          <a:lstStyle/>
          <a:p>
            <a:r>
              <a:rPr lang="en-US" dirty="0" smtClean="0"/>
              <a:t>Located in the Western part of the state with maritime climate, increased rain and freezing temperatures makes it hard to grow grapes.</a:t>
            </a:r>
          </a:p>
          <a:p>
            <a:r>
              <a:rPr lang="en-US" dirty="0" smtClean="0"/>
              <a:t>There are only about 100 acres planted but over 30 wineries.</a:t>
            </a:r>
          </a:p>
          <a:p>
            <a:r>
              <a:rPr lang="en-US" dirty="0" smtClean="0"/>
              <a:t>Most wineries source their grapes from the east to make their wines.</a:t>
            </a:r>
          </a:p>
          <a:p>
            <a:r>
              <a:rPr lang="en-US" dirty="0" smtClean="0"/>
              <a:t>North of Seattle, the town of Woodinville has become a major destination with a number of small and large wineries.</a:t>
            </a:r>
          </a:p>
          <a:p>
            <a:r>
              <a:rPr lang="en-US" dirty="0" smtClean="0"/>
              <a:t>Chateau Ste Michelle and Columbia are located across the street from one another.</a:t>
            </a:r>
            <a:endParaRPr lang="en-US" dirty="0"/>
          </a:p>
        </p:txBody>
      </p:sp>
      <p:pic>
        <p:nvPicPr>
          <p:cNvPr id="2050" name="Picture 2" descr="http://t2.gstatic.com/images?q=tbn:ANd9GcSZJ7u6Vaqk5iMEdK3HOiajYjcy-JxOSd7JX0-hv6oLSQ3YPZKl"/>
          <p:cNvPicPr>
            <a:picLocks noChangeAspect="1" noChangeArrowheads="1"/>
          </p:cNvPicPr>
          <p:nvPr/>
        </p:nvPicPr>
        <p:blipFill>
          <a:blip r:embed="rId2" cstate="print"/>
          <a:srcRect/>
          <a:stretch>
            <a:fillRect/>
          </a:stretch>
        </p:blipFill>
        <p:spPr bwMode="auto">
          <a:xfrm>
            <a:off x="2743200" y="3276600"/>
            <a:ext cx="4876800" cy="338889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Columbia Gorge</a:t>
            </a:r>
            <a:endParaRPr lang="en-US" dirty="0"/>
          </a:p>
        </p:txBody>
      </p:sp>
      <p:sp>
        <p:nvSpPr>
          <p:cNvPr id="3" name="Content Placeholder 2"/>
          <p:cNvSpPr>
            <a:spLocks noGrp="1"/>
          </p:cNvSpPr>
          <p:nvPr>
            <p:ph idx="1"/>
          </p:nvPr>
        </p:nvSpPr>
        <p:spPr>
          <a:xfrm>
            <a:off x="457200" y="4114800"/>
            <a:ext cx="8229600" cy="2011363"/>
          </a:xfrm>
        </p:spPr>
        <p:txBody>
          <a:bodyPr>
            <a:normAutofit fontScale="70000" lnSpcReduction="20000"/>
          </a:bodyPr>
          <a:lstStyle/>
          <a:p>
            <a:r>
              <a:rPr lang="en-US" dirty="0" smtClean="0"/>
              <a:t>Established in 2004, its boundaries extend roughly 8 miles on either side of the Columbia River into Oregon and WA.</a:t>
            </a:r>
          </a:p>
          <a:p>
            <a:r>
              <a:rPr lang="en-US" dirty="0" smtClean="0"/>
              <a:t>The climate is different on each side of the Cascade Mountains.</a:t>
            </a:r>
          </a:p>
          <a:p>
            <a:r>
              <a:rPr lang="en-US" dirty="0" smtClean="0"/>
              <a:t>The west is cool and wet and the east is warm and dry.</a:t>
            </a:r>
          </a:p>
          <a:p>
            <a:r>
              <a:rPr lang="en-US" dirty="0" smtClean="0"/>
              <a:t>A wide variety of grapes are grown on each side on a total of over 300 acres.</a:t>
            </a:r>
            <a:endParaRPr lang="en-US" dirty="0"/>
          </a:p>
        </p:txBody>
      </p:sp>
      <p:pic>
        <p:nvPicPr>
          <p:cNvPr id="1026" name="Picture 2" descr="http://www.clarkcountyfoodandwine.org/northwest/washington/columbia_gorge/images/gorge_overview_map_main.jpg"/>
          <p:cNvPicPr>
            <a:picLocks noChangeAspect="1" noChangeArrowheads="1"/>
          </p:cNvPicPr>
          <p:nvPr/>
        </p:nvPicPr>
        <p:blipFill>
          <a:blip r:embed="rId2" cstate="print"/>
          <a:srcRect/>
          <a:stretch>
            <a:fillRect/>
          </a:stretch>
        </p:blipFill>
        <p:spPr bwMode="auto">
          <a:xfrm>
            <a:off x="3124200" y="1295400"/>
            <a:ext cx="5781675" cy="2571751"/>
          </a:xfrm>
          <a:prstGeom prst="rect">
            <a:avLst/>
          </a:prstGeom>
          <a:noFill/>
        </p:spPr>
      </p:pic>
      <p:pic>
        <p:nvPicPr>
          <p:cNvPr id="1028" name="Picture 4" descr="http://upload.wikimedia.org/wikipedia/commons/9/97/Columbia_Gorge_AVA_map.JPG"/>
          <p:cNvPicPr>
            <a:picLocks noChangeAspect="1" noChangeArrowheads="1"/>
          </p:cNvPicPr>
          <p:nvPr/>
        </p:nvPicPr>
        <p:blipFill>
          <a:blip r:embed="rId3" cstate="print"/>
          <a:srcRect/>
          <a:stretch>
            <a:fillRect/>
          </a:stretch>
        </p:blipFill>
        <p:spPr bwMode="auto">
          <a:xfrm>
            <a:off x="228600" y="1600200"/>
            <a:ext cx="2757392" cy="1828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1881981"/>
            <a:ext cx="3657600" cy="3124200"/>
          </a:xfrm>
        </p:spPr>
        <p:txBody>
          <a:bodyPr>
            <a:normAutofit/>
          </a:bodyPr>
          <a:lstStyle/>
          <a:p>
            <a:pPr marL="0" indent="0" algn="ctr">
              <a:buNone/>
            </a:pPr>
            <a:r>
              <a:rPr lang="en-US" dirty="0" smtClean="0"/>
              <a:t>Within a decade grape growing in </a:t>
            </a:r>
          </a:p>
          <a:p>
            <a:pPr marL="0" indent="0" algn="ctr">
              <a:buNone/>
            </a:pPr>
            <a:r>
              <a:rPr lang="en-US" dirty="0" smtClean="0"/>
              <a:t>the region had expanded north to the town of Wenatchee.</a:t>
            </a:r>
          </a:p>
        </p:txBody>
      </p:sp>
      <p:pic>
        <p:nvPicPr>
          <p:cNvPr id="2" name="Picture 1"/>
          <p:cNvPicPr>
            <a:picLocks noChangeAspect="1"/>
          </p:cNvPicPr>
          <p:nvPr/>
        </p:nvPicPr>
        <p:blipFill>
          <a:blip r:embed="rId2"/>
          <a:stretch>
            <a:fillRect/>
          </a:stretch>
        </p:blipFill>
        <p:spPr>
          <a:xfrm>
            <a:off x="304800" y="1215231"/>
            <a:ext cx="4457700" cy="4457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2758" y="762000"/>
            <a:ext cx="3334041" cy="5364163"/>
          </a:xfrm>
        </p:spPr>
        <p:txBody>
          <a:bodyPr>
            <a:normAutofit/>
          </a:bodyPr>
          <a:lstStyle/>
          <a:p>
            <a:pPr marL="0" indent="0" algn="ctr">
              <a:buNone/>
            </a:pPr>
            <a:r>
              <a:rPr lang="en-US" dirty="0" smtClean="0"/>
              <a:t>Here John Galler and Phillip Miller each established homesteads. </a:t>
            </a:r>
          </a:p>
          <a:p>
            <a:pPr marL="0" indent="0" algn="ctr">
              <a:buNone/>
            </a:pPr>
            <a:r>
              <a:rPr lang="en-US" dirty="0" smtClean="0"/>
              <a:t>By 1874 they were producing 1,500 gallons annually.</a:t>
            </a:r>
          </a:p>
        </p:txBody>
      </p:sp>
      <p:pic>
        <p:nvPicPr>
          <p:cNvPr id="4" name="Picture 3"/>
          <p:cNvPicPr>
            <a:picLocks noChangeAspect="1"/>
          </p:cNvPicPr>
          <p:nvPr/>
        </p:nvPicPr>
        <p:blipFill>
          <a:blip r:embed="rId2"/>
          <a:stretch>
            <a:fillRect/>
          </a:stretch>
        </p:blipFill>
        <p:spPr>
          <a:xfrm>
            <a:off x="1159619" y="383361"/>
            <a:ext cx="2895600" cy="1951613"/>
          </a:xfrm>
          <a:prstGeom prst="rect">
            <a:avLst/>
          </a:prstGeom>
        </p:spPr>
      </p:pic>
      <p:pic>
        <p:nvPicPr>
          <p:cNvPr id="5" name="Picture 4"/>
          <p:cNvPicPr>
            <a:picLocks noChangeAspect="1"/>
          </p:cNvPicPr>
          <p:nvPr/>
        </p:nvPicPr>
        <p:blipFill>
          <a:blip r:embed="rId3"/>
          <a:stretch>
            <a:fillRect/>
          </a:stretch>
        </p:blipFill>
        <p:spPr>
          <a:xfrm>
            <a:off x="2362200" y="2334974"/>
            <a:ext cx="2819400" cy="2130942"/>
          </a:xfrm>
          <a:prstGeom prst="rect">
            <a:avLst/>
          </a:prstGeom>
        </p:spPr>
      </p:pic>
      <p:pic>
        <p:nvPicPr>
          <p:cNvPr id="2" name="Picture 1"/>
          <p:cNvPicPr>
            <a:picLocks noChangeAspect="1"/>
          </p:cNvPicPr>
          <p:nvPr/>
        </p:nvPicPr>
        <p:blipFill>
          <a:blip r:embed="rId4"/>
          <a:stretch>
            <a:fillRect/>
          </a:stretch>
        </p:blipFill>
        <p:spPr>
          <a:xfrm>
            <a:off x="5543550" y="4465916"/>
            <a:ext cx="2628900" cy="1743075"/>
          </a:xfrm>
          <a:prstGeom prst="rect">
            <a:avLst/>
          </a:prstGeom>
        </p:spPr>
      </p:pic>
      <p:pic>
        <p:nvPicPr>
          <p:cNvPr id="6" name="Picture 5"/>
          <p:cNvPicPr>
            <a:picLocks noChangeAspect="1"/>
          </p:cNvPicPr>
          <p:nvPr/>
        </p:nvPicPr>
        <p:blipFill>
          <a:blip r:embed="rId5"/>
          <a:stretch>
            <a:fillRect/>
          </a:stretch>
        </p:blipFill>
        <p:spPr>
          <a:xfrm>
            <a:off x="128198" y="2650370"/>
            <a:ext cx="2062843" cy="1587422"/>
          </a:xfrm>
          <a:prstGeom prst="rect">
            <a:avLst/>
          </a:prstGeom>
        </p:spPr>
      </p:pic>
      <p:pic>
        <p:nvPicPr>
          <p:cNvPr id="7" name="Picture 6"/>
          <p:cNvPicPr>
            <a:picLocks noChangeAspect="1"/>
          </p:cNvPicPr>
          <p:nvPr/>
        </p:nvPicPr>
        <p:blipFill>
          <a:blip r:embed="rId6"/>
          <a:stretch>
            <a:fillRect/>
          </a:stretch>
        </p:blipFill>
        <p:spPr>
          <a:xfrm>
            <a:off x="1159619" y="4784283"/>
            <a:ext cx="2886075" cy="1581150"/>
          </a:xfrm>
          <a:prstGeom prst="rect">
            <a:avLst/>
          </a:prstGeom>
        </p:spPr>
      </p:pic>
    </p:spTree>
    <p:extLst>
      <p:ext uri="{BB962C8B-B14F-4D97-AF65-F5344CB8AC3E}">
        <p14:creationId xmlns:p14="http://schemas.microsoft.com/office/powerpoint/2010/main" val="153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800600"/>
            <a:ext cx="8534400" cy="1066800"/>
          </a:xfrm>
        </p:spPr>
        <p:txBody>
          <a:bodyPr>
            <a:normAutofit/>
          </a:bodyPr>
          <a:lstStyle/>
          <a:p>
            <a:pPr marL="0" indent="0" algn="ctr">
              <a:buNone/>
            </a:pPr>
            <a:r>
              <a:rPr lang="en-US" dirty="0" smtClean="0"/>
              <a:t>Still at this time the vast majority of wines were made amateurishly and for personal consumption.</a:t>
            </a:r>
            <a:endParaRPr lang="en-US" dirty="0"/>
          </a:p>
        </p:txBody>
      </p:sp>
      <p:pic>
        <p:nvPicPr>
          <p:cNvPr id="7" name="Picture 6"/>
          <p:cNvPicPr>
            <a:picLocks noChangeAspect="1"/>
          </p:cNvPicPr>
          <p:nvPr/>
        </p:nvPicPr>
        <p:blipFill>
          <a:blip r:embed="rId2"/>
          <a:stretch>
            <a:fillRect/>
          </a:stretch>
        </p:blipFill>
        <p:spPr>
          <a:xfrm>
            <a:off x="5562600" y="2438400"/>
            <a:ext cx="2390775" cy="1914525"/>
          </a:xfrm>
          <a:prstGeom prst="rect">
            <a:avLst/>
          </a:prstGeom>
        </p:spPr>
      </p:pic>
      <p:pic>
        <p:nvPicPr>
          <p:cNvPr id="8" name="Picture 7"/>
          <p:cNvPicPr>
            <a:picLocks noChangeAspect="1"/>
          </p:cNvPicPr>
          <p:nvPr/>
        </p:nvPicPr>
        <p:blipFill>
          <a:blip r:embed="rId3"/>
          <a:stretch>
            <a:fillRect/>
          </a:stretch>
        </p:blipFill>
        <p:spPr>
          <a:xfrm>
            <a:off x="5257800" y="838200"/>
            <a:ext cx="3238500" cy="1409700"/>
          </a:xfrm>
          <a:prstGeom prst="rect">
            <a:avLst/>
          </a:prstGeom>
        </p:spPr>
      </p:pic>
      <p:pic>
        <p:nvPicPr>
          <p:cNvPr id="9" name="Picture 8"/>
          <p:cNvPicPr>
            <a:picLocks noChangeAspect="1"/>
          </p:cNvPicPr>
          <p:nvPr/>
        </p:nvPicPr>
        <p:blipFill>
          <a:blip r:embed="rId4"/>
          <a:stretch>
            <a:fillRect/>
          </a:stretch>
        </p:blipFill>
        <p:spPr>
          <a:xfrm>
            <a:off x="609600" y="1030935"/>
            <a:ext cx="4435028" cy="3321990"/>
          </a:xfrm>
          <a:prstGeom prst="rect">
            <a:avLst/>
          </a:prstGeom>
        </p:spPr>
      </p:pic>
    </p:spTree>
    <p:extLst>
      <p:ext uri="{BB962C8B-B14F-4D97-AF65-F5344CB8AC3E}">
        <p14:creationId xmlns:p14="http://schemas.microsoft.com/office/powerpoint/2010/main" val="97618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1143000"/>
          </a:xfrm>
        </p:spPr>
        <p:txBody>
          <a:bodyPr>
            <a:normAutofit/>
          </a:bodyPr>
          <a:lstStyle/>
          <a:p>
            <a:pPr marL="0" indent="0" algn="ctr">
              <a:buNone/>
            </a:pPr>
            <a:r>
              <a:rPr lang="en-US" dirty="0" smtClean="0"/>
              <a:t>The commercial industry began to develop around the turn of the century.</a:t>
            </a:r>
          </a:p>
        </p:txBody>
      </p:sp>
      <p:pic>
        <p:nvPicPr>
          <p:cNvPr id="4" name="Picture 3"/>
          <p:cNvPicPr>
            <a:picLocks noChangeAspect="1"/>
          </p:cNvPicPr>
          <p:nvPr/>
        </p:nvPicPr>
        <p:blipFill>
          <a:blip r:embed="rId2"/>
          <a:stretch>
            <a:fillRect/>
          </a:stretch>
        </p:blipFill>
        <p:spPr>
          <a:xfrm>
            <a:off x="1617314" y="2285999"/>
            <a:ext cx="5545486" cy="38407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343400"/>
            <a:ext cx="8229600" cy="1676400"/>
          </a:xfrm>
        </p:spPr>
        <p:txBody>
          <a:bodyPr>
            <a:normAutofit/>
          </a:bodyPr>
          <a:lstStyle/>
          <a:p>
            <a:pPr marL="0" indent="0" algn="ctr">
              <a:buNone/>
            </a:pPr>
            <a:r>
              <a:rPr lang="en-US" dirty="0" smtClean="0"/>
              <a:t>In 1905 a Seattle attorney named Elvert Blaine founded Stone House Winery in the middle of the Yakima Valley.</a:t>
            </a:r>
          </a:p>
        </p:txBody>
      </p:sp>
      <p:pic>
        <p:nvPicPr>
          <p:cNvPr id="2" name="Picture 1"/>
          <p:cNvPicPr>
            <a:picLocks noChangeAspect="1"/>
          </p:cNvPicPr>
          <p:nvPr/>
        </p:nvPicPr>
        <p:blipFill>
          <a:blip r:embed="rId2"/>
          <a:stretch>
            <a:fillRect/>
          </a:stretch>
        </p:blipFill>
        <p:spPr>
          <a:xfrm>
            <a:off x="1650752" y="609600"/>
            <a:ext cx="5690096" cy="3519487"/>
          </a:xfrm>
          <a:prstGeom prst="rect">
            <a:avLst/>
          </a:prstGeom>
        </p:spPr>
      </p:pic>
    </p:spTree>
    <p:extLst>
      <p:ext uri="{BB962C8B-B14F-4D97-AF65-F5344CB8AC3E}">
        <p14:creationId xmlns:p14="http://schemas.microsoft.com/office/powerpoint/2010/main" val="402007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1390</Words>
  <Application>Microsoft Office PowerPoint</Application>
  <PresentationFormat>On-screen Show (4:3)</PresentationFormat>
  <Paragraphs>140</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Washington</vt:lpstr>
      <vt:lpstr>Washington State Wines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Prohibition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8.6 Billion Dollar Industry</vt:lpstr>
      <vt:lpstr>PowerPoint Presentation</vt:lpstr>
      <vt:lpstr>American Viticultural Area</vt:lpstr>
      <vt:lpstr>American Viticultural Area</vt:lpstr>
      <vt:lpstr>The Columbia Valley</vt:lpstr>
      <vt:lpstr>Yakima Valley</vt:lpstr>
      <vt:lpstr>Red Mountain</vt:lpstr>
      <vt:lpstr>The Walla Walla Valley</vt:lpstr>
      <vt:lpstr>The Puget Sound Region</vt:lpstr>
      <vt:lpstr>The Columbia Gorge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Team Jordan 2</dc:creator>
  <cp:lastModifiedBy>Mike Jordan</cp:lastModifiedBy>
  <cp:revision>45</cp:revision>
  <dcterms:created xsi:type="dcterms:W3CDTF">2006-08-16T00:00:00Z</dcterms:created>
  <dcterms:modified xsi:type="dcterms:W3CDTF">2015-12-20T18:10:14Z</dcterms:modified>
</cp:coreProperties>
</file>