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0"/>
  </p:notesMasterIdLst>
  <p:handoutMasterIdLst>
    <p:handoutMasterId r:id="rId31"/>
  </p:handoutMasterIdLst>
  <p:sldIdLst>
    <p:sldId id="265" r:id="rId2"/>
    <p:sldId id="266" r:id="rId3"/>
    <p:sldId id="267" r:id="rId4"/>
    <p:sldId id="268" r:id="rId5"/>
    <p:sldId id="270" r:id="rId6"/>
    <p:sldId id="288" r:id="rId7"/>
    <p:sldId id="289" r:id="rId8"/>
    <p:sldId id="287" r:id="rId9"/>
    <p:sldId id="290" r:id="rId10"/>
    <p:sldId id="272" r:id="rId11"/>
    <p:sldId id="273" r:id="rId12"/>
    <p:sldId id="256" r:id="rId13"/>
    <p:sldId id="274" r:id="rId14"/>
    <p:sldId id="291" r:id="rId15"/>
    <p:sldId id="258" r:id="rId16"/>
    <p:sldId id="263" r:id="rId17"/>
    <p:sldId id="275" r:id="rId18"/>
    <p:sldId id="257" r:id="rId19"/>
    <p:sldId id="276" r:id="rId20"/>
    <p:sldId id="262" r:id="rId21"/>
    <p:sldId id="284" r:id="rId22"/>
    <p:sldId id="277" r:id="rId23"/>
    <p:sldId id="286" r:id="rId24"/>
    <p:sldId id="279" r:id="rId25"/>
    <p:sldId id="281" r:id="rId26"/>
    <p:sldId id="280" r:id="rId27"/>
    <p:sldId id="282" r:id="rId28"/>
    <p:sldId id="28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FF99"/>
    <a:srgbClr val="646432"/>
    <a:srgbClr val="FF9966"/>
    <a:srgbClr val="FFCC66"/>
    <a:srgbClr val="99FFCC"/>
    <a:srgbClr val="11111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62" autoAdjust="0"/>
    <p:restoredTop sz="86444" autoAdjust="0"/>
  </p:normalViewPr>
  <p:slideViewPr>
    <p:cSldViewPr>
      <p:cViewPr varScale="1">
        <p:scale>
          <a:sx n="74" d="100"/>
          <a:sy n="74" d="100"/>
        </p:scale>
        <p:origin x="17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4" d="100"/>
          <a:sy n="124" d="100"/>
        </p:scale>
        <p:origin x="-34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2.wmf"/><Relationship Id="rId4"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3.wmf"/><Relationship Id="rId5" Type="http://schemas.openxmlformats.org/officeDocument/2006/relationships/image" Target="../media/image1.wmf"/><Relationship Id="rId4"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ECF5FF-8906-4691-BFBF-E7F27B53E1BB}" type="datetimeFigureOut">
              <a:rPr lang="en-US" smtClean="0"/>
              <a:t>12/20/2015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B0C8E-67F5-42EA-A183-CA73559FCBB9}" type="slidenum">
              <a:rPr lang="en-US" smtClean="0"/>
              <a:t>‹#›</a:t>
            </a:fld>
            <a:endParaRPr lang="en-US"/>
          </a:p>
        </p:txBody>
      </p:sp>
    </p:spTree>
    <p:extLst>
      <p:ext uri="{BB962C8B-B14F-4D97-AF65-F5344CB8AC3E}">
        <p14:creationId xmlns:p14="http://schemas.microsoft.com/office/powerpoint/2010/main" val="783667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958D9D2-ECEA-42C8-8DF3-1C1920688F76}" type="slidenum">
              <a:rPr lang="en-US"/>
              <a:pPr/>
              <a:t>‹#›</a:t>
            </a:fld>
            <a:endParaRPr lang="en-US"/>
          </a:p>
        </p:txBody>
      </p:sp>
    </p:spTree>
    <p:extLst>
      <p:ext uri="{BB962C8B-B14F-4D97-AF65-F5344CB8AC3E}">
        <p14:creationId xmlns:p14="http://schemas.microsoft.com/office/powerpoint/2010/main" val="26602715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60BCE-CAE4-43E5-B7DD-69E9C56BA812}" type="slidenum">
              <a:rPr lang="en-US"/>
              <a:pPr/>
              <a:t>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It’s really very simple </a:t>
            </a:r>
          </a:p>
          <a:p>
            <a:r>
              <a:rPr lang="en-US"/>
              <a:t>Wine tasting process</a:t>
            </a:r>
          </a:p>
        </p:txBody>
      </p:sp>
    </p:spTree>
    <p:extLst>
      <p:ext uri="{BB962C8B-B14F-4D97-AF65-F5344CB8AC3E}">
        <p14:creationId xmlns:p14="http://schemas.microsoft.com/office/powerpoint/2010/main" val="289572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785B3-6189-4E12-8BB5-D63747670B83}" type="slidenum">
              <a:rPr lang="en-US"/>
              <a:pPr/>
              <a:t>15</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p:spPr>
        <p:txBody>
          <a:bodyPr/>
          <a:lstStyle/>
          <a:p>
            <a:r>
              <a:rPr lang="en-US" dirty="0"/>
              <a:t>We are able to taste 5 things  (just do 4 if you feel uncomfortable explaining Umami)</a:t>
            </a:r>
          </a:p>
          <a:p>
            <a:endParaRPr lang="en-US" dirty="0"/>
          </a:p>
          <a:p>
            <a:pPr>
              <a:buFontTx/>
              <a:buChar char="•"/>
            </a:pPr>
            <a:r>
              <a:rPr lang="en-US" b="1" dirty="0"/>
              <a:t>Umami</a:t>
            </a:r>
            <a:r>
              <a:rPr lang="en-US" dirty="0"/>
              <a:t> - not a new thing.   This ‘fifth’ taste was actually discovered in 1908 by a Japanese researcher at Tokyo Imperial University.  It is an amino acid called L-glutamate found in high protein sources.  Usually very high personality  foods.</a:t>
            </a:r>
          </a:p>
          <a:p>
            <a:endParaRPr lang="en-US" dirty="0"/>
          </a:p>
          <a:p>
            <a:r>
              <a:rPr lang="en-US" dirty="0"/>
              <a:t>Palate fatigue takes place after about 40 seconds.  Therefore, keep wine moving in your mouth.  Proof is that we think our own saliva doesn’t have any taste.  But when you kiss someone, you find out the indeed, it does!  </a:t>
            </a:r>
          </a:p>
          <a:p>
            <a:endParaRPr lang="en-US" dirty="0"/>
          </a:p>
          <a:p>
            <a:endParaRPr lang="en-US" dirty="0"/>
          </a:p>
        </p:txBody>
      </p:sp>
    </p:spTree>
    <p:extLst>
      <p:ext uri="{BB962C8B-B14F-4D97-AF65-F5344CB8AC3E}">
        <p14:creationId xmlns:p14="http://schemas.microsoft.com/office/powerpoint/2010/main" val="400220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30F16-A612-4C41-A76C-4996376D85A9}" type="slidenum">
              <a:rPr lang="en-US"/>
              <a:pPr/>
              <a:t>16</a:t>
            </a:fld>
            <a:endParaRPr lang="en-US"/>
          </a:p>
        </p:txBody>
      </p:sp>
      <p:sp>
        <p:nvSpPr>
          <p:cNvPr id="17410" name="Rectangle 2"/>
          <p:cNvSpPr>
            <a:spLocks noGrp="1" noRot="1" noChangeAspect="1" noChangeArrowheads="1" noTextEdit="1"/>
          </p:cNvSpPr>
          <p:nvPr>
            <p:ph type="sldImg"/>
          </p:nvPr>
        </p:nvSpPr>
        <p:spPr>
          <a:xfrm>
            <a:off x="1152525" y="682625"/>
            <a:ext cx="4554538" cy="3416300"/>
          </a:xfrm>
          <a:ln/>
        </p:spPr>
      </p:sp>
      <p:sp>
        <p:nvSpPr>
          <p:cNvPr id="17411" name="Rectangle 3"/>
          <p:cNvSpPr>
            <a:spLocks noGrp="1" noChangeArrowheads="1"/>
          </p:cNvSpPr>
          <p:nvPr>
            <p:ph type="body" idx="1"/>
          </p:nvPr>
        </p:nvSpPr>
        <p:spPr>
          <a:xfrm>
            <a:off x="838200" y="4325938"/>
            <a:ext cx="5029200" cy="4114800"/>
          </a:xfrm>
        </p:spPr>
        <p:txBody>
          <a:bodyPr/>
          <a:lstStyle/>
          <a:p>
            <a:pPr>
              <a:buFontTx/>
              <a:buChar char="•"/>
            </a:pPr>
            <a:r>
              <a:rPr lang="en-US" b="1" dirty="0" smtClean="0"/>
              <a:t>2003 </a:t>
            </a:r>
            <a:r>
              <a:rPr lang="en-US" b="1" dirty="0"/>
              <a:t>info:  old info based upon </a:t>
            </a:r>
            <a:r>
              <a:rPr lang="en-US" b="1" dirty="0" smtClean="0"/>
              <a:t>misinterpreted </a:t>
            </a:r>
            <a:r>
              <a:rPr lang="en-US" b="1" dirty="0"/>
              <a:t>research done in 19th century!  The Scientific American, Mar 2001, as reported by David Smith and Robert </a:t>
            </a:r>
            <a:r>
              <a:rPr lang="en-US" b="1" dirty="0" err="1"/>
              <a:t>Margolskee</a:t>
            </a:r>
            <a:r>
              <a:rPr lang="en-US" b="1" dirty="0"/>
              <a:t>.  No evidence that any type of spatial segregation of sensitivities exists!</a:t>
            </a:r>
          </a:p>
          <a:p>
            <a:pPr>
              <a:buFontTx/>
              <a:buChar char="•"/>
            </a:pPr>
            <a:endParaRPr lang="en-US" b="1" dirty="0"/>
          </a:p>
          <a:p>
            <a:pPr>
              <a:buFontTx/>
              <a:buChar char="•"/>
            </a:pPr>
            <a:r>
              <a:rPr lang="en-US" b="1" dirty="0"/>
              <a:t>9000 taste buds on the average tongue.  </a:t>
            </a:r>
          </a:p>
          <a:p>
            <a:pPr>
              <a:buFontTx/>
              <a:buChar char="•"/>
            </a:pPr>
            <a:r>
              <a:rPr lang="en-US" b="1" dirty="0"/>
              <a:t>Taste sensitivity varies from one person to another</a:t>
            </a:r>
          </a:p>
          <a:p>
            <a:pPr>
              <a:buFontTx/>
              <a:buChar char="•"/>
            </a:pPr>
            <a:endParaRPr lang="en-US" b="1" dirty="0"/>
          </a:p>
          <a:p>
            <a:pPr>
              <a:buFontTx/>
              <a:buChar char="•"/>
            </a:pPr>
            <a:r>
              <a:rPr lang="en-US" b="1" dirty="0"/>
              <a:t>Bitter from alkaloids such as those contained in quinine and coffee. </a:t>
            </a:r>
          </a:p>
          <a:p>
            <a:pPr>
              <a:buFontTx/>
              <a:buChar char="•"/>
            </a:pPr>
            <a:r>
              <a:rPr lang="en-US" b="1" dirty="0"/>
              <a:t>Salt (sodium chloride – table salt),or sodium nitrite in smoked meats</a:t>
            </a:r>
          </a:p>
          <a:p>
            <a:pPr>
              <a:buFontTx/>
              <a:buChar char="•"/>
            </a:pPr>
            <a:r>
              <a:rPr lang="en-US" b="1" dirty="0"/>
              <a:t>Acids – citric in fruit, </a:t>
            </a:r>
            <a:r>
              <a:rPr lang="en-US" b="1" dirty="0" err="1"/>
              <a:t>malic</a:t>
            </a:r>
            <a:r>
              <a:rPr lang="en-US" b="1" dirty="0"/>
              <a:t> in apples, pears, etc</a:t>
            </a:r>
          </a:p>
          <a:p>
            <a:pPr>
              <a:buFontTx/>
              <a:buChar char="•"/>
            </a:pPr>
            <a:r>
              <a:rPr lang="en-US" b="1" dirty="0"/>
              <a:t>Sugars –  primarily sucrose (table sugar) fructose, glucose, </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61361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521D6-A25E-4B02-BA61-79105CAE8C4B}" type="slidenum">
              <a:rPr lang="en-US"/>
              <a:pPr/>
              <a:t>17</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a:t>Sweetness</a:t>
            </a:r>
          </a:p>
          <a:p>
            <a:pPr lvl="1"/>
            <a:r>
              <a:rPr lang="en-US" dirty="0" err="1"/>
              <a:t>Dry→Off</a:t>
            </a:r>
            <a:r>
              <a:rPr lang="en-US" dirty="0"/>
              <a:t> </a:t>
            </a:r>
            <a:r>
              <a:rPr lang="en-US" dirty="0" err="1"/>
              <a:t>dry→Semi-sweet→Sweet→Very</a:t>
            </a:r>
            <a:r>
              <a:rPr lang="en-US" dirty="0"/>
              <a:t> sweet</a:t>
            </a:r>
          </a:p>
          <a:p>
            <a:r>
              <a:rPr lang="en-US" dirty="0"/>
              <a:t>Acidity</a:t>
            </a:r>
          </a:p>
          <a:p>
            <a:pPr lvl="1"/>
            <a:r>
              <a:rPr lang="en-US" dirty="0"/>
              <a:t>Tart →</a:t>
            </a:r>
            <a:r>
              <a:rPr lang="en-US" dirty="0" err="1"/>
              <a:t>flat→flabby</a:t>
            </a:r>
            <a:endParaRPr lang="en-US" dirty="0"/>
          </a:p>
          <a:p>
            <a:r>
              <a:rPr lang="en-US" dirty="0"/>
              <a:t>Tannin</a:t>
            </a:r>
          </a:p>
          <a:p>
            <a:pPr lvl="1"/>
            <a:r>
              <a:rPr lang="en-US" dirty="0"/>
              <a:t>Smooth, soft →</a:t>
            </a:r>
            <a:r>
              <a:rPr lang="en-US" dirty="0" err="1"/>
              <a:t>bitter→mouth</a:t>
            </a:r>
            <a:r>
              <a:rPr lang="en-US" dirty="0"/>
              <a:t> puckering pain!</a:t>
            </a:r>
          </a:p>
          <a:p>
            <a:r>
              <a:rPr lang="en-US" dirty="0"/>
              <a:t>Body/Weight (alcohol and dissolved solids)</a:t>
            </a:r>
          </a:p>
          <a:p>
            <a:pPr lvl="1"/>
            <a:r>
              <a:rPr lang="en-US" dirty="0"/>
              <a:t>Light  (thin)</a:t>
            </a:r>
          </a:p>
          <a:p>
            <a:pPr lvl="1"/>
            <a:r>
              <a:rPr lang="en-US" dirty="0"/>
              <a:t>Medium</a:t>
            </a:r>
          </a:p>
          <a:p>
            <a:pPr lvl="1"/>
            <a:r>
              <a:rPr lang="en-US" dirty="0"/>
              <a:t>Full (rich, round, heavy, creamy)</a:t>
            </a:r>
          </a:p>
          <a:p>
            <a:r>
              <a:rPr lang="en-US" dirty="0"/>
              <a:t>      REMEMBER, alcohol can make seem hot on your tongue</a:t>
            </a:r>
          </a:p>
        </p:txBody>
      </p:sp>
    </p:spTree>
    <p:extLst>
      <p:ext uri="{BB962C8B-B14F-4D97-AF65-F5344CB8AC3E}">
        <p14:creationId xmlns:p14="http://schemas.microsoft.com/office/powerpoint/2010/main" val="3140589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01796-54E4-4734-B6D7-CC38445A6D38}" type="slidenum">
              <a:rPr lang="en-US"/>
              <a:pPr/>
              <a:t>18</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4114800"/>
          </a:xfrm>
        </p:spPr>
        <p:txBody>
          <a:bodyPr/>
          <a:lstStyle/>
          <a:p>
            <a:endParaRPr lang="en-US"/>
          </a:p>
          <a:p>
            <a:r>
              <a:rPr lang="en-US"/>
              <a:t>The components that all come together to compose FLAVOR are…Aroma, Taste, Touch, and Psychological. </a:t>
            </a:r>
          </a:p>
          <a:p>
            <a:endParaRPr lang="en-US"/>
          </a:p>
          <a:p>
            <a:endParaRPr lang="en-US"/>
          </a:p>
          <a:p>
            <a:r>
              <a:rPr lang="en-US"/>
              <a:t>(Touch:   hot vs cold; heat from pepper; crispness…</a:t>
            </a:r>
          </a:p>
          <a:p>
            <a:r>
              <a:rPr lang="en-US"/>
              <a:t>Psycho:  experience that makes you feel one way or another about a food)</a:t>
            </a:r>
          </a:p>
          <a:p>
            <a:endParaRPr lang="en-US"/>
          </a:p>
        </p:txBody>
      </p:sp>
    </p:spTree>
    <p:extLst>
      <p:ext uri="{BB962C8B-B14F-4D97-AF65-F5344CB8AC3E}">
        <p14:creationId xmlns:p14="http://schemas.microsoft.com/office/powerpoint/2010/main" val="222089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FD33B-7001-46C2-897C-8E09DCDF9FEE}" type="slidenum">
              <a:rPr lang="en-US"/>
              <a:pPr/>
              <a:t>19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Quality</a:t>
            </a:r>
          </a:p>
          <a:p>
            <a:pPr lvl="1"/>
            <a:r>
              <a:rPr lang="en-US"/>
              <a:t>Complexity </a:t>
            </a:r>
          </a:p>
          <a:p>
            <a:pPr lvl="1"/>
            <a:r>
              <a:rPr lang="en-US"/>
              <a:t>Balance</a:t>
            </a:r>
          </a:p>
          <a:p>
            <a:pPr lvl="2"/>
            <a:r>
              <a:rPr lang="en-US"/>
              <a:t>Alcohol &amp; Sweetness - softness, smoothness</a:t>
            </a:r>
          </a:p>
          <a:p>
            <a:pPr lvl="2"/>
            <a:r>
              <a:rPr lang="en-US"/>
              <a:t>Tannin &amp; Acid - 'firmness'</a:t>
            </a:r>
          </a:p>
          <a:p>
            <a:pPr lvl="1"/>
            <a:r>
              <a:rPr lang="en-US"/>
              <a:t>Length in finish</a:t>
            </a:r>
          </a:p>
          <a:p>
            <a:pPr lvl="1"/>
            <a:r>
              <a:rPr lang="en-US"/>
              <a:t>Depth</a:t>
            </a:r>
          </a:p>
          <a:p>
            <a:pPr lvl="1"/>
            <a:r>
              <a:rPr lang="en-US"/>
              <a:t>Typicity</a:t>
            </a:r>
          </a:p>
          <a:p>
            <a:endParaRPr lang="en-US"/>
          </a:p>
        </p:txBody>
      </p:sp>
    </p:spTree>
    <p:extLst>
      <p:ext uri="{BB962C8B-B14F-4D97-AF65-F5344CB8AC3E}">
        <p14:creationId xmlns:p14="http://schemas.microsoft.com/office/powerpoint/2010/main" val="316135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0A4B7-72E5-4157-9A8B-7D1CEC509995}" type="slidenum">
              <a:rPr lang="en-US"/>
              <a:pPr/>
              <a:t>20</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90143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DEF7A-3730-4BE2-8D4A-9F4C8469F8AC}" type="slidenum">
              <a:rPr lang="en-US"/>
              <a:pPr/>
              <a:t>21</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4400" y="4343400"/>
            <a:ext cx="5029200" cy="4114800"/>
          </a:xfrm>
        </p:spPr>
        <p:txBody>
          <a:bodyPr/>
          <a:lstStyle/>
          <a:p>
            <a:r>
              <a:rPr lang="en-US" b="1" dirty="0"/>
              <a:t>BALANCE</a:t>
            </a:r>
            <a:r>
              <a:rPr lang="en-US" dirty="0"/>
              <a:t>, explain</a:t>
            </a:r>
          </a:p>
          <a:p>
            <a:endParaRPr lang="en-US" dirty="0"/>
          </a:p>
          <a:p>
            <a:r>
              <a:rPr lang="en-US" b="1" dirty="0"/>
              <a:t>Emile Peynaud</a:t>
            </a:r>
            <a:r>
              <a:rPr lang="en-US" dirty="0"/>
              <a:t> was a Bordeaux enologist whose work had a profound influence on winemaking and wine appreciation in the last half of the 20th century.  Things we take for granted today:</a:t>
            </a:r>
          </a:p>
          <a:p>
            <a:r>
              <a:rPr lang="en-US" dirty="0"/>
              <a:t>1)  Good wine starts in the vineyard</a:t>
            </a:r>
          </a:p>
          <a:p>
            <a:r>
              <a:rPr lang="en-US" dirty="0"/>
              <a:t>2)  Complete control of ML</a:t>
            </a:r>
          </a:p>
          <a:p>
            <a:endParaRPr lang="en-US" dirty="0"/>
          </a:p>
          <a:p>
            <a:r>
              <a:rPr lang="en-US" b="1" dirty="0"/>
              <a:t>Basically ...Two reasons to blend:</a:t>
            </a:r>
          </a:p>
          <a:p>
            <a:r>
              <a:rPr lang="en-US" dirty="0"/>
              <a:t>1) to create a wine that is better than any one of the components it is made of</a:t>
            </a:r>
          </a:p>
          <a:p>
            <a:r>
              <a:rPr lang="en-US" dirty="0"/>
              <a:t>2) to create a blend that provides uniform experience from year to year</a:t>
            </a:r>
          </a:p>
          <a:p>
            <a:r>
              <a:rPr lang="en-US" dirty="0"/>
              <a:t>	EXAMPLE:  </a:t>
            </a:r>
            <a:r>
              <a:rPr lang="en-US" dirty="0" err="1"/>
              <a:t>nv</a:t>
            </a:r>
            <a:r>
              <a:rPr lang="en-US" dirty="0"/>
              <a:t> brut…house Champagne or Vintage Character Port</a:t>
            </a:r>
          </a:p>
          <a:p>
            <a:r>
              <a:rPr lang="en-US" b="1" i="1" dirty="0">
                <a:solidFill>
                  <a:srgbClr val="FF0000"/>
                </a:solidFill>
              </a:rPr>
              <a:t> </a:t>
            </a:r>
          </a:p>
        </p:txBody>
      </p:sp>
    </p:spTree>
    <p:extLst>
      <p:ext uri="{BB962C8B-B14F-4D97-AF65-F5344CB8AC3E}">
        <p14:creationId xmlns:p14="http://schemas.microsoft.com/office/powerpoint/2010/main" val="1789913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9285B-E7AC-431A-8127-5E483DF3D193}" type="slidenum">
              <a:rPr lang="en-US"/>
              <a:pPr/>
              <a:t>22</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8225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72D5F-8C87-4B09-B121-F052EBF78084}" type="slidenum">
              <a:rPr lang="en-US"/>
              <a:pPr/>
              <a:t>24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246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CF4B7-00AC-4090-84BB-31AA93DBBBCF}" type="slidenum">
              <a:rPr lang="en-US"/>
              <a:pPr/>
              <a:t>25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122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F8F85-A5F5-4FEE-AA2B-389495933089}" type="slidenum">
              <a:rPr lang="en-US"/>
              <a:pPr/>
              <a:t>2</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Do you like it or don’t you?  </a:t>
            </a:r>
          </a:p>
          <a:p>
            <a:endParaRPr lang="en-US" dirty="0"/>
          </a:p>
          <a:p>
            <a:r>
              <a:rPr lang="en-US" dirty="0"/>
              <a:t>Like all kinds of art, what we end up appreciating are those things that we become educated in or develop a taste for</a:t>
            </a:r>
          </a:p>
        </p:txBody>
      </p:sp>
    </p:spTree>
    <p:extLst>
      <p:ext uri="{BB962C8B-B14F-4D97-AF65-F5344CB8AC3E}">
        <p14:creationId xmlns:p14="http://schemas.microsoft.com/office/powerpoint/2010/main" val="3475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7B2C6-A60E-4C27-8493-08C14B780C4D}" type="slidenum">
              <a:rPr lang="en-US"/>
              <a:pPr/>
              <a:t>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Ground rules:</a:t>
            </a:r>
          </a:p>
          <a:p>
            <a:r>
              <a:rPr lang="en-US" dirty="0"/>
              <a:t>Odor free </a:t>
            </a:r>
          </a:p>
          <a:p>
            <a:r>
              <a:rPr lang="en-US" dirty="0"/>
              <a:t>Proper wine temperature</a:t>
            </a:r>
          </a:p>
          <a:p>
            <a:r>
              <a:rPr lang="en-US" dirty="0"/>
              <a:t>White back drop</a:t>
            </a:r>
          </a:p>
          <a:p>
            <a:r>
              <a:rPr lang="en-US" dirty="0"/>
              <a:t>Water, crackers, spit cup</a:t>
            </a:r>
          </a:p>
          <a:p>
            <a:pPr lvl="1"/>
            <a:r>
              <a:rPr lang="en-US" dirty="0"/>
              <a:t>Spitting, concentration</a:t>
            </a:r>
          </a:p>
        </p:txBody>
      </p:sp>
    </p:spTree>
    <p:extLst>
      <p:ext uri="{BB962C8B-B14F-4D97-AF65-F5344CB8AC3E}">
        <p14:creationId xmlns:p14="http://schemas.microsoft.com/office/powerpoint/2010/main" val="130589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428F4-9B11-4A90-B2A6-4A02B9DE35AD}" type="slidenum">
              <a:rPr lang="en-US"/>
              <a:pPr/>
              <a:t>4</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173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C6852-E51B-4D8A-AC47-4C2D4F30D6D3}"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lvl="2" algn="l"/>
            <a:r>
              <a:rPr lang="en-US" dirty="0" smtClean="0"/>
              <a:t>Whites</a:t>
            </a:r>
            <a:r>
              <a:rPr lang="en-US" dirty="0"/>
              <a:t>:  Water white → amber</a:t>
            </a:r>
          </a:p>
          <a:p>
            <a:pPr lvl="3"/>
            <a:r>
              <a:rPr lang="en-US" dirty="0"/>
              <a:t>Water </a:t>
            </a:r>
            <a:r>
              <a:rPr lang="en-US" dirty="0" err="1"/>
              <a:t>white→straw→pale</a:t>
            </a:r>
            <a:r>
              <a:rPr lang="en-US" dirty="0"/>
              <a:t> </a:t>
            </a:r>
            <a:r>
              <a:rPr lang="en-US" dirty="0" err="1"/>
              <a:t>yellow→yellow→gold→amber</a:t>
            </a:r>
            <a:endParaRPr lang="en-US" dirty="0"/>
          </a:p>
          <a:p>
            <a:pPr lvl="2"/>
            <a:r>
              <a:rPr lang="en-US" dirty="0"/>
              <a:t>Reds:	Purple → brick orange</a:t>
            </a:r>
          </a:p>
          <a:p>
            <a:pPr lvl="3"/>
            <a:r>
              <a:rPr lang="en-US" dirty="0"/>
              <a:t>Purple→ </a:t>
            </a:r>
            <a:r>
              <a:rPr lang="en-US" dirty="0" err="1"/>
              <a:t>ruby→crimson</a:t>
            </a:r>
            <a:r>
              <a:rPr lang="en-US" dirty="0"/>
              <a:t>→ </a:t>
            </a:r>
            <a:r>
              <a:rPr lang="en-US" dirty="0" err="1"/>
              <a:t>red→garnet→brick</a:t>
            </a:r>
            <a:r>
              <a:rPr lang="en-US" dirty="0"/>
              <a:t> orange</a:t>
            </a:r>
          </a:p>
          <a:p>
            <a:endParaRPr lang="en-US" dirty="0"/>
          </a:p>
          <a:p>
            <a:endParaRPr lang="en-US" dirty="0"/>
          </a:p>
        </p:txBody>
      </p:sp>
    </p:spTree>
    <p:extLst>
      <p:ext uri="{BB962C8B-B14F-4D97-AF65-F5344CB8AC3E}">
        <p14:creationId xmlns:p14="http://schemas.microsoft.com/office/powerpoint/2010/main" val="51448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4D8CA-B719-4D72-848B-2F137DE7DC05}" type="slidenum">
              <a:rPr lang="en-US"/>
              <a:pPr/>
              <a:t>10</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dirty="0"/>
              <a:t>Clarity</a:t>
            </a:r>
          </a:p>
          <a:p>
            <a:pPr lvl="1"/>
            <a:r>
              <a:rPr lang="en-US" dirty="0"/>
              <a:t>Brilliant →</a:t>
            </a:r>
            <a:r>
              <a:rPr lang="en-US" dirty="0" err="1"/>
              <a:t>Clear→Dull→Cloudy</a:t>
            </a:r>
            <a:endParaRPr lang="en-US" dirty="0"/>
          </a:p>
          <a:p>
            <a:pPr lvl="1"/>
            <a:r>
              <a:rPr lang="en-US" dirty="0"/>
              <a:t>Cloudy</a:t>
            </a:r>
          </a:p>
          <a:p>
            <a:pPr lvl="2"/>
            <a:r>
              <a:rPr lang="en-US" dirty="0"/>
              <a:t>Flaws</a:t>
            </a:r>
          </a:p>
          <a:p>
            <a:pPr lvl="3"/>
            <a:r>
              <a:rPr lang="en-US" dirty="0"/>
              <a:t>Heat unstable – proteins in wine when heated break their bonds and make the wine look cloudy</a:t>
            </a:r>
          </a:p>
          <a:p>
            <a:pPr lvl="4"/>
            <a:r>
              <a:rPr lang="en-US" dirty="0"/>
              <a:t>Use </a:t>
            </a:r>
            <a:r>
              <a:rPr lang="en-US" dirty="0" err="1"/>
              <a:t>bentonite</a:t>
            </a:r>
            <a:r>
              <a:rPr lang="en-US" dirty="0"/>
              <a:t> to attract particles</a:t>
            </a:r>
          </a:p>
          <a:p>
            <a:pPr lvl="3"/>
            <a:r>
              <a:rPr lang="en-US" dirty="0"/>
              <a:t>Cold unstable – tartrate crystals </a:t>
            </a:r>
          </a:p>
          <a:p>
            <a:pPr lvl="4"/>
            <a:r>
              <a:rPr lang="en-US" dirty="0"/>
              <a:t>Chill wine to 26</a:t>
            </a:r>
          </a:p>
          <a:p>
            <a:pPr lvl="3"/>
            <a:r>
              <a:rPr lang="en-US" dirty="0"/>
              <a:t>Microbial – yeast, bacteria </a:t>
            </a:r>
          </a:p>
          <a:p>
            <a:pPr lvl="4"/>
            <a:r>
              <a:rPr lang="en-US" dirty="0"/>
              <a:t>Sterile filter</a:t>
            </a:r>
          </a:p>
          <a:p>
            <a:endParaRPr lang="en-US" dirty="0"/>
          </a:p>
        </p:txBody>
      </p:sp>
    </p:spTree>
    <p:extLst>
      <p:ext uri="{BB962C8B-B14F-4D97-AF65-F5344CB8AC3E}">
        <p14:creationId xmlns:p14="http://schemas.microsoft.com/office/powerpoint/2010/main" val="413559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BAD22-8164-482F-9D87-F95C165E751F}" type="slidenum">
              <a:rPr lang="en-US"/>
              <a:pPr/>
              <a:t>11</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Clarity</a:t>
            </a:r>
          </a:p>
          <a:p>
            <a:pPr lvl="1"/>
            <a:r>
              <a:rPr lang="en-US" dirty="0"/>
              <a:t>Brilliant →</a:t>
            </a:r>
            <a:r>
              <a:rPr lang="en-US" dirty="0" err="1"/>
              <a:t>Clear→Dull→Cloudy</a:t>
            </a:r>
            <a:endParaRPr lang="en-US" dirty="0"/>
          </a:p>
          <a:p>
            <a:pPr lvl="1"/>
            <a:r>
              <a:rPr lang="en-US" dirty="0"/>
              <a:t>Cloudy</a:t>
            </a:r>
          </a:p>
          <a:p>
            <a:pPr lvl="2"/>
            <a:r>
              <a:rPr lang="en-US" dirty="0"/>
              <a:t>Flaws</a:t>
            </a:r>
          </a:p>
          <a:p>
            <a:pPr lvl="3"/>
            <a:r>
              <a:rPr lang="en-US" dirty="0"/>
              <a:t>Heat unstable – proteins in wine when heated break their bonds and make the wine look cloudy</a:t>
            </a:r>
          </a:p>
          <a:p>
            <a:pPr lvl="4"/>
            <a:r>
              <a:rPr lang="en-US" dirty="0"/>
              <a:t>Use </a:t>
            </a:r>
            <a:r>
              <a:rPr lang="en-US" dirty="0" err="1"/>
              <a:t>bentonite</a:t>
            </a:r>
            <a:r>
              <a:rPr lang="en-US" dirty="0"/>
              <a:t> to attract particles</a:t>
            </a:r>
          </a:p>
          <a:p>
            <a:pPr lvl="3"/>
            <a:r>
              <a:rPr lang="en-US" dirty="0"/>
              <a:t>Cold unstable – tartrate crystals </a:t>
            </a:r>
          </a:p>
          <a:p>
            <a:pPr lvl="4"/>
            <a:r>
              <a:rPr lang="en-US" dirty="0"/>
              <a:t>Chill wine to 26</a:t>
            </a:r>
          </a:p>
          <a:p>
            <a:pPr lvl="3"/>
            <a:r>
              <a:rPr lang="en-US" dirty="0"/>
              <a:t>Microbial – yeast, bacteria </a:t>
            </a:r>
          </a:p>
          <a:p>
            <a:pPr lvl="4"/>
            <a:r>
              <a:rPr lang="en-US" dirty="0"/>
              <a:t>Sterile filter</a:t>
            </a:r>
          </a:p>
          <a:p>
            <a:endParaRPr lang="en-US" dirty="0"/>
          </a:p>
        </p:txBody>
      </p:sp>
    </p:spTree>
    <p:extLst>
      <p:ext uri="{BB962C8B-B14F-4D97-AF65-F5344CB8AC3E}">
        <p14:creationId xmlns:p14="http://schemas.microsoft.com/office/powerpoint/2010/main" val="418081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1FA973-6B0C-4774-BDC1-3D3A00F25BD7}" type="slidenum">
              <a:rPr lang="en-US"/>
              <a:pPr/>
              <a:t>12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a:t>Work of Dr Linda Buck, Nobel prize winner for her research on the sense of smell:</a:t>
            </a:r>
          </a:p>
          <a:p>
            <a:pPr>
              <a:buFontTx/>
              <a:buChar char="•"/>
            </a:pPr>
            <a:r>
              <a:rPr lang="en-US" dirty="0"/>
              <a:t>Humans can detect anywhere from 10k to 100k odors.  </a:t>
            </a:r>
          </a:p>
          <a:p>
            <a:pPr>
              <a:buFontTx/>
              <a:buChar char="•"/>
            </a:pPr>
            <a:r>
              <a:rPr lang="en-US" dirty="0"/>
              <a:t>Humans have 350 receptors and mice have 1000.  </a:t>
            </a:r>
          </a:p>
          <a:p>
            <a:r>
              <a:rPr lang="en-US" dirty="0"/>
              <a:t>	never want to compete with a mouse for cheese!</a:t>
            </a:r>
          </a:p>
          <a:p>
            <a:r>
              <a:rPr lang="en-US" dirty="0"/>
              <a:t>Aroma pathway:  receptors in the nose          to olfactory bulb   olfactory cortex in your brain.</a:t>
            </a:r>
          </a:p>
          <a:p>
            <a:endParaRPr lang="en-US" dirty="0"/>
          </a:p>
          <a:p>
            <a:r>
              <a:rPr lang="en-US" dirty="0"/>
              <a:t>With the ability to smell being 1000 times more acute than that of taste, it is amazing how much people miss by not developing this sense and lexicon.  </a:t>
            </a:r>
          </a:p>
          <a:p>
            <a:endParaRPr lang="en-US" dirty="0"/>
          </a:p>
          <a:p>
            <a:r>
              <a:rPr lang="en-US" dirty="0"/>
              <a:t>Key word is </a:t>
            </a:r>
            <a:r>
              <a:rPr lang="en-US" i="1" dirty="0"/>
              <a:t>develop</a:t>
            </a:r>
            <a:r>
              <a:rPr lang="en-US" dirty="0"/>
              <a:t>.  You can train yourself.  It is a matter of concentration, definition and memory.  </a:t>
            </a:r>
          </a:p>
          <a:p>
            <a:endParaRPr lang="en-US" dirty="0"/>
          </a:p>
          <a:p>
            <a:r>
              <a:rPr lang="en-US" dirty="0"/>
              <a:t>Fatigue:  </a:t>
            </a:r>
            <a:r>
              <a:rPr lang="en-US" dirty="0" err="1"/>
              <a:t>ie</a:t>
            </a:r>
            <a:r>
              <a:rPr lang="en-US" dirty="0"/>
              <a:t>..going into aromatic kitchen and all of a sudden you can’t smell it anymore.  Part of sensory adaptation.  Allows you to adjust to a constant smell and prepare to be sensitive to change in smell.  This occurs with sight, too.  Think of your eyes adjusting in a movie theatre.   Sound, etc. </a:t>
            </a:r>
          </a:p>
          <a:p>
            <a:endParaRPr lang="en-US" dirty="0"/>
          </a:p>
        </p:txBody>
      </p:sp>
      <p:sp>
        <p:nvSpPr>
          <p:cNvPr id="18437" name="Line 5"/>
          <p:cNvSpPr>
            <a:spLocks noChangeShapeType="1"/>
          </p:cNvSpPr>
          <p:nvPr/>
        </p:nvSpPr>
        <p:spPr bwMode="auto">
          <a:xfrm>
            <a:off x="3429000" y="5638800"/>
            <a:ext cx="457200" cy="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88673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5C518-7E99-43B7-85C2-856E111FC618}" type="slidenum">
              <a:rPr lang="en-US"/>
              <a:pPr/>
              <a:t>13</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lvl="2"/>
            <a:r>
              <a:rPr lang="en-US" dirty="0"/>
              <a:t>Chemical make up of wine includes a bunch of smells or trace elements that all come together to make up what we’re smelling in one wine.  Some of these elements are found in things like, food, spices, fruit, flowers, etc that are already familiar to us,  So, it is not unusual for us to say this wine smells like these things that we are already familiar with.  It’s just a metaphor, there is no cherry juice in that Pinot Noir.</a:t>
            </a:r>
          </a:p>
          <a:p>
            <a:pPr lvl="2"/>
            <a:r>
              <a:rPr lang="en-US" dirty="0"/>
              <a:t>Aroma Wheel</a:t>
            </a:r>
          </a:p>
          <a:p>
            <a:endParaRPr lang="en-US" dirty="0"/>
          </a:p>
        </p:txBody>
      </p:sp>
    </p:spTree>
    <p:extLst>
      <p:ext uri="{BB962C8B-B14F-4D97-AF65-F5344CB8AC3E}">
        <p14:creationId xmlns:p14="http://schemas.microsoft.com/office/powerpoint/2010/main" val="54975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0E17-3F30-47A5-8329-E627EA0D0B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8AC0E-C07C-46FC-8DCD-C84A086C76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9DAF-6BDB-40CF-ABE2-8FFC8BC730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8142F1F0-FB29-4649-A8B3-15024495D0E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E774DEC-2206-4693-9AF9-CD871A9AE57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EBBE814-A6F8-48BB-B3FC-6759050B1AB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0795233-F53F-42A5-A032-ABA887FA2B2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ECE86-DCB0-4FD2-96CE-80069E074C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FF62-7CC0-46D7-81CC-30021DDE78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1E370-4715-40F2-BA2F-A2DABDB51E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D41738-6CD7-498C-82E0-2B02143E40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7BDAE-A6F7-47F5-B6F5-83EFC1C2FC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68805-DFC4-42DF-B0CD-48C903AE5B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1F9CA-36B3-4AD9-9EC2-366F32DD82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AC463-1ED0-4B04-888B-180B6953E8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27497-683F-4F26-B04A-0BC631FEBE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2.wmf"/><Relationship Id="rId3" Type="http://schemas.openxmlformats.org/officeDocument/2006/relationships/notesSlide" Target="../notesSlides/notesSlide10.xml"/><Relationship Id="rId7" Type="http://schemas.openxmlformats.org/officeDocument/2006/relationships/image" Target="../media/image20.wmf"/><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2.wmf"/><Relationship Id="rId5" Type="http://schemas.openxmlformats.org/officeDocument/2006/relationships/image" Target="../media/image1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w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wmf"/><Relationship Id="rId3" Type="http://schemas.openxmlformats.org/officeDocument/2006/relationships/notesSlide" Target="../notesSlides/notesSlide13.xml"/><Relationship Id="rId7" Type="http://schemas.openxmlformats.org/officeDocument/2006/relationships/image" Target="../media/image23.wmf"/><Relationship Id="rId12"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2.wmf"/><Relationship Id="rId5" Type="http://schemas.openxmlformats.org/officeDocument/2006/relationships/image" Target="../media/image3.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2.w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9.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youtube.com/watch?v=fsq6udYMIr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0.png"/><Relationship Id="rId5" Type="http://schemas.openxmlformats.org/officeDocument/2006/relationships/image" Target="../media/image1.wmf"/><Relationship Id="rId10" Type="http://schemas.openxmlformats.org/officeDocument/2006/relationships/image" Target="../media/image9.wmf"/><Relationship Id="rId4" Type="http://schemas.openxmlformats.org/officeDocument/2006/relationships/oleObject" Target="../embeddings/oleObject4.bin"/><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95" name="Rectangle 15"/>
          <p:cNvSpPr>
            <a:spLocks noGrp="1" noChangeArrowheads="1"/>
          </p:cNvSpPr>
          <p:nvPr>
            <p:ph type="title" sz="quarter"/>
          </p:nvPr>
        </p:nvSpPr>
        <p:spPr/>
        <p:txBody>
          <a:bodyPr/>
          <a:lstStyle/>
          <a:p>
            <a:r>
              <a:rPr lang="en-US" dirty="0" smtClean="0"/>
              <a:t>Really Very Simple Process</a:t>
            </a:r>
            <a:endParaRPr lang="en-US" dirty="0"/>
          </a:p>
        </p:txBody>
      </p:sp>
      <p:graphicFrame>
        <p:nvGraphicFramePr>
          <p:cNvPr id="20488" name="Object 8"/>
          <p:cNvGraphicFramePr>
            <a:graphicFrameLocks noGrp="1" noChangeAspect="1"/>
          </p:cNvGraphicFramePr>
          <p:nvPr>
            <p:ph sz="quarter" idx="1"/>
          </p:nvPr>
        </p:nvGraphicFramePr>
        <p:xfrm>
          <a:off x="5715000" y="1522413"/>
          <a:ext cx="1752600" cy="2263775"/>
        </p:xfrm>
        <a:graphic>
          <a:graphicData uri="http://schemas.openxmlformats.org/presentationml/2006/ole">
            <mc:AlternateContent xmlns:mc="http://schemas.openxmlformats.org/markup-compatibility/2006">
              <mc:Choice xmlns:v="urn:schemas-microsoft-com:vml" Requires="v">
                <p:oleObj spid="_x0000_s20504" name="Clip" r:id="rId4" imgW="2521390" imgH="3256230" progId="">
                  <p:embed/>
                </p:oleObj>
              </mc:Choice>
              <mc:Fallback>
                <p:oleObj name="Clip" r:id="rId4" imgW="2521390" imgH="3256230" progId="">
                  <p:embed/>
                  <p:pic>
                    <p:nvPicPr>
                      <p:cNvPr id="0" name="Picture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522413"/>
                        <a:ext cx="1752600" cy="226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487" name="Picture 7" descr="MCHH01619_0000[1]"/>
          <p:cNvPicPr>
            <a:picLocks noGrp="1" noChangeAspect="1" noChangeArrowheads="1"/>
          </p:cNvPicPr>
          <p:nvPr>
            <p:ph sz="quarter" idx="2"/>
          </p:nvPr>
        </p:nvPicPr>
        <p:blipFill>
          <a:blip r:embed="rId6" cstate="print"/>
          <a:srcRect/>
          <a:stretch>
            <a:fillRect/>
          </a:stretch>
        </p:blipFill>
        <p:spPr>
          <a:xfrm>
            <a:off x="1752600" y="1524000"/>
            <a:ext cx="1431925" cy="2185988"/>
          </a:xfrm>
        </p:spPr>
      </p:pic>
      <p:graphicFrame>
        <p:nvGraphicFramePr>
          <p:cNvPr id="20491" name="Object 11"/>
          <p:cNvGraphicFramePr>
            <a:graphicFrameLocks noGrp="1" noChangeAspect="1"/>
          </p:cNvGraphicFramePr>
          <p:nvPr>
            <p:ph sz="quarter" idx="3"/>
          </p:nvPr>
        </p:nvGraphicFramePr>
        <p:xfrm>
          <a:off x="1228725" y="3938588"/>
          <a:ext cx="2495550" cy="2187575"/>
        </p:xfrm>
        <a:graphic>
          <a:graphicData uri="http://schemas.openxmlformats.org/presentationml/2006/ole">
            <mc:AlternateContent xmlns:mc="http://schemas.openxmlformats.org/markup-compatibility/2006">
              <mc:Choice xmlns:v="urn:schemas-microsoft-com:vml" Requires="v">
                <p:oleObj spid="_x0000_s20505" name="Clip" r:id="rId7" imgW="3956364" imgH="3468986" progId="">
                  <p:embed/>
                </p:oleObj>
              </mc:Choice>
              <mc:Fallback>
                <p:oleObj name="Clip" r:id="rId7" imgW="3956364" imgH="3468986" progId="">
                  <p:embed/>
                  <p:pic>
                    <p:nvPicPr>
                      <p:cNvPr id="0" name="Picture 2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725" y="3938588"/>
                        <a:ext cx="2495550" cy="218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4" name="Object 14"/>
          <p:cNvGraphicFramePr>
            <a:graphicFrameLocks noGrp="1" noChangeAspect="1"/>
          </p:cNvGraphicFramePr>
          <p:nvPr>
            <p:ph sz="quarter" idx="4"/>
          </p:nvPr>
        </p:nvGraphicFramePr>
        <p:xfrm>
          <a:off x="5662613" y="3938588"/>
          <a:ext cx="2009775" cy="2185987"/>
        </p:xfrm>
        <a:graphic>
          <a:graphicData uri="http://schemas.openxmlformats.org/presentationml/2006/ole">
            <mc:AlternateContent xmlns:mc="http://schemas.openxmlformats.org/markup-compatibility/2006">
              <mc:Choice xmlns:v="urn:schemas-microsoft-com:vml" Requires="v">
                <p:oleObj spid="_x0000_s20506" name="Clip" r:id="rId9" imgW="4335463" imgH="4716463" progId="">
                  <p:embed/>
                </p:oleObj>
              </mc:Choice>
              <mc:Fallback>
                <p:oleObj name="Clip" r:id="rId9" imgW="4335463" imgH="4716463" progId="">
                  <p:embed/>
                  <p:pic>
                    <p:nvPicPr>
                      <p:cNvPr id="0" name="Picture 23"/>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2613" y="3938588"/>
                        <a:ext cx="2009775" cy="218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95"/>
                                        </p:tgtEl>
                                        <p:attrNameLst>
                                          <p:attrName>style.visibility</p:attrName>
                                        </p:attrNameLst>
                                      </p:cBhvr>
                                      <p:to>
                                        <p:strVal val="visible"/>
                                      </p:to>
                                    </p:set>
                                    <p:anim calcmode="lin" valueType="num">
                                      <p:cBhvr>
                                        <p:cTn id="7" dur="500" fill="hold"/>
                                        <p:tgtEl>
                                          <p:spTgt spid="20495"/>
                                        </p:tgtEl>
                                        <p:attrNameLst>
                                          <p:attrName>ppt_w</p:attrName>
                                        </p:attrNameLst>
                                      </p:cBhvr>
                                      <p:tavLst>
                                        <p:tav tm="0">
                                          <p:val>
                                            <p:fltVal val="0"/>
                                          </p:val>
                                        </p:tav>
                                        <p:tav tm="100000">
                                          <p:val>
                                            <p:strVal val="#ppt_w"/>
                                          </p:val>
                                        </p:tav>
                                      </p:tavLst>
                                    </p:anim>
                                    <p:anim calcmode="lin" valueType="num">
                                      <p:cBhvr>
                                        <p:cTn id="8" dur="500" fill="hold"/>
                                        <p:tgtEl>
                                          <p:spTgt spid="20495"/>
                                        </p:tgtEl>
                                        <p:attrNameLst>
                                          <p:attrName>ppt_h</p:attrName>
                                        </p:attrNameLst>
                                      </p:cBhvr>
                                      <p:tavLst>
                                        <p:tav tm="0">
                                          <p:val>
                                            <p:fltVal val="0"/>
                                          </p:val>
                                        </p:tav>
                                        <p:tav tm="100000">
                                          <p:val>
                                            <p:strVal val="#ppt_h"/>
                                          </p:val>
                                        </p:tav>
                                      </p:tavLst>
                                    </p:anim>
                                    <p:animEffect transition="in" filter="fade">
                                      <p:cBhvr>
                                        <p:cTn id="9" dur="500"/>
                                        <p:tgtEl>
                                          <p:spTgt spid="20495"/>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20488"/>
                                        </p:tgtEl>
                                        <p:attrNameLst>
                                          <p:attrName>style.visibility</p:attrName>
                                        </p:attrNameLst>
                                      </p:cBhvr>
                                      <p:to>
                                        <p:strVal val="visible"/>
                                      </p:to>
                                    </p:set>
                                    <p:animEffect transition="in" filter="dissolve">
                                      <p:cBhvr>
                                        <p:cTn id="13" dur="500"/>
                                        <p:tgtEl>
                                          <p:spTgt spid="20488"/>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0491"/>
                                        </p:tgtEl>
                                        <p:attrNameLst>
                                          <p:attrName>style.visibility</p:attrName>
                                        </p:attrNameLst>
                                      </p:cBhvr>
                                      <p:to>
                                        <p:strVal val="visible"/>
                                      </p:to>
                                    </p:set>
                                    <p:animEffect transition="in" filter="dissolve">
                                      <p:cBhvr>
                                        <p:cTn id="17" dur="500"/>
                                        <p:tgtEl>
                                          <p:spTgt spid="20491"/>
                                        </p:tgtEl>
                                      </p:cBhvr>
                                    </p:animEffect>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20494"/>
                                        </p:tgtEl>
                                        <p:attrNameLst>
                                          <p:attrName>style.visibility</p:attrName>
                                        </p:attrNameLst>
                                      </p:cBhvr>
                                      <p:to>
                                        <p:strVal val="visible"/>
                                      </p:to>
                                    </p:set>
                                    <p:animEffect transition="in" filter="dissolve">
                                      <p:cBhvr>
                                        <p:cTn id="21"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MCHH01619_0000[1]"/>
          <p:cNvPicPr>
            <a:picLocks noGrp="1" noChangeAspect="1" noChangeArrowheads="1"/>
          </p:cNvPicPr>
          <p:nvPr>
            <p:ph sz="half" idx="1"/>
          </p:nvPr>
        </p:nvPicPr>
        <p:blipFill>
          <a:blip r:embed="rId3" cstate="print"/>
          <a:stretch>
            <a:fillRect/>
          </a:stretch>
        </p:blipFill>
        <p:spPr>
          <a:xfrm>
            <a:off x="304800" y="1828800"/>
            <a:ext cx="2147113" cy="3276600"/>
          </a:xfrm>
          <a:ln/>
        </p:spPr>
      </p:pic>
      <p:sp>
        <p:nvSpPr>
          <p:cNvPr id="40963" name="Rectangle 3"/>
          <p:cNvSpPr>
            <a:spLocks noGrp="1" noChangeArrowheads="1"/>
          </p:cNvSpPr>
          <p:nvPr>
            <p:ph type="body" sz="half" idx="2"/>
          </p:nvPr>
        </p:nvSpPr>
        <p:spPr>
          <a:xfrm>
            <a:off x="2667000" y="457200"/>
            <a:ext cx="6172200" cy="6019800"/>
          </a:xfrm>
        </p:spPr>
        <p:txBody>
          <a:bodyPr>
            <a:normAutofit/>
          </a:bodyPr>
          <a:lstStyle/>
          <a:p>
            <a:r>
              <a:rPr lang="en-US" dirty="0" smtClean="0"/>
              <a:t>Clarity</a:t>
            </a:r>
          </a:p>
          <a:p>
            <a:pPr lvl="1"/>
            <a:r>
              <a:rPr lang="en-US" dirty="0" smtClean="0"/>
              <a:t>Brilliant →Clear→Dull→Cloudy</a:t>
            </a:r>
          </a:p>
          <a:p>
            <a:pPr lvl="1"/>
            <a:r>
              <a:rPr lang="en-US" dirty="0" smtClean="0"/>
              <a:t>Severely Cloudy</a:t>
            </a:r>
          </a:p>
          <a:p>
            <a:pPr lvl="3"/>
            <a:r>
              <a:rPr lang="en-US" dirty="0" smtClean="0"/>
              <a:t>Heat unstable – proteins in wine when heated break their bonds and make the wine look cloudy</a:t>
            </a:r>
          </a:p>
          <a:p>
            <a:pPr lvl="3"/>
            <a:r>
              <a:rPr lang="en-US" dirty="0" smtClean="0"/>
              <a:t>Cold unstable – tartrate crystals </a:t>
            </a:r>
          </a:p>
          <a:p>
            <a:pPr lvl="3"/>
            <a:r>
              <a:rPr lang="en-US" dirty="0" smtClean="0"/>
              <a:t>Microbial – yeast, bacteria </a:t>
            </a:r>
          </a:p>
          <a:p>
            <a:r>
              <a:rPr lang="en-US" sz="2800" dirty="0" smtClean="0"/>
              <a:t>Note-Many of the best wines are unfiltered to avoid stripping the wine of its precious aromas and flavors. In this case a very slight haze can be normal or even a good thing.</a:t>
            </a:r>
          </a:p>
          <a:p>
            <a:pPr lvl="1">
              <a:buFontTx/>
              <a:buNone/>
            </a:pP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2" name="Object 6"/>
          <p:cNvGraphicFramePr>
            <a:graphicFrameLocks noGrp="1" noChangeAspect="1"/>
          </p:cNvGraphicFramePr>
          <p:nvPr>
            <p:ph sz="half" idx="1"/>
          </p:nvPr>
        </p:nvGraphicFramePr>
        <p:xfrm>
          <a:off x="1219200" y="1752600"/>
          <a:ext cx="2520950" cy="3255963"/>
        </p:xfrm>
        <a:graphic>
          <a:graphicData uri="http://schemas.openxmlformats.org/presentationml/2006/ole">
            <mc:AlternateContent xmlns:mc="http://schemas.openxmlformats.org/markup-compatibility/2006">
              <mc:Choice xmlns:v="urn:schemas-microsoft-com:vml" Requires="v">
                <p:oleObj spid="_x0000_s45066" name="Clip" r:id="rId4" imgW="2521390" imgH="3256230" progId="">
                  <p:embed/>
                </p:oleObj>
              </mc:Choice>
              <mc:Fallback>
                <p:oleObj name="Clip" r:id="rId4" imgW="2521390" imgH="3256230" progId="">
                  <p:embed/>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52600"/>
                        <a:ext cx="2520950" cy="325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59" name="Rectangle 3"/>
          <p:cNvSpPr>
            <a:spLocks noGrp="1" noChangeArrowheads="1"/>
          </p:cNvSpPr>
          <p:nvPr>
            <p:ph type="body" sz="half" idx="2"/>
          </p:nvPr>
        </p:nvSpPr>
        <p:spPr>
          <a:xfrm>
            <a:off x="4114800" y="1371600"/>
            <a:ext cx="4038600" cy="4525963"/>
          </a:xfrm>
        </p:spPr>
        <p:txBody>
          <a:bodyPr/>
          <a:lstStyle/>
          <a:p>
            <a:r>
              <a:rPr lang="en-US" sz="3600" dirty="0" smtClean="0"/>
              <a:t>Aroma</a:t>
            </a:r>
          </a:p>
          <a:p>
            <a:pPr lvl="1"/>
            <a:r>
              <a:rPr lang="en-US" dirty="0" smtClean="0"/>
              <a:t>The sense of smell and detecting the aromas in wine is the primary means through which wine is tasted and evaluated.</a:t>
            </a:r>
            <a:endParaRPr lang="en-US" dirty="0"/>
          </a:p>
          <a:p>
            <a:pPr lvl="1">
              <a:buFontTx/>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dissolve">
                                      <p:cBhvr>
                                        <p:cTn id="7"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Olfactory cavity"/>
          <p:cNvPicPr>
            <a:picLocks noChangeAspect="1" noChangeArrowheads="1"/>
          </p:cNvPicPr>
          <p:nvPr/>
        </p:nvPicPr>
        <p:blipFill>
          <a:blip r:embed="rId3" cstate="print"/>
          <a:srcRect l="39581" t="7863" b="32600"/>
          <a:stretch>
            <a:fillRect/>
          </a:stretch>
        </p:blipFill>
        <p:spPr bwMode="auto">
          <a:xfrm>
            <a:off x="304799" y="228600"/>
            <a:ext cx="8734245" cy="6172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4"/>
          <p:cNvGraphicFramePr>
            <a:graphicFrameLocks noGrp="1" noChangeAspect="1"/>
          </p:cNvGraphicFramePr>
          <p:nvPr>
            <p:ph sz="half" idx="1"/>
          </p:nvPr>
        </p:nvGraphicFramePr>
        <p:xfrm>
          <a:off x="1295400" y="1752600"/>
          <a:ext cx="2520950" cy="3255963"/>
        </p:xfrm>
        <a:graphic>
          <a:graphicData uri="http://schemas.openxmlformats.org/presentationml/2006/ole">
            <mc:AlternateContent xmlns:mc="http://schemas.openxmlformats.org/markup-compatibility/2006">
              <mc:Choice xmlns:v="urn:schemas-microsoft-com:vml" Requires="v">
                <p:oleObj spid="_x0000_s47112" name="Clip" r:id="rId4" imgW="2521390" imgH="3256230" progId="">
                  <p:embed/>
                </p:oleObj>
              </mc:Choice>
              <mc:Fallback>
                <p:oleObj name="Clip" r:id="rId4" imgW="2521390" imgH="3256230" progId="">
                  <p:embed/>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52600"/>
                        <a:ext cx="2520950" cy="325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7" name="Rectangle 3"/>
          <p:cNvSpPr>
            <a:spLocks noGrp="1" noChangeArrowheads="1"/>
          </p:cNvSpPr>
          <p:nvPr>
            <p:ph type="body" sz="half" idx="2"/>
          </p:nvPr>
        </p:nvSpPr>
        <p:spPr/>
        <p:txBody>
          <a:bodyPr/>
          <a:lstStyle/>
          <a:p>
            <a:r>
              <a:rPr lang="en-US" sz="3600" dirty="0"/>
              <a:t>Variety</a:t>
            </a:r>
          </a:p>
          <a:p>
            <a:r>
              <a:rPr lang="en-US" sz="3600" dirty="0"/>
              <a:t>Origin</a:t>
            </a:r>
          </a:p>
          <a:p>
            <a:r>
              <a:rPr lang="en-US" sz="3600" dirty="0"/>
              <a:t>Winemaking</a:t>
            </a:r>
          </a:p>
          <a:p>
            <a:r>
              <a:rPr lang="en-US" sz="3600" dirty="0"/>
              <a:t>Age</a:t>
            </a:r>
          </a:p>
          <a:p>
            <a:r>
              <a:rPr lang="en-US" sz="3600" dirty="0"/>
              <a:t>Flaws</a:t>
            </a:r>
          </a:p>
          <a:p>
            <a:pPr>
              <a:buFontTx/>
              <a:buNone/>
            </a:pPr>
            <a:endParaRPr lang="en-US" sz="3600" dirty="0"/>
          </a:p>
          <a:p>
            <a:pPr lvl="1">
              <a:buFontTx/>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7">
                                            <p:txEl>
                                              <p:pRg st="0" end="0"/>
                                            </p:txEl>
                                          </p:spTgt>
                                        </p:tgtEl>
                                        <p:attrNameLst>
                                          <p:attrName>style.visibility</p:attrName>
                                        </p:attrNameLst>
                                      </p:cBhvr>
                                      <p:to>
                                        <p:strVal val="visible"/>
                                      </p:to>
                                    </p:set>
                                    <p:animEffect transition="in" filter="fade">
                                      <p:cBhvr>
                                        <p:cTn id="10" dur="2000"/>
                                        <p:tgtEl>
                                          <p:spTgt spid="471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107">
                                            <p:txEl>
                                              <p:pRg st="1" end="1"/>
                                            </p:txEl>
                                          </p:spTgt>
                                        </p:tgtEl>
                                        <p:attrNameLst>
                                          <p:attrName>style.visibility</p:attrName>
                                        </p:attrNameLst>
                                      </p:cBhvr>
                                      <p:to>
                                        <p:strVal val="visible"/>
                                      </p:to>
                                    </p:set>
                                    <p:animEffect transition="in" filter="fade">
                                      <p:cBhvr>
                                        <p:cTn id="15" dur="2000"/>
                                        <p:tgtEl>
                                          <p:spTgt spid="471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7107">
                                            <p:txEl>
                                              <p:pRg st="2" end="2"/>
                                            </p:txEl>
                                          </p:spTgt>
                                        </p:tgtEl>
                                        <p:attrNameLst>
                                          <p:attrName>style.visibility</p:attrName>
                                        </p:attrNameLst>
                                      </p:cBhvr>
                                      <p:to>
                                        <p:strVal val="visible"/>
                                      </p:to>
                                    </p:set>
                                    <p:animEffect transition="in" filter="fade">
                                      <p:cBhvr>
                                        <p:cTn id="20" dur="2000"/>
                                        <p:tgtEl>
                                          <p:spTgt spid="4710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Effect transition="in" filter="fade">
                                      <p:cBhvr>
                                        <p:cTn id="25" dur="2000"/>
                                        <p:tgtEl>
                                          <p:spTgt spid="4710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107">
                                            <p:txEl>
                                              <p:pRg st="4" end="4"/>
                                            </p:txEl>
                                          </p:spTgt>
                                        </p:tgtEl>
                                        <p:attrNameLst>
                                          <p:attrName>style.visibility</p:attrName>
                                        </p:attrNameLst>
                                      </p:cBhvr>
                                      <p:to>
                                        <p:strVal val="visible"/>
                                      </p:to>
                                    </p:set>
                                    <p:animEffect transition="in" filter="fade">
                                      <p:cBhvr>
                                        <p:cTn id="30" dur="20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http://www.danzantewines.com/images/aroma-wheel.gif"/>
          <p:cNvPicPr>
            <a:picLocks noChangeAspect="1" noChangeArrowheads="1"/>
          </p:cNvPicPr>
          <p:nvPr/>
        </p:nvPicPr>
        <p:blipFill>
          <a:blip r:embed="rId2" cstate="print"/>
          <a:srcRect/>
          <a:stretch>
            <a:fillRect/>
          </a:stretch>
        </p:blipFill>
        <p:spPr bwMode="auto">
          <a:xfrm>
            <a:off x="1143000" y="0"/>
            <a:ext cx="6934200" cy="68475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nvGraphicFramePr>
        <p:xfrm>
          <a:off x="1143000" y="838200"/>
          <a:ext cx="795338" cy="1676400"/>
        </p:xfrm>
        <a:graphic>
          <a:graphicData uri="http://schemas.openxmlformats.org/presentationml/2006/ole">
            <mc:AlternateContent xmlns:mc="http://schemas.openxmlformats.org/markup-compatibility/2006">
              <mc:Choice xmlns:v="urn:schemas-microsoft-com:vml" Requires="v">
                <p:oleObj spid="_x0000_s6175" name="Clip" r:id="rId4" imgW="327028" imgH="686028" progId="">
                  <p:embed/>
                </p:oleObj>
              </mc:Choice>
              <mc:Fallback>
                <p:oleObj name="Clip" r:id="rId4" imgW="327028" imgH="686028"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38200"/>
                        <a:ext cx="795338"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6776896" y="4577784"/>
          <a:ext cx="1414604" cy="1848416"/>
        </p:xfrm>
        <a:graphic>
          <a:graphicData uri="http://schemas.openxmlformats.org/presentationml/2006/ole">
            <mc:AlternateContent xmlns:mc="http://schemas.openxmlformats.org/markup-compatibility/2006">
              <mc:Choice xmlns:v="urn:schemas-microsoft-com:vml" Requires="v">
                <p:oleObj spid="_x0000_s6176" name="Clip" r:id="rId6" imgW="943661" imgH="636422" progId="">
                  <p:embed/>
                </p:oleObj>
              </mc:Choice>
              <mc:Fallback>
                <p:oleObj name="Clip" r:id="rId6" imgW="943661" imgH="636422"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l="48485"/>
                      <a:stretch>
                        <a:fillRect/>
                      </a:stretch>
                    </p:blipFill>
                    <p:spPr bwMode="auto">
                      <a:xfrm>
                        <a:off x="6776896" y="4577784"/>
                        <a:ext cx="1414604" cy="1848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6705600" y="1219200"/>
          <a:ext cx="1182688" cy="1219200"/>
        </p:xfrm>
        <a:graphic>
          <a:graphicData uri="http://schemas.openxmlformats.org/presentationml/2006/ole">
            <mc:AlternateContent xmlns:mc="http://schemas.openxmlformats.org/markup-compatibility/2006">
              <mc:Choice xmlns:v="urn:schemas-microsoft-com:vml" Requires="v">
                <p:oleObj spid="_x0000_s6177" name="Clip" r:id="rId8" imgW="367222" imgH="379097" progId="">
                  <p:embed/>
                </p:oleObj>
              </mc:Choice>
              <mc:Fallback>
                <p:oleObj name="Clip" r:id="rId8" imgW="367222" imgH="379097" progId="">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1219200"/>
                        <a:ext cx="1182688"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3581400" y="3200400"/>
          <a:ext cx="1672263" cy="1466715"/>
        </p:xfrm>
        <a:graphic>
          <a:graphicData uri="http://schemas.openxmlformats.org/presentationml/2006/ole">
            <mc:AlternateContent xmlns:mc="http://schemas.openxmlformats.org/markup-compatibility/2006">
              <mc:Choice xmlns:v="urn:schemas-microsoft-com:vml" Requires="v">
                <p:oleObj spid="_x0000_s6178" name="Clip" r:id="rId10" imgW="3956364" imgH="3468986" progId="">
                  <p:embed/>
                </p:oleObj>
              </mc:Choice>
              <mc:Fallback>
                <p:oleObj name="Clip" r:id="rId10" imgW="3956364" imgH="3468986" progId="">
                  <p:embed/>
                  <p:pic>
                    <p:nvPicPr>
                      <p:cNvPr id="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200400"/>
                        <a:ext cx="1672263" cy="14667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Text Box 7"/>
          <p:cNvSpPr txBox="1">
            <a:spLocks noChangeArrowheads="1"/>
          </p:cNvSpPr>
          <p:nvPr/>
        </p:nvSpPr>
        <p:spPr bwMode="auto">
          <a:xfrm>
            <a:off x="1676400" y="1676400"/>
            <a:ext cx="1531938" cy="641350"/>
          </a:xfrm>
          <a:prstGeom prst="rect">
            <a:avLst/>
          </a:prstGeom>
          <a:noFill/>
          <a:ln w="9525">
            <a:noFill/>
            <a:miter lim="800000"/>
            <a:headEnd/>
            <a:tailEnd/>
          </a:ln>
          <a:effectLst>
            <a:outerShdw blurRad="63500" dist="63500" dir="2700000" algn="ctr" rotWithShape="0">
              <a:srgbClr val="000000"/>
            </a:outerShdw>
          </a:effectLst>
        </p:spPr>
        <p:txBody>
          <a:bodyPr wrap="none">
            <a:spAutoFit/>
          </a:bodyPr>
          <a:lstStyle/>
          <a:p>
            <a:pPr eaLnBrk="0" hangingPunct="0"/>
            <a:r>
              <a:rPr lang="en-US" sz="3600" dirty="0">
                <a:latin typeface="Comic Sans MS" pitchFamily="66" charset="0"/>
              </a:rPr>
              <a:t>Sweet</a:t>
            </a:r>
            <a:endParaRPr lang="en-US" sz="2400" dirty="0">
              <a:latin typeface="Comic Sans MS" pitchFamily="66" charset="0"/>
            </a:endParaRPr>
          </a:p>
        </p:txBody>
      </p:sp>
      <p:sp>
        <p:nvSpPr>
          <p:cNvPr id="6152" name="Rectangle 8"/>
          <p:cNvSpPr>
            <a:spLocks noChangeArrowheads="1"/>
          </p:cNvSpPr>
          <p:nvPr/>
        </p:nvSpPr>
        <p:spPr bwMode="auto">
          <a:xfrm>
            <a:off x="3348663" y="2550977"/>
            <a:ext cx="2070100" cy="707886"/>
          </a:xfrm>
          <a:prstGeom prst="rect">
            <a:avLst/>
          </a:prstGeom>
          <a:noFill/>
          <a:ln w="9525">
            <a:noFill/>
            <a:miter lim="800000"/>
            <a:headEnd/>
            <a:tailEnd/>
          </a:ln>
          <a:effectLst>
            <a:outerShdw blurRad="63500" dist="63500" dir="2700000" algn="ctr" rotWithShape="0">
              <a:srgbClr val="000000"/>
            </a:outerShdw>
          </a:effectLst>
        </p:spPr>
        <p:txBody>
          <a:bodyPr wrap="square">
            <a:spAutoFit/>
          </a:bodyPr>
          <a:lstStyle/>
          <a:p>
            <a:pPr eaLnBrk="0" hangingPunct="0"/>
            <a:r>
              <a:rPr lang="en-US" sz="4000" dirty="0">
                <a:latin typeface="Comic Sans MS" pitchFamily="66" charset="0"/>
              </a:rPr>
              <a:t>TASTE</a:t>
            </a:r>
            <a:endParaRPr lang="en-US" sz="3200" dirty="0">
              <a:latin typeface="Comic Sans MS" pitchFamily="66" charset="0"/>
            </a:endParaRPr>
          </a:p>
        </p:txBody>
      </p:sp>
      <p:sp>
        <p:nvSpPr>
          <p:cNvPr id="6153" name="Rectangle 9"/>
          <p:cNvSpPr>
            <a:spLocks noChangeArrowheads="1"/>
          </p:cNvSpPr>
          <p:nvPr/>
        </p:nvSpPr>
        <p:spPr bwMode="auto">
          <a:xfrm>
            <a:off x="5715000" y="838200"/>
            <a:ext cx="1150938" cy="641350"/>
          </a:xfrm>
          <a:prstGeom prst="rect">
            <a:avLst/>
          </a:prstGeom>
          <a:noFill/>
          <a:ln w="9525">
            <a:noFill/>
            <a:miter lim="800000"/>
            <a:headEnd/>
            <a:tailEnd/>
          </a:ln>
          <a:effectLst>
            <a:outerShdw blurRad="63500" dist="63500" dir="2700000" algn="ctr" rotWithShape="0">
              <a:srgbClr val="000000"/>
            </a:outerShdw>
          </a:effectLst>
        </p:spPr>
        <p:txBody>
          <a:bodyPr wrap="none">
            <a:spAutoFit/>
          </a:bodyPr>
          <a:lstStyle/>
          <a:p>
            <a:pPr eaLnBrk="0" hangingPunct="0"/>
            <a:r>
              <a:rPr lang="en-US" sz="3600">
                <a:latin typeface="Comic Sans MS" pitchFamily="66" charset="0"/>
              </a:rPr>
              <a:t>Acid</a:t>
            </a:r>
          </a:p>
        </p:txBody>
      </p:sp>
      <p:sp>
        <p:nvSpPr>
          <p:cNvPr id="6154" name="Rectangle 10"/>
          <p:cNvSpPr>
            <a:spLocks noChangeArrowheads="1"/>
          </p:cNvSpPr>
          <p:nvPr/>
        </p:nvSpPr>
        <p:spPr bwMode="auto">
          <a:xfrm>
            <a:off x="1752600" y="5721350"/>
            <a:ext cx="1503363" cy="641350"/>
          </a:xfrm>
          <a:prstGeom prst="rect">
            <a:avLst/>
          </a:prstGeom>
          <a:noFill/>
          <a:ln w="9525">
            <a:noFill/>
            <a:miter lim="800000"/>
            <a:headEnd/>
            <a:tailEnd/>
          </a:ln>
          <a:effectLst>
            <a:outerShdw blurRad="63500" dist="63500" dir="2700000" algn="ctr" rotWithShape="0">
              <a:srgbClr val="000000"/>
            </a:outerShdw>
          </a:effectLst>
        </p:spPr>
        <p:txBody>
          <a:bodyPr wrap="none">
            <a:spAutoFit/>
          </a:bodyPr>
          <a:lstStyle/>
          <a:p>
            <a:pPr eaLnBrk="0" hangingPunct="0"/>
            <a:r>
              <a:rPr lang="en-US" sz="3600">
                <a:latin typeface="Comic Sans MS" pitchFamily="66" charset="0"/>
              </a:rPr>
              <a:t>Bitter</a:t>
            </a:r>
            <a:endParaRPr lang="en-US" sz="3200">
              <a:latin typeface="Comic Sans MS" pitchFamily="66" charset="0"/>
            </a:endParaRPr>
          </a:p>
        </p:txBody>
      </p:sp>
      <p:sp>
        <p:nvSpPr>
          <p:cNvPr id="6155" name="Rectangle 11"/>
          <p:cNvSpPr>
            <a:spLocks noChangeArrowheads="1"/>
          </p:cNvSpPr>
          <p:nvPr/>
        </p:nvSpPr>
        <p:spPr bwMode="auto">
          <a:xfrm>
            <a:off x="5867400" y="4876800"/>
            <a:ext cx="1304925" cy="646331"/>
          </a:xfrm>
          <a:prstGeom prst="rect">
            <a:avLst/>
          </a:prstGeom>
          <a:noFill/>
          <a:ln w="9525">
            <a:noFill/>
            <a:miter lim="800000"/>
            <a:headEnd/>
            <a:tailEnd/>
          </a:ln>
          <a:effectLst>
            <a:outerShdw blurRad="63500" dist="63500" dir="2700000" algn="ctr" rotWithShape="0">
              <a:srgbClr val="000000"/>
            </a:outerShdw>
          </a:effectLst>
        </p:spPr>
        <p:txBody>
          <a:bodyPr wrap="square">
            <a:spAutoFit/>
          </a:bodyPr>
          <a:lstStyle/>
          <a:p>
            <a:pPr eaLnBrk="0" hangingPunct="0"/>
            <a:r>
              <a:rPr lang="en-US" sz="3600" dirty="0">
                <a:latin typeface="Comic Sans MS" pitchFamily="66" charset="0"/>
              </a:rPr>
              <a:t>Salt</a:t>
            </a:r>
            <a:endParaRPr lang="en-US" sz="2400" dirty="0">
              <a:latin typeface="Comic Sans MS" pitchFamily="66" charset="0"/>
            </a:endParaRPr>
          </a:p>
        </p:txBody>
      </p:sp>
      <p:graphicFrame>
        <p:nvGraphicFramePr>
          <p:cNvPr id="6156" name="Object 12"/>
          <p:cNvGraphicFramePr>
            <a:graphicFrameLocks noChangeAspect="1"/>
          </p:cNvGraphicFramePr>
          <p:nvPr/>
        </p:nvGraphicFramePr>
        <p:xfrm>
          <a:off x="533400" y="4572000"/>
          <a:ext cx="1244600" cy="1541860"/>
        </p:xfrm>
        <a:graphic>
          <a:graphicData uri="http://schemas.openxmlformats.org/presentationml/2006/ole">
            <mc:AlternateContent xmlns:mc="http://schemas.openxmlformats.org/markup-compatibility/2006">
              <mc:Choice xmlns:v="urn:schemas-microsoft-com:vml" Requires="v">
                <p:oleObj spid="_x0000_s6179" name="Clip" r:id="rId12" imgW="711403" imgH="881482" progId="">
                  <p:embed/>
                </p:oleObj>
              </mc:Choice>
              <mc:Fallback>
                <p:oleObj name="Clip" r:id="rId12" imgW="711403" imgH="881482" progId="">
                  <p:embed/>
                  <p:pic>
                    <p:nvPicPr>
                      <p:cNvPr id="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4572000"/>
                        <a:ext cx="1244600" cy="1541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Rectangle 13"/>
          <p:cNvSpPr>
            <a:spLocks noChangeArrowheads="1"/>
          </p:cNvSpPr>
          <p:nvPr/>
        </p:nvSpPr>
        <p:spPr bwMode="auto">
          <a:xfrm>
            <a:off x="381000" y="3200400"/>
            <a:ext cx="1593850" cy="641350"/>
          </a:xfrm>
          <a:prstGeom prst="rect">
            <a:avLst/>
          </a:prstGeom>
          <a:noFill/>
          <a:ln w="9525">
            <a:noFill/>
            <a:miter lim="800000"/>
            <a:headEnd/>
            <a:tailEnd/>
          </a:ln>
          <a:effectLst>
            <a:outerShdw blurRad="63500" dist="63500" dir="2700000" algn="ctr" rotWithShape="0">
              <a:srgbClr val="000000"/>
            </a:outerShdw>
          </a:effectLst>
        </p:spPr>
        <p:txBody>
          <a:bodyPr wrap="none">
            <a:spAutoFit/>
          </a:bodyPr>
          <a:lstStyle/>
          <a:p>
            <a:pPr eaLnBrk="0" hangingPunct="0"/>
            <a:r>
              <a:rPr lang="en-US" sz="3600">
                <a:latin typeface="Comic Sans MS" pitchFamily="66" charset="0"/>
              </a:rPr>
              <a:t>Umami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wipe(left)">
                                      <p:cBhvr>
                                        <p:cTn id="7" dur="500"/>
                                        <p:tgtEl>
                                          <p:spTgt spid="615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wipe(right)">
                                      <p:cBhvr>
                                        <p:cTn id="11" dur="500"/>
                                        <p:tgtEl>
                                          <p:spTgt spid="615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5"/>
                                        </p:tgtEl>
                                        <p:attrNameLst>
                                          <p:attrName>style.visibility</p:attrName>
                                        </p:attrNameLst>
                                      </p:cBhvr>
                                      <p:to>
                                        <p:strVal val="visible"/>
                                      </p:to>
                                    </p:set>
                                    <p:animEffect transition="in" filter="wipe(left)">
                                      <p:cBhvr>
                                        <p:cTn id="15" dur="500"/>
                                        <p:tgtEl>
                                          <p:spTgt spid="615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4"/>
                                        </p:tgtEl>
                                        <p:attrNameLst>
                                          <p:attrName>style.visibility</p:attrName>
                                        </p:attrNameLst>
                                      </p:cBhvr>
                                      <p:to>
                                        <p:strVal val="visible"/>
                                      </p:to>
                                    </p:set>
                                    <p:animEffect transition="in" filter="wipe(left)">
                                      <p:cBhvr>
                                        <p:cTn id="19" dur="500"/>
                                        <p:tgtEl>
                                          <p:spTgt spid="6154"/>
                                        </p:tgtEl>
                                      </p:cBhvr>
                                    </p:animEffect>
                                  </p:childTnLst>
                                </p:cTn>
                              </p:par>
                            </p:childTnLst>
                          </p:cTn>
                        </p:par>
                        <p:par>
                          <p:cTn id="20" fill="hold">
                            <p:stCondLst>
                              <p:cond delay="2000"/>
                            </p:stCondLst>
                            <p:childTnLst>
                              <p:par>
                                <p:cTn id="21" presetID="23" presetClass="entr" presetSubtype="528" fill="hold" grpId="0" nodeType="afterEffect">
                                  <p:stCondLst>
                                    <p:cond delay="1000"/>
                                  </p:stCondLst>
                                  <p:childTnLst>
                                    <p:set>
                                      <p:cBhvr>
                                        <p:cTn id="22" dur="1" fill="hold">
                                          <p:stCondLst>
                                            <p:cond delay="0"/>
                                          </p:stCondLst>
                                        </p:cTn>
                                        <p:tgtEl>
                                          <p:spTgt spid="6152"/>
                                        </p:tgtEl>
                                        <p:attrNameLst>
                                          <p:attrName>style.visibility</p:attrName>
                                        </p:attrNameLst>
                                      </p:cBhvr>
                                      <p:to>
                                        <p:strVal val="visible"/>
                                      </p:to>
                                    </p:set>
                                    <p:anim calcmode="lin" valueType="num">
                                      <p:cBhvr>
                                        <p:cTn id="23" dur="500" fill="hold"/>
                                        <p:tgtEl>
                                          <p:spTgt spid="6152"/>
                                        </p:tgtEl>
                                        <p:attrNameLst>
                                          <p:attrName>ppt_w</p:attrName>
                                        </p:attrNameLst>
                                      </p:cBhvr>
                                      <p:tavLst>
                                        <p:tav tm="0">
                                          <p:val>
                                            <p:fltVal val="0"/>
                                          </p:val>
                                        </p:tav>
                                        <p:tav tm="100000">
                                          <p:val>
                                            <p:strVal val="#ppt_w"/>
                                          </p:val>
                                        </p:tav>
                                      </p:tavLst>
                                    </p:anim>
                                    <p:anim calcmode="lin" valueType="num">
                                      <p:cBhvr>
                                        <p:cTn id="24" dur="500" fill="hold"/>
                                        <p:tgtEl>
                                          <p:spTgt spid="6152"/>
                                        </p:tgtEl>
                                        <p:attrNameLst>
                                          <p:attrName>ppt_h</p:attrName>
                                        </p:attrNameLst>
                                      </p:cBhvr>
                                      <p:tavLst>
                                        <p:tav tm="0">
                                          <p:val>
                                            <p:fltVal val="0"/>
                                          </p:val>
                                        </p:tav>
                                        <p:tav tm="100000">
                                          <p:val>
                                            <p:strVal val="#ppt_h"/>
                                          </p:val>
                                        </p:tav>
                                      </p:tavLst>
                                    </p:anim>
                                    <p:anim calcmode="lin" valueType="num">
                                      <p:cBhvr>
                                        <p:cTn id="25" dur="500" fill="hold"/>
                                        <p:tgtEl>
                                          <p:spTgt spid="6152"/>
                                        </p:tgtEl>
                                        <p:attrNameLst>
                                          <p:attrName>ppt_x</p:attrName>
                                        </p:attrNameLst>
                                      </p:cBhvr>
                                      <p:tavLst>
                                        <p:tav tm="0">
                                          <p:val>
                                            <p:fltVal val="0.5"/>
                                          </p:val>
                                        </p:tav>
                                        <p:tav tm="100000">
                                          <p:val>
                                            <p:strVal val="#ppt_x"/>
                                          </p:val>
                                        </p:tav>
                                      </p:tavLst>
                                    </p:anim>
                                    <p:anim calcmode="lin" valueType="num">
                                      <p:cBhvr>
                                        <p:cTn id="26" dur="500" fill="hold"/>
                                        <p:tgtEl>
                                          <p:spTgt spid="6152"/>
                                        </p:tgtEl>
                                        <p:attrNameLst>
                                          <p:attrName>ppt_y</p:attrName>
                                        </p:attrNameLst>
                                      </p:cBhvr>
                                      <p:tavLst>
                                        <p:tav tm="0">
                                          <p:val>
                                            <p:fltVal val="0.5"/>
                                          </p:val>
                                        </p:tav>
                                        <p:tav tm="100000">
                                          <p:val>
                                            <p:strVal val="#ppt_y"/>
                                          </p:val>
                                        </p:tav>
                                      </p:tavLst>
                                    </p:anim>
                                  </p:childTnLst>
                                </p:cTn>
                              </p:par>
                            </p:childTnLst>
                          </p:cTn>
                        </p:par>
                        <p:par>
                          <p:cTn id="27" fill="hold">
                            <p:stCondLst>
                              <p:cond delay="3500"/>
                            </p:stCondLst>
                            <p:childTnLst>
                              <p:par>
                                <p:cTn id="28" presetID="23" presetClass="entr" presetSubtype="528" fill="hold" nodeType="afterEffect">
                                  <p:stCondLst>
                                    <p:cond delay="0"/>
                                  </p:stCondLst>
                                  <p:childTnLst>
                                    <p:set>
                                      <p:cBhvr>
                                        <p:cTn id="29" dur="1" fill="hold">
                                          <p:stCondLst>
                                            <p:cond delay="0"/>
                                          </p:stCondLst>
                                        </p:cTn>
                                        <p:tgtEl>
                                          <p:spTgt spid="6150"/>
                                        </p:tgtEl>
                                        <p:attrNameLst>
                                          <p:attrName>style.visibility</p:attrName>
                                        </p:attrNameLst>
                                      </p:cBhvr>
                                      <p:to>
                                        <p:strVal val="visible"/>
                                      </p:to>
                                    </p:set>
                                    <p:anim calcmode="lin" valueType="num">
                                      <p:cBhvr>
                                        <p:cTn id="30" dur="500" fill="hold"/>
                                        <p:tgtEl>
                                          <p:spTgt spid="6150"/>
                                        </p:tgtEl>
                                        <p:attrNameLst>
                                          <p:attrName>ppt_w</p:attrName>
                                        </p:attrNameLst>
                                      </p:cBhvr>
                                      <p:tavLst>
                                        <p:tav tm="0">
                                          <p:val>
                                            <p:fltVal val="0"/>
                                          </p:val>
                                        </p:tav>
                                        <p:tav tm="100000">
                                          <p:val>
                                            <p:strVal val="#ppt_w"/>
                                          </p:val>
                                        </p:tav>
                                      </p:tavLst>
                                    </p:anim>
                                    <p:anim calcmode="lin" valueType="num">
                                      <p:cBhvr>
                                        <p:cTn id="31" dur="500" fill="hold"/>
                                        <p:tgtEl>
                                          <p:spTgt spid="6150"/>
                                        </p:tgtEl>
                                        <p:attrNameLst>
                                          <p:attrName>ppt_h</p:attrName>
                                        </p:attrNameLst>
                                      </p:cBhvr>
                                      <p:tavLst>
                                        <p:tav tm="0">
                                          <p:val>
                                            <p:fltVal val="0"/>
                                          </p:val>
                                        </p:tav>
                                        <p:tav tm="100000">
                                          <p:val>
                                            <p:strVal val="#ppt_h"/>
                                          </p:val>
                                        </p:tav>
                                      </p:tavLst>
                                    </p:anim>
                                    <p:anim calcmode="lin" valueType="num">
                                      <p:cBhvr>
                                        <p:cTn id="32" dur="500" fill="hold"/>
                                        <p:tgtEl>
                                          <p:spTgt spid="6150"/>
                                        </p:tgtEl>
                                        <p:attrNameLst>
                                          <p:attrName>ppt_x</p:attrName>
                                        </p:attrNameLst>
                                      </p:cBhvr>
                                      <p:tavLst>
                                        <p:tav tm="0">
                                          <p:val>
                                            <p:fltVal val="0.5"/>
                                          </p:val>
                                        </p:tav>
                                        <p:tav tm="100000">
                                          <p:val>
                                            <p:strVal val="#ppt_x"/>
                                          </p:val>
                                        </p:tav>
                                      </p:tavLst>
                                    </p:anim>
                                    <p:anim calcmode="lin" valueType="num">
                                      <p:cBhvr>
                                        <p:cTn id="33" dur="500" fill="hold"/>
                                        <p:tgtEl>
                                          <p:spTgt spid="6150"/>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157"/>
                                        </p:tgtEl>
                                        <p:attrNameLst>
                                          <p:attrName>style.visibility</p:attrName>
                                        </p:attrNameLst>
                                      </p:cBhvr>
                                      <p:to>
                                        <p:strVal val="visible"/>
                                      </p:to>
                                    </p:set>
                                    <p:anim calcmode="lin" valueType="num">
                                      <p:cBhvr additive="base">
                                        <p:cTn id="38" dur="500" fill="hold"/>
                                        <p:tgtEl>
                                          <p:spTgt spid="6157"/>
                                        </p:tgtEl>
                                        <p:attrNameLst>
                                          <p:attrName>ppt_x</p:attrName>
                                        </p:attrNameLst>
                                      </p:cBhvr>
                                      <p:tavLst>
                                        <p:tav tm="0">
                                          <p:val>
                                            <p:strVal val="0-#ppt_w/2"/>
                                          </p:val>
                                        </p:tav>
                                        <p:tav tm="100000">
                                          <p:val>
                                            <p:strVal val="#ppt_x"/>
                                          </p:val>
                                        </p:tav>
                                      </p:tavLst>
                                    </p:anim>
                                    <p:anim calcmode="lin" valueType="num">
                                      <p:cBhvr additive="base">
                                        <p:cTn id="39"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6152" grpId="0" autoUpdateAnimBg="0"/>
      <p:bldP spid="6153" grpId="0" autoUpdateAnimBg="0"/>
      <p:bldP spid="6154" grpId="0" autoUpdateAnimBg="0"/>
      <p:bldP spid="6155" grpId="0" autoUpdateAnimBg="0"/>
      <p:bldP spid="615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rot="-1740942">
            <a:off x="5481637" y="1558925"/>
            <a:ext cx="444500" cy="1447800"/>
          </a:xfrm>
          <a:prstGeom prst="ellipse">
            <a:avLst/>
          </a:prstGeom>
          <a:solidFill>
            <a:srgbClr val="CCFF99"/>
          </a:solidFill>
          <a:ln w="9525">
            <a:solidFill>
              <a:schemeClr val="tx1"/>
            </a:solidFill>
            <a:round/>
            <a:headEnd/>
            <a:tailEnd/>
          </a:ln>
          <a:effectLst/>
        </p:spPr>
        <p:txBody>
          <a:bodyPr wrap="none" anchor="ctr"/>
          <a:lstStyle/>
          <a:p>
            <a:endParaRPr lang="en-US"/>
          </a:p>
        </p:txBody>
      </p:sp>
      <p:sp>
        <p:nvSpPr>
          <p:cNvPr id="16387" name="Oval 3"/>
          <p:cNvSpPr>
            <a:spLocks noChangeArrowheads="1"/>
          </p:cNvSpPr>
          <p:nvPr/>
        </p:nvSpPr>
        <p:spPr bwMode="auto">
          <a:xfrm rot="-1811905">
            <a:off x="4422775" y="1966913"/>
            <a:ext cx="1020762" cy="1557337"/>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16388" name="Freeform 4"/>
          <p:cNvSpPr>
            <a:spLocks/>
          </p:cNvSpPr>
          <p:nvPr/>
        </p:nvSpPr>
        <p:spPr bwMode="auto">
          <a:xfrm>
            <a:off x="3200400" y="1371600"/>
            <a:ext cx="2995612" cy="3328988"/>
          </a:xfrm>
          <a:custGeom>
            <a:avLst/>
            <a:gdLst/>
            <a:ahLst/>
            <a:cxnLst>
              <a:cxn ang="0">
                <a:pos x="768" y="0"/>
              </a:cxn>
              <a:cxn ang="0">
                <a:pos x="1536" y="432"/>
              </a:cxn>
              <a:cxn ang="0">
                <a:pos x="1344" y="1488"/>
              </a:cxn>
              <a:cxn ang="0">
                <a:pos x="192" y="960"/>
              </a:cxn>
              <a:cxn ang="0">
                <a:pos x="192" y="144"/>
              </a:cxn>
            </a:cxnLst>
            <a:rect l="0" t="0" r="r" b="b"/>
            <a:pathLst>
              <a:path w="1632" h="1576">
                <a:moveTo>
                  <a:pt x="768" y="0"/>
                </a:moveTo>
                <a:cubicBezTo>
                  <a:pt x="1104" y="92"/>
                  <a:pt x="1440" y="184"/>
                  <a:pt x="1536" y="432"/>
                </a:cubicBezTo>
                <a:cubicBezTo>
                  <a:pt x="1632" y="680"/>
                  <a:pt x="1568" y="1400"/>
                  <a:pt x="1344" y="1488"/>
                </a:cubicBezTo>
                <a:cubicBezTo>
                  <a:pt x="1120" y="1576"/>
                  <a:pt x="384" y="1184"/>
                  <a:pt x="192" y="960"/>
                </a:cubicBezTo>
                <a:cubicBezTo>
                  <a:pt x="0" y="736"/>
                  <a:pt x="96" y="440"/>
                  <a:pt x="192" y="144"/>
                </a:cubicBezTo>
              </a:path>
            </a:pathLst>
          </a:custGeom>
          <a:noFill/>
          <a:ln w="53975" cmpd="sng">
            <a:solidFill>
              <a:schemeClr val="tx1"/>
            </a:solidFill>
            <a:round/>
            <a:headEnd/>
            <a:tailEnd/>
          </a:ln>
          <a:effectLst/>
        </p:spPr>
        <p:txBody>
          <a:bodyPr wrap="none" anchor="ctr"/>
          <a:lstStyle/>
          <a:p>
            <a:endParaRPr lang="en-US"/>
          </a:p>
        </p:txBody>
      </p:sp>
      <p:sp>
        <p:nvSpPr>
          <p:cNvPr id="16389" name="Freeform 5"/>
          <p:cNvSpPr>
            <a:spLocks/>
          </p:cNvSpPr>
          <p:nvPr/>
        </p:nvSpPr>
        <p:spPr bwMode="auto">
          <a:xfrm>
            <a:off x="4111625" y="1947863"/>
            <a:ext cx="1073150" cy="1631950"/>
          </a:xfrm>
          <a:custGeom>
            <a:avLst/>
            <a:gdLst/>
            <a:ahLst/>
            <a:cxnLst>
              <a:cxn ang="0">
                <a:pos x="0" y="0"/>
              </a:cxn>
              <a:cxn ang="0">
                <a:pos x="432" y="384"/>
              </a:cxn>
              <a:cxn ang="0">
                <a:pos x="624" y="672"/>
              </a:cxn>
              <a:cxn ang="0">
                <a:pos x="768" y="1152"/>
              </a:cxn>
              <a:cxn ang="0">
                <a:pos x="768" y="1104"/>
              </a:cxn>
            </a:cxnLst>
            <a:rect l="0" t="0" r="r" b="b"/>
            <a:pathLst>
              <a:path w="792" h="1224">
                <a:moveTo>
                  <a:pt x="0" y="0"/>
                </a:moveTo>
                <a:cubicBezTo>
                  <a:pt x="164" y="136"/>
                  <a:pt x="328" y="272"/>
                  <a:pt x="432" y="384"/>
                </a:cubicBezTo>
                <a:cubicBezTo>
                  <a:pt x="536" y="496"/>
                  <a:pt x="568" y="544"/>
                  <a:pt x="624" y="672"/>
                </a:cubicBezTo>
                <a:cubicBezTo>
                  <a:pt x="680" y="800"/>
                  <a:pt x="744" y="1080"/>
                  <a:pt x="768" y="1152"/>
                </a:cubicBezTo>
                <a:cubicBezTo>
                  <a:pt x="792" y="1224"/>
                  <a:pt x="768" y="1112"/>
                  <a:pt x="768" y="1104"/>
                </a:cubicBezTo>
              </a:path>
            </a:pathLst>
          </a:custGeom>
          <a:noFill/>
          <a:ln w="38100">
            <a:solidFill>
              <a:schemeClr val="tx1"/>
            </a:solidFill>
            <a:round/>
            <a:headEnd/>
            <a:tailEnd/>
          </a:ln>
          <a:effectLst/>
        </p:spPr>
        <p:txBody>
          <a:bodyPr wrap="none" anchor="ctr"/>
          <a:lstStyle/>
          <a:p>
            <a:endParaRPr lang="en-US"/>
          </a:p>
        </p:txBody>
      </p:sp>
      <p:sp>
        <p:nvSpPr>
          <p:cNvPr id="16390" name="Oval 6"/>
          <p:cNvSpPr>
            <a:spLocks noChangeArrowheads="1"/>
          </p:cNvSpPr>
          <p:nvPr/>
        </p:nvSpPr>
        <p:spPr bwMode="auto">
          <a:xfrm>
            <a:off x="3721100" y="1436688"/>
            <a:ext cx="1171575" cy="447675"/>
          </a:xfrm>
          <a:prstGeom prst="ellipse">
            <a:avLst/>
          </a:prstGeom>
          <a:solidFill>
            <a:srgbClr val="FFCC66"/>
          </a:solidFill>
          <a:ln w="9525">
            <a:solidFill>
              <a:schemeClr val="tx1"/>
            </a:solidFill>
            <a:round/>
            <a:headEnd/>
            <a:tailEnd/>
          </a:ln>
          <a:effectLst/>
        </p:spPr>
        <p:txBody>
          <a:bodyPr wrap="none" anchor="ctr"/>
          <a:lstStyle/>
          <a:p>
            <a:endParaRPr lang="en-US"/>
          </a:p>
        </p:txBody>
      </p:sp>
      <p:sp>
        <p:nvSpPr>
          <p:cNvPr id="16391" name="Text Box 7"/>
          <p:cNvSpPr txBox="1">
            <a:spLocks noChangeArrowheads="1"/>
          </p:cNvSpPr>
          <p:nvPr/>
        </p:nvSpPr>
        <p:spPr bwMode="auto">
          <a:xfrm>
            <a:off x="3859212" y="1019175"/>
            <a:ext cx="2930525" cy="579438"/>
          </a:xfrm>
          <a:prstGeom prst="rect">
            <a:avLst/>
          </a:prstGeom>
          <a:noFill/>
          <a:ln w="9525">
            <a:noFill/>
            <a:miter lim="800000"/>
            <a:headEnd/>
            <a:tailEnd/>
          </a:ln>
          <a:effectLst>
            <a:outerShdw dist="35921" dir="2700000" algn="ctr" rotWithShape="0">
              <a:srgbClr val="111111"/>
            </a:outerShdw>
          </a:effectLst>
        </p:spPr>
        <p:txBody>
          <a:bodyPr>
            <a:spAutoFit/>
          </a:bodyPr>
          <a:lstStyle/>
          <a:p>
            <a:pPr eaLnBrk="0" hangingPunct="0">
              <a:spcBef>
                <a:spcPct val="50000"/>
              </a:spcBef>
            </a:pPr>
            <a:r>
              <a:rPr lang="en-US" sz="3200" dirty="0">
                <a:solidFill>
                  <a:srgbClr val="FFCC66"/>
                </a:solidFill>
                <a:effectLst>
                  <a:outerShdw blurRad="38100" dist="38100" dir="2700000" algn="tl">
                    <a:srgbClr val="000000"/>
                  </a:outerShdw>
                </a:effectLst>
                <a:latin typeface="Tahoma" pitchFamily="34" charset="0"/>
              </a:rPr>
              <a:t>BITTER</a:t>
            </a:r>
          </a:p>
        </p:txBody>
      </p:sp>
      <p:sp>
        <p:nvSpPr>
          <p:cNvPr id="16392" name="Text Box 8"/>
          <p:cNvSpPr txBox="1">
            <a:spLocks noChangeArrowheads="1"/>
          </p:cNvSpPr>
          <p:nvPr/>
        </p:nvSpPr>
        <p:spPr bwMode="auto">
          <a:xfrm>
            <a:off x="5078412" y="2924175"/>
            <a:ext cx="1757363" cy="579438"/>
          </a:xfrm>
          <a:prstGeom prst="rect">
            <a:avLst/>
          </a:prstGeom>
          <a:noFill/>
          <a:ln w="9525">
            <a:noFill/>
            <a:miter lim="800000"/>
            <a:headEnd/>
            <a:tailEnd/>
          </a:ln>
          <a:effectLst>
            <a:outerShdw dist="28398" dir="3806097" algn="ctr" rotWithShape="0">
              <a:srgbClr val="111111"/>
            </a:outerShdw>
          </a:effectLst>
        </p:spPr>
        <p:txBody>
          <a:bodyPr>
            <a:spAutoFit/>
          </a:bodyPr>
          <a:lstStyle/>
          <a:p>
            <a:pPr eaLnBrk="0" hangingPunct="0">
              <a:spcBef>
                <a:spcPct val="50000"/>
              </a:spcBef>
            </a:pPr>
            <a:r>
              <a:rPr lang="en-US" sz="3200">
                <a:solidFill>
                  <a:srgbClr val="FFCC99"/>
                </a:solidFill>
                <a:effectLst>
                  <a:outerShdw blurRad="38100" dist="38100" dir="2700000" algn="tl">
                    <a:srgbClr val="000000"/>
                  </a:outerShdw>
                </a:effectLst>
                <a:latin typeface="Tahoma" pitchFamily="34" charset="0"/>
              </a:rPr>
              <a:t>SALTY</a:t>
            </a:r>
          </a:p>
        </p:txBody>
      </p:sp>
      <p:sp>
        <p:nvSpPr>
          <p:cNvPr id="16393" name="Oval 9"/>
          <p:cNvSpPr>
            <a:spLocks noChangeArrowheads="1"/>
          </p:cNvSpPr>
          <p:nvPr/>
        </p:nvSpPr>
        <p:spPr bwMode="auto">
          <a:xfrm>
            <a:off x="4957762" y="3835400"/>
            <a:ext cx="912813" cy="704850"/>
          </a:xfrm>
          <a:prstGeom prst="ellipse">
            <a:avLst/>
          </a:prstGeom>
          <a:solidFill>
            <a:srgbClr val="CC3300"/>
          </a:solidFill>
          <a:ln w="9525">
            <a:solidFill>
              <a:schemeClr val="tx1"/>
            </a:solidFill>
            <a:round/>
            <a:headEnd/>
            <a:tailEnd/>
          </a:ln>
          <a:effectLst/>
        </p:spPr>
        <p:txBody>
          <a:bodyPr wrap="none" anchor="ctr"/>
          <a:lstStyle/>
          <a:p>
            <a:endParaRPr lang="en-US"/>
          </a:p>
        </p:txBody>
      </p:sp>
      <p:sp>
        <p:nvSpPr>
          <p:cNvPr id="16394" name="Text Box 10"/>
          <p:cNvSpPr txBox="1">
            <a:spLocks noChangeArrowheads="1"/>
          </p:cNvSpPr>
          <p:nvPr/>
        </p:nvSpPr>
        <p:spPr bwMode="auto">
          <a:xfrm>
            <a:off x="5383212" y="3990975"/>
            <a:ext cx="1517650" cy="579438"/>
          </a:xfrm>
          <a:prstGeom prst="rect">
            <a:avLst/>
          </a:prstGeom>
          <a:noFill/>
          <a:ln w="9525">
            <a:noFill/>
            <a:miter lim="800000"/>
            <a:headEnd/>
            <a:tailEnd/>
          </a:ln>
          <a:effectLst>
            <a:outerShdw dist="35921" dir="2700000" algn="ctr" rotWithShape="0">
              <a:srgbClr val="111111"/>
            </a:outerShdw>
          </a:effectLst>
        </p:spPr>
        <p:txBody>
          <a:bodyPr>
            <a:spAutoFit/>
          </a:bodyPr>
          <a:lstStyle/>
          <a:p>
            <a:pPr eaLnBrk="0" hangingPunct="0"/>
            <a:r>
              <a:rPr lang="en-US" sz="3200">
                <a:solidFill>
                  <a:srgbClr val="CC0000"/>
                </a:solidFill>
                <a:effectLst>
                  <a:outerShdw blurRad="38100" dist="38100" dir="2700000" algn="tl">
                    <a:srgbClr val="000000"/>
                  </a:outerShdw>
                </a:effectLst>
                <a:latin typeface="Tahoma" pitchFamily="34" charset="0"/>
              </a:rPr>
              <a:t>SWEET</a:t>
            </a:r>
          </a:p>
        </p:txBody>
      </p:sp>
      <p:sp>
        <p:nvSpPr>
          <p:cNvPr id="16397" name="Oval 13"/>
          <p:cNvSpPr>
            <a:spLocks noChangeArrowheads="1"/>
          </p:cNvSpPr>
          <p:nvPr/>
        </p:nvSpPr>
        <p:spPr bwMode="auto">
          <a:xfrm rot="-1740942">
            <a:off x="3525837" y="2332038"/>
            <a:ext cx="646113" cy="1714500"/>
          </a:xfrm>
          <a:prstGeom prst="ellipse">
            <a:avLst/>
          </a:prstGeom>
          <a:solidFill>
            <a:srgbClr val="CCFF99"/>
          </a:solidFill>
          <a:ln w="9525">
            <a:solidFill>
              <a:schemeClr val="tx2"/>
            </a:solidFill>
            <a:round/>
            <a:headEnd/>
            <a:tailEnd/>
          </a:ln>
          <a:effectLst/>
        </p:spPr>
        <p:txBody>
          <a:bodyPr wrap="none" anchor="ctr"/>
          <a:lstStyle/>
          <a:p>
            <a:endParaRPr lang="en-US"/>
          </a:p>
        </p:txBody>
      </p:sp>
      <p:sp>
        <p:nvSpPr>
          <p:cNvPr id="16398" name="Text Box 14"/>
          <p:cNvSpPr txBox="1">
            <a:spLocks noChangeArrowheads="1"/>
          </p:cNvSpPr>
          <p:nvPr/>
        </p:nvSpPr>
        <p:spPr bwMode="auto">
          <a:xfrm>
            <a:off x="2716212" y="3076575"/>
            <a:ext cx="1447800" cy="579438"/>
          </a:xfrm>
          <a:prstGeom prst="rect">
            <a:avLst/>
          </a:prstGeom>
          <a:noFill/>
          <a:ln w="9525">
            <a:noFill/>
            <a:miter lim="800000"/>
            <a:headEnd/>
            <a:tailEnd/>
          </a:ln>
          <a:effectLst>
            <a:outerShdw dist="35921" dir="2700000" algn="ctr" rotWithShape="0">
              <a:srgbClr val="111111">
                <a:alpha val="50000"/>
              </a:srgbClr>
            </a:outerShdw>
          </a:effectLst>
        </p:spPr>
        <p:txBody>
          <a:bodyPr>
            <a:spAutoFit/>
          </a:bodyPr>
          <a:lstStyle/>
          <a:p>
            <a:pPr eaLnBrk="0" hangingPunct="0"/>
            <a:r>
              <a:rPr lang="en-US" sz="3200">
                <a:solidFill>
                  <a:srgbClr val="CCFF99"/>
                </a:solidFill>
                <a:effectLst>
                  <a:outerShdw blurRad="38100" dist="38100" dir="2700000" algn="tl">
                    <a:srgbClr val="000000"/>
                  </a:outerShdw>
                </a:effectLst>
                <a:latin typeface="Tahoma" pitchFamily="34" charset="0"/>
              </a:rPr>
              <a:t>SOUR</a:t>
            </a:r>
          </a:p>
        </p:txBody>
      </p:sp>
      <p:sp>
        <p:nvSpPr>
          <p:cNvPr id="16401" name="Rectangle 17"/>
          <p:cNvSpPr>
            <a:spLocks noChangeArrowheads="1"/>
          </p:cNvSpPr>
          <p:nvPr/>
        </p:nvSpPr>
        <p:spPr bwMode="auto">
          <a:xfrm>
            <a:off x="559776" y="903288"/>
            <a:ext cx="7772400" cy="1143000"/>
          </a:xfrm>
          <a:prstGeom prst="rect">
            <a:avLst/>
          </a:prstGeom>
          <a:noFill/>
          <a:ln w="9525">
            <a:noFill/>
            <a:miter lim="800000"/>
            <a:headEnd/>
            <a:tailEnd/>
          </a:ln>
          <a:effectLst/>
        </p:spPr>
        <p:txBody>
          <a:bodyPr anchor="ctr"/>
          <a:lstStyle/>
          <a:p>
            <a:endParaRPr lang="en-US" sz="4400">
              <a:solidFill>
                <a:srgbClr val="CC0000"/>
              </a:solidFill>
            </a:endParaRPr>
          </a:p>
        </p:txBody>
      </p:sp>
      <p:sp>
        <p:nvSpPr>
          <p:cNvPr id="16406" name="Rectangle 22"/>
          <p:cNvSpPr>
            <a:spLocks noChangeArrowheads="1"/>
          </p:cNvSpPr>
          <p:nvPr/>
        </p:nvSpPr>
        <p:spPr bwMode="auto">
          <a:xfrm>
            <a:off x="1420812" y="1704975"/>
            <a:ext cx="1538288" cy="579438"/>
          </a:xfrm>
          <a:prstGeom prst="rect">
            <a:avLst/>
          </a:prstGeom>
          <a:noFill/>
          <a:ln w="9525">
            <a:noFill/>
            <a:miter lim="800000"/>
            <a:headEnd/>
            <a:tailEnd/>
          </a:ln>
          <a:effectLst>
            <a:outerShdw dist="35921" dir="2700000" algn="ctr" rotWithShape="0">
              <a:srgbClr val="111111"/>
            </a:outerShdw>
          </a:effectLst>
        </p:spPr>
        <p:txBody>
          <a:bodyPr wrap="none">
            <a:spAutoFit/>
          </a:bodyPr>
          <a:lstStyle/>
          <a:p>
            <a:r>
              <a:rPr lang="en-US" sz="3200" dirty="0"/>
              <a:t>UMAMI</a:t>
            </a:r>
          </a:p>
        </p:txBody>
      </p:sp>
      <p:sp>
        <p:nvSpPr>
          <p:cNvPr id="16407" name="Text Box 23"/>
          <p:cNvSpPr txBox="1">
            <a:spLocks noChangeArrowheads="1"/>
          </p:cNvSpPr>
          <p:nvPr/>
        </p:nvSpPr>
        <p:spPr bwMode="auto">
          <a:xfrm>
            <a:off x="5611812" y="1857375"/>
            <a:ext cx="1447800" cy="579438"/>
          </a:xfrm>
          <a:prstGeom prst="rect">
            <a:avLst/>
          </a:prstGeom>
          <a:noFill/>
          <a:ln w="9525">
            <a:noFill/>
            <a:miter lim="800000"/>
            <a:headEnd/>
            <a:tailEnd/>
          </a:ln>
          <a:effectLst>
            <a:outerShdw dist="35921" dir="2700000" algn="ctr" rotWithShape="0">
              <a:srgbClr val="111111">
                <a:alpha val="50000"/>
              </a:srgbClr>
            </a:outerShdw>
          </a:effectLst>
        </p:spPr>
        <p:txBody>
          <a:bodyPr>
            <a:spAutoFit/>
          </a:bodyPr>
          <a:lstStyle/>
          <a:p>
            <a:pPr eaLnBrk="0" hangingPunct="0"/>
            <a:r>
              <a:rPr lang="en-US" sz="3200">
                <a:solidFill>
                  <a:srgbClr val="CCFF99"/>
                </a:solidFill>
                <a:effectLst>
                  <a:outerShdw blurRad="38100" dist="38100" dir="2700000" algn="tl">
                    <a:srgbClr val="000000"/>
                  </a:outerShdw>
                </a:effectLst>
                <a:latin typeface="Tahoma" pitchFamily="34" charset="0"/>
              </a:rPr>
              <a:t>SOUR</a:t>
            </a:r>
          </a:p>
        </p:txBody>
      </p:sp>
      <p:sp>
        <p:nvSpPr>
          <p:cNvPr id="32" name="Rectangle 31"/>
          <p:cNvSpPr/>
          <p:nvPr/>
        </p:nvSpPr>
        <p:spPr>
          <a:xfrm>
            <a:off x="0" y="5037247"/>
            <a:ext cx="9144000" cy="954107"/>
          </a:xfrm>
          <a:prstGeom prst="rect">
            <a:avLst/>
          </a:prstGeom>
        </p:spPr>
        <p:txBody>
          <a:bodyPr wrap="square">
            <a:spAutoFit/>
          </a:bodyPr>
          <a:lstStyle/>
          <a:p>
            <a:pPr algn="ctr"/>
            <a:r>
              <a:rPr lang="en-US" sz="2800" b="1" dirty="0" smtClean="0"/>
              <a:t>2003 info:  old info based upon misinterpreted research done in 19th century! </a:t>
            </a:r>
            <a:endParaRPr lang="en-US"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2000"/>
                                        <p:tgtEl>
                                          <p:spTgt spid="1639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392"/>
                                        </p:tgtEl>
                                        <p:attrNameLst>
                                          <p:attrName>style.visibility</p:attrName>
                                        </p:attrNameLst>
                                      </p:cBhvr>
                                      <p:to>
                                        <p:strVal val="visible"/>
                                      </p:to>
                                    </p:set>
                                    <p:animEffect transition="in" filter="fade">
                                      <p:cBhvr>
                                        <p:cTn id="11" dur="2000"/>
                                        <p:tgtEl>
                                          <p:spTgt spid="1639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394"/>
                                        </p:tgtEl>
                                        <p:attrNameLst>
                                          <p:attrName>style.visibility</p:attrName>
                                        </p:attrNameLst>
                                      </p:cBhvr>
                                      <p:to>
                                        <p:strVal val="visible"/>
                                      </p:to>
                                    </p:set>
                                    <p:animEffect transition="in" filter="fade">
                                      <p:cBhvr>
                                        <p:cTn id="15" dur="2000"/>
                                        <p:tgtEl>
                                          <p:spTgt spid="16394"/>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6398"/>
                                        </p:tgtEl>
                                        <p:attrNameLst>
                                          <p:attrName>style.visibility</p:attrName>
                                        </p:attrNameLst>
                                      </p:cBhvr>
                                      <p:to>
                                        <p:strVal val="visible"/>
                                      </p:to>
                                    </p:set>
                                    <p:animEffect transition="in" filter="fade">
                                      <p:cBhvr>
                                        <p:cTn id="19" dur="2000"/>
                                        <p:tgtEl>
                                          <p:spTgt spid="163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407"/>
                                        </p:tgtEl>
                                        <p:attrNameLst>
                                          <p:attrName>style.visibility</p:attrName>
                                        </p:attrNameLst>
                                      </p:cBhvr>
                                      <p:to>
                                        <p:strVal val="visible"/>
                                      </p:to>
                                    </p:set>
                                    <p:animEffect transition="in" filter="fade">
                                      <p:cBhvr>
                                        <p:cTn id="22" dur="2000"/>
                                        <p:tgtEl>
                                          <p:spTgt spid="16407"/>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16406"/>
                                        </p:tgtEl>
                                        <p:attrNameLst>
                                          <p:attrName>style.visibility</p:attrName>
                                        </p:attrNameLst>
                                      </p:cBhvr>
                                      <p:to>
                                        <p:strVal val="visible"/>
                                      </p:to>
                                    </p:set>
                                    <p:animEffect transition="in" filter="fade">
                                      <p:cBhvr>
                                        <p:cTn id="26" dur="20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4" grpId="0"/>
      <p:bldP spid="16398" grpId="0"/>
      <p:bldP spid="16406" grpId="0"/>
      <p:bldP spid="164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8" name="Object 6"/>
          <p:cNvGraphicFramePr>
            <a:graphicFrameLocks noGrp="1" noChangeAspect="1"/>
          </p:cNvGraphicFramePr>
          <p:nvPr>
            <p:ph sz="half" idx="1"/>
          </p:nvPr>
        </p:nvGraphicFramePr>
        <p:xfrm>
          <a:off x="498475" y="2128838"/>
          <a:ext cx="3956050" cy="3468687"/>
        </p:xfrm>
        <a:graphic>
          <a:graphicData uri="http://schemas.openxmlformats.org/presentationml/2006/ole">
            <mc:AlternateContent xmlns:mc="http://schemas.openxmlformats.org/markup-compatibility/2006">
              <mc:Choice xmlns:v="urn:schemas-microsoft-com:vml" Requires="v">
                <p:oleObj spid="_x0000_s49162" name="Clip" r:id="rId4" imgW="3956364" imgH="3468986" progId="">
                  <p:embed/>
                </p:oleObj>
              </mc:Choice>
              <mc:Fallback>
                <p:oleObj name="Clip" r:id="rId4" imgW="3956364" imgH="3468986" progId="">
                  <p:embed/>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5" y="2128838"/>
                        <a:ext cx="3956050" cy="3468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5" name="Rectangle 3"/>
          <p:cNvSpPr>
            <a:spLocks noGrp="1" noChangeArrowheads="1"/>
          </p:cNvSpPr>
          <p:nvPr>
            <p:ph type="body" sz="half" idx="2"/>
          </p:nvPr>
        </p:nvSpPr>
        <p:spPr/>
        <p:txBody>
          <a:bodyPr/>
          <a:lstStyle/>
          <a:p>
            <a:r>
              <a:rPr lang="en-US" sz="3600" dirty="0">
                <a:effectLst>
                  <a:outerShdw blurRad="50800" dist="50800" dir="2700000" algn="ctr" rotWithShape="0">
                    <a:srgbClr val="000000"/>
                  </a:outerShdw>
                </a:effectLst>
              </a:rPr>
              <a:t>Sweetness</a:t>
            </a:r>
          </a:p>
          <a:p>
            <a:r>
              <a:rPr lang="en-US" sz="3600" dirty="0">
                <a:effectLst>
                  <a:outerShdw blurRad="50800" dist="50800" dir="2700000" algn="ctr" rotWithShape="0">
                    <a:srgbClr val="000000"/>
                  </a:outerShdw>
                </a:effectLst>
              </a:rPr>
              <a:t>Acidity</a:t>
            </a:r>
          </a:p>
          <a:p>
            <a:r>
              <a:rPr lang="en-US" sz="3600" dirty="0">
                <a:effectLst>
                  <a:outerShdw blurRad="50800" dist="50800" dir="2700000" algn="ctr" rotWithShape="0">
                    <a:srgbClr val="000000"/>
                  </a:outerShdw>
                </a:effectLst>
              </a:rPr>
              <a:t>Tannin</a:t>
            </a:r>
          </a:p>
          <a:p>
            <a:r>
              <a:rPr lang="en-US" sz="3600" dirty="0">
                <a:effectLst>
                  <a:outerShdw blurRad="50800" dist="50800" dir="2700000" algn="ctr" rotWithShape="0">
                    <a:srgbClr val="000000"/>
                  </a:outerShdw>
                </a:effectLst>
              </a:rPr>
              <a:t>Body/Weight</a:t>
            </a:r>
          </a:p>
          <a:p>
            <a:r>
              <a:rPr lang="en-US" sz="3600" dirty="0">
                <a:effectLst>
                  <a:outerShdw blurRad="50800" dist="50800" dir="2700000" algn="ctr" rotWithShape="0">
                    <a:srgbClr val="000000"/>
                  </a:outerShdw>
                </a:effectLst>
              </a:rPr>
              <a:t>Flavor</a:t>
            </a:r>
          </a:p>
          <a:p>
            <a:pPr>
              <a:buFontTx/>
              <a:buNone/>
            </a:pPr>
            <a:endParaRPr lang="en-US" sz="3600" dirty="0"/>
          </a:p>
          <a:p>
            <a:pPr lvl="1">
              <a:buFontTx/>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20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20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fade">
                                      <p:cBhvr>
                                        <p:cTn id="17" dur="20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fade">
                                      <p:cBhvr>
                                        <p:cTn id="22" dur="20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fade">
                                      <p:cBhvr>
                                        <p:cTn id="27" dur="20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81150" y="4343400"/>
          <a:ext cx="1398588" cy="1520825"/>
        </p:xfrm>
        <a:graphic>
          <a:graphicData uri="http://schemas.openxmlformats.org/presentationml/2006/ole">
            <mc:AlternateContent xmlns:mc="http://schemas.openxmlformats.org/markup-compatibility/2006">
              <mc:Choice xmlns:v="urn:schemas-microsoft-com:vml" Requires="v">
                <p:oleObj spid="_x0000_s3094" name="Clip" r:id="rId4" imgW="4335463" imgH="4716463" progId="">
                  <p:embed/>
                </p:oleObj>
              </mc:Choice>
              <mc:Fallback>
                <p:oleObj name="Clip" r:id="rId4" imgW="4335463" imgH="4716463"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150" y="4343400"/>
                        <a:ext cx="1398588" cy="152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2057400" y="5486400"/>
          <a:ext cx="457200" cy="455613"/>
        </p:xfrm>
        <a:graphic>
          <a:graphicData uri="http://schemas.openxmlformats.org/presentationml/2006/ole">
            <mc:AlternateContent xmlns:mc="http://schemas.openxmlformats.org/markup-compatibility/2006">
              <mc:Choice xmlns:v="urn:schemas-microsoft-com:vml" Requires="v">
                <p:oleObj spid="_x0000_s3095" name="Clip" r:id="rId6" imgW="1612087" imgH="1605686" progId="">
                  <p:embed/>
                </p:oleObj>
              </mc:Choice>
              <mc:Fallback>
                <p:oleObj name="Clip" r:id="rId6" imgW="1612087" imgH="1605686"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486400"/>
                        <a:ext cx="45720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6019800" y="4495800"/>
          <a:ext cx="1873250" cy="1220788"/>
        </p:xfrm>
        <a:graphic>
          <a:graphicData uri="http://schemas.openxmlformats.org/presentationml/2006/ole">
            <mc:AlternateContent xmlns:mc="http://schemas.openxmlformats.org/markup-compatibility/2006">
              <mc:Choice xmlns:v="urn:schemas-microsoft-com:vml" Requires="v">
                <p:oleObj spid="_x0000_s3096" name="Clip" r:id="rId8" imgW="4311650" imgH="2811463" progId="">
                  <p:embed/>
                </p:oleObj>
              </mc:Choice>
              <mc:Fallback>
                <p:oleObj name="Clip" r:id="rId8" imgW="4311650" imgH="2811463"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4495800"/>
                        <a:ext cx="1873250"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6096000" y="914400"/>
          <a:ext cx="1447800" cy="1268413"/>
        </p:xfrm>
        <a:graphic>
          <a:graphicData uri="http://schemas.openxmlformats.org/presentationml/2006/ole">
            <mc:AlternateContent xmlns:mc="http://schemas.openxmlformats.org/markup-compatibility/2006">
              <mc:Choice xmlns:v="urn:schemas-microsoft-com:vml" Requires="v">
                <p:oleObj spid="_x0000_s3097" name="Clip" r:id="rId10" imgW="3956364" imgH="3468986" progId="">
                  <p:embed/>
                </p:oleObj>
              </mc:Choice>
              <mc:Fallback>
                <p:oleObj name="Clip" r:id="rId10" imgW="3956364" imgH="3468986" progId="">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914400"/>
                        <a:ext cx="1447800" cy="126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6"/>
          <p:cNvGraphicFramePr>
            <a:graphicFrameLocks noChangeAspect="1"/>
          </p:cNvGraphicFramePr>
          <p:nvPr/>
        </p:nvGraphicFramePr>
        <p:xfrm>
          <a:off x="1676400" y="914400"/>
          <a:ext cx="1082675" cy="1398588"/>
        </p:xfrm>
        <a:graphic>
          <a:graphicData uri="http://schemas.openxmlformats.org/presentationml/2006/ole">
            <mc:AlternateContent xmlns:mc="http://schemas.openxmlformats.org/markup-compatibility/2006">
              <mc:Choice xmlns:v="urn:schemas-microsoft-com:vml" Requires="v">
                <p:oleObj spid="_x0000_s3098" name="Clip" r:id="rId12" imgW="2521390" imgH="3256230" progId="">
                  <p:embed/>
                </p:oleObj>
              </mc:Choice>
              <mc:Fallback>
                <p:oleObj name="Clip" r:id="rId12" imgW="2521390" imgH="3256230" progId="">
                  <p:embed/>
                  <p:pic>
                    <p:nvPicPr>
                      <p:cNvPr id="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914400"/>
                        <a:ext cx="1082675" cy="139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7"/>
          <p:cNvSpPr txBox="1">
            <a:spLocks noChangeArrowheads="1"/>
          </p:cNvSpPr>
          <p:nvPr/>
        </p:nvSpPr>
        <p:spPr bwMode="auto">
          <a:xfrm>
            <a:off x="1676400" y="2286000"/>
            <a:ext cx="1104900" cy="457200"/>
          </a:xfrm>
          <a:prstGeom prst="rect">
            <a:avLst/>
          </a:prstGeom>
          <a:noFill/>
          <a:ln w="9525">
            <a:noFill/>
            <a:miter lim="800000"/>
            <a:headEnd/>
            <a:tailEnd/>
          </a:ln>
          <a:effectLst>
            <a:outerShdw blurRad="50800" dist="50800" dir="2700000" algn="ctr" rotWithShape="0">
              <a:srgbClr val="000000"/>
            </a:outerShdw>
          </a:effectLst>
        </p:spPr>
        <p:txBody>
          <a:bodyPr wrap="none">
            <a:spAutoFit/>
          </a:bodyPr>
          <a:lstStyle/>
          <a:p>
            <a:pPr eaLnBrk="0" hangingPunct="0"/>
            <a:r>
              <a:rPr lang="en-US" sz="2400" dirty="0">
                <a:latin typeface="Comic Sans MS" pitchFamily="66" charset="0"/>
              </a:rPr>
              <a:t>Aroma</a:t>
            </a:r>
          </a:p>
        </p:txBody>
      </p:sp>
      <p:sp>
        <p:nvSpPr>
          <p:cNvPr id="3080" name="Rectangle 8"/>
          <p:cNvSpPr>
            <a:spLocks noChangeArrowheads="1"/>
          </p:cNvSpPr>
          <p:nvPr/>
        </p:nvSpPr>
        <p:spPr bwMode="auto">
          <a:xfrm>
            <a:off x="3581400" y="3352800"/>
            <a:ext cx="2197100" cy="701675"/>
          </a:xfrm>
          <a:prstGeom prst="rect">
            <a:avLst/>
          </a:prstGeom>
          <a:noFill/>
          <a:ln w="9525">
            <a:noFill/>
            <a:miter lim="800000"/>
            <a:headEnd/>
            <a:tailEnd/>
          </a:ln>
          <a:effectLst>
            <a:outerShdw blurRad="50800" dist="50800" dir="2700000" algn="ctr" rotWithShape="0">
              <a:srgbClr val="000000"/>
            </a:outerShdw>
          </a:effectLst>
        </p:spPr>
        <p:txBody>
          <a:bodyPr wrap="none">
            <a:spAutoFit/>
          </a:bodyPr>
          <a:lstStyle/>
          <a:p>
            <a:pPr eaLnBrk="0" hangingPunct="0"/>
            <a:r>
              <a:rPr lang="en-US" sz="4000">
                <a:latin typeface="Comic Sans MS" pitchFamily="66" charset="0"/>
              </a:rPr>
              <a:t>FLAVOR</a:t>
            </a:r>
            <a:endParaRPr lang="en-US" sz="3200">
              <a:latin typeface="Comic Sans MS" pitchFamily="66" charset="0"/>
            </a:endParaRPr>
          </a:p>
        </p:txBody>
      </p:sp>
      <p:sp>
        <p:nvSpPr>
          <p:cNvPr id="3081" name="Rectangle 9"/>
          <p:cNvSpPr>
            <a:spLocks noChangeArrowheads="1"/>
          </p:cNvSpPr>
          <p:nvPr/>
        </p:nvSpPr>
        <p:spPr bwMode="auto">
          <a:xfrm>
            <a:off x="6248400" y="2286000"/>
            <a:ext cx="1095375" cy="457200"/>
          </a:xfrm>
          <a:prstGeom prst="rect">
            <a:avLst/>
          </a:prstGeom>
          <a:noFill/>
          <a:ln w="9525">
            <a:noFill/>
            <a:miter lim="800000"/>
            <a:headEnd/>
            <a:tailEnd/>
          </a:ln>
          <a:effectLst>
            <a:outerShdw blurRad="50800" dist="50800" dir="2700000" algn="ctr" rotWithShape="0">
              <a:srgbClr val="000000"/>
            </a:outerShdw>
          </a:effectLst>
        </p:spPr>
        <p:txBody>
          <a:bodyPr wrap="none">
            <a:spAutoFit/>
          </a:bodyPr>
          <a:lstStyle/>
          <a:p>
            <a:pPr eaLnBrk="0" hangingPunct="0"/>
            <a:r>
              <a:rPr lang="en-US" sz="2400">
                <a:latin typeface="Comic Sans MS" pitchFamily="66" charset="0"/>
              </a:rPr>
              <a:t>Taste </a:t>
            </a:r>
          </a:p>
        </p:txBody>
      </p:sp>
      <p:sp>
        <p:nvSpPr>
          <p:cNvPr id="3082" name="Rectangle 10"/>
          <p:cNvSpPr>
            <a:spLocks noChangeArrowheads="1"/>
          </p:cNvSpPr>
          <p:nvPr/>
        </p:nvSpPr>
        <p:spPr bwMode="auto">
          <a:xfrm>
            <a:off x="1066800" y="5943600"/>
            <a:ext cx="2032000" cy="457200"/>
          </a:xfrm>
          <a:prstGeom prst="rect">
            <a:avLst/>
          </a:prstGeom>
          <a:noFill/>
          <a:ln w="9525">
            <a:noFill/>
            <a:miter lim="800000"/>
            <a:headEnd/>
            <a:tailEnd/>
          </a:ln>
          <a:effectLst>
            <a:outerShdw blurRad="50800" dist="50800" dir="2700000" algn="ctr" rotWithShape="0">
              <a:srgbClr val="000000"/>
            </a:outerShdw>
          </a:effectLst>
        </p:spPr>
        <p:txBody>
          <a:bodyPr wrap="none">
            <a:spAutoFit/>
          </a:bodyPr>
          <a:lstStyle/>
          <a:p>
            <a:pPr eaLnBrk="0" hangingPunct="0"/>
            <a:r>
              <a:rPr lang="en-US" sz="2400" dirty="0">
                <a:latin typeface="Comic Sans MS" pitchFamily="66" charset="0"/>
              </a:rPr>
              <a:t>Psychological</a:t>
            </a:r>
          </a:p>
        </p:txBody>
      </p:sp>
      <p:sp>
        <p:nvSpPr>
          <p:cNvPr id="3083" name="Rectangle 11"/>
          <p:cNvSpPr>
            <a:spLocks noChangeArrowheads="1"/>
          </p:cNvSpPr>
          <p:nvPr/>
        </p:nvSpPr>
        <p:spPr bwMode="auto">
          <a:xfrm>
            <a:off x="6477000" y="5867400"/>
            <a:ext cx="1044575" cy="457200"/>
          </a:xfrm>
          <a:prstGeom prst="rect">
            <a:avLst/>
          </a:prstGeom>
          <a:noFill/>
          <a:ln w="9525">
            <a:noFill/>
            <a:miter lim="800000"/>
            <a:headEnd/>
            <a:tailEnd/>
          </a:ln>
          <a:effectLst/>
        </p:spPr>
        <p:txBody>
          <a:bodyPr wrap="none">
            <a:spAutoFit/>
          </a:bodyPr>
          <a:lstStyle/>
          <a:p>
            <a:pPr eaLnBrk="0" hangingPunct="0"/>
            <a:r>
              <a:rPr lang="en-US" sz="2400" dirty="0">
                <a:effectLst>
                  <a:outerShdw blurRad="50800" dist="50800" dir="2700000" algn="ctr" rotWithShape="0">
                    <a:srgbClr val="000000"/>
                  </a:outerShdw>
                </a:effectLst>
                <a:latin typeface="Comic Sans MS" pitchFamily="66" charset="0"/>
              </a:rPr>
              <a:t>Touch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dissolve">
                                      <p:cBhvr>
                                        <p:cTn id="7" dur="500"/>
                                        <p:tgtEl>
                                          <p:spTgt spid="30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wipe(left)">
                                      <p:cBhvr>
                                        <p:cTn id="11" dur="500"/>
                                        <p:tgtEl>
                                          <p:spTgt spid="307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dissolve">
                                      <p:cBhvr>
                                        <p:cTn id="15" dur="500"/>
                                        <p:tgtEl>
                                          <p:spTgt spid="307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081"/>
                                        </p:tgtEl>
                                        <p:attrNameLst>
                                          <p:attrName>style.visibility</p:attrName>
                                        </p:attrNameLst>
                                      </p:cBhvr>
                                      <p:to>
                                        <p:strVal val="visible"/>
                                      </p:to>
                                    </p:set>
                                    <p:animEffect transition="in" filter="wipe(right)">
                                      <p:cBhvr>
                                        <p:cTn id="19" dur="500"/>
                                        <p:tgtEl>
                                          <p:spTgt spid="308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dissolve">
                                      <p:cBhvr>
                                        <p:cTn id="23" dur="500"/>
                                        <p:tgtEl>
                                          <p:spTgt spid="307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wipe(left)">
                                      <p:cBhvr>
                                        <p:cTn id="27" dur="500"/>
                                        <p:tgtEl>
                                          <p:spTgt spid="3083"/>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dissolve">
                                      <p:cBhvr>
                                        <p:cTn id="31" dur="500"/>
                                        <p:tgtEl>
                                          <p:spTgt spid="3074"/>
                                        </p:tgtEl>
                                      </p:cBhvr>
                                    </p:animEffect>
                                  </p:childTnLst>
                                </p:cTn>
                              </p:par>
                            </p:childTnLst>
                          </p:cTn>
                        </p:par>
                        <p:par>
                          <p:cTn id="32" fill="hold">
                            <p:stCondLst>
                              <p:cond delay="3500"/>
                            </p:stCondLst>
                            <p:childTnLst>
                              <p:par>
                                <p:cTn id="33" presetID="2" presetClass="entr" presetSubtype="8" fill="hold" nodeType="afterEffect">
                                  <p:stCondLst>
                                    <p:cond delay="0"/>
                                  </p:stCondLst>
                                  <p:childTnLst>
                                    <p:set>
                                      <p:cBhvr>
                                        <p:cTn id="34" dur="1" fill="hold">
                                          <p:stCondLst>
                                            <p:cond delay="0"/>
                                          </p:stCondLst>
                                        </p:cTn>
                                        <p:tgtEl>
                                          <p:spTgt spid="3075"/>
                                        </p:tgtEl>
                                        <p:attrNameLst>
                                          <p:attrName>style.visibility</p:attrName>
                                        </p:attrNameLst>
                                      </p:cBhvr>
                                      <p:to>
                                        <p:strVal val="visible"/>
                                      </p:to>
                                    </p:set>
                                    <p:anim calcmode="lin" valueType="num">
                                      <p:cBhvr additive="base">
                                        <p:cTn id="35" dur="500" fill="hold"/>
                                        <p:tgtEl>
                                          <p:spTgt spid="3075"/>
                                        </p:tgtEl>
                                        <p:attrNameLst>
                                          <p:attrName>ppt_x</p:attrName>
                                        </p:attrNameLst>
                                      </p:cBhvr>
                                      <p:tavLst>
                                        <p:tav tm="0">
                                          <p:val>
                                            <p:strVal val="0-#ppt_w/2"/>
                                          </p:val>
                                        </p:tav>
                                        <p:tav tm="100000">
                                          <p:val>
                                            <p:strVal val="#ppt_x"/>
                                          </p:val>
                                        </p:tav>
                                      </p:tavLst>
                                    </p:anim>
                                    <p:anim calcmode="lin" valueType="num">
                                      <p:cBhvr additive="base">
                                        <p:cTn id="36" dur="500" fill="hold"/>
                                        <p:tgtEl>
                                          <p:spTgt spid="3075"/>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082"/>
                                        </p:tgtEl>
                                        <p:attrNameLst>
                                          <p:attrName>style.visibility</p:attrName>
                                        </p:attrNameLst>
                                      </p:cBhvr>
                                      <p:to>
                                        <p:strVal val="visible"/>
                                      </p:to>
                                    </p:set>
                                    <p:animEffect transition="in" filter="wipe(left)">
                                      <p:cBhvr>
                                        <p:cTn id="40" dur="500"/>
                                        <p:tgtEl>
                                          <p:spTgt spid="3082"/>
                                        </p:tgtEl>
                                      </p:cBhvr>
                                    </p:animEffect>
                                  </p:childTnLst>
                                </p:cTn>
                              </p:par>
                            </p:childTnLst>
                          </p:cTn>
                        </p:par>
                        <p:par>
                          <p:cTn id="41" fill="hold">
                            <p:stCondLst>
                              <p:cond delay="4500"/>
                            </p:stCondLst>
                            <p:childTnLst>
                              <p:par>
                                <p:cTn id="42" presetID="23" presetClass="entr" presetSubtype="528" fill="hold" grpId="0" nodeType="afterEffect">
                                  <p:stCondLst>
                                    <p:cond delay="1000"/>
                                  </p:stCondLst>
                                  <p:childTnLst>
                                    <p:set>
                                      <p:cBhvr>
                                        <p:cTn id="43" dur="1" fill="hold">
                                          <p:stCondLst>
                                            <p:cond delay="0"/>
                                          </p:stCondLst>
                                        </p:cTn>
                                        <p:tgtEl>
                                          <p:spTgt spid="3080"/>
                                        </p:tgtEl>
                                        <p:attrNameLst>
                                          <p:attrName>style.visibility</p:attrName>
                                        </p:attrNameLst>
                                      </p:cBhvr>
                                      <p:to>
                                        <p:strVal val="visible"/>
                                      </p:to>
                                    </p:set>
                                    <p:anim calcmode="lin" valueType="num">
                                      <p:cBhvr>
                                        <p:cTn id="44" dur="500" fill="hold"/>
                                        <p:tgtEl>
                                          <p:spTgt spid="3080"/>
                                        </p:tgtEl>
                                        <p:attrNameLst>
                                          <p:attrName>ppt_w</p:attrName>
                                        </p:attrNameLst>
                                      </p:cBhvr>
                                      <p:tavLst>
                                        <p:tav tm="0">
                                          <p:val>
                                            <p:fltVal val="0"/>
                                          </p:val>
                                        </p:tav>
                                        <p:tav tm="100000">
                                          <p:val>
                                            <p:strVal val="#ppt_w"/>
                                          </p:val>
                                        </p:tav>
                                      </p:tavLst>
                                    </p:anim>
                                    <p:anim calcmode="lin" valueType="num">
                                      <p:cBhvr>
                                        <p:cTn id="45" dur="500" fill="hold"/>
                                        <p:tgtEl>
                                          <p:spTgt spid="3080"/>
                                        </p:tgtEl>
                                        <p:attrNameLst>
                                          <p:attrName>ppt_h</p:attrName>
                                        </p:attrNameLst>
                                      </p:cBhvr>
                                      <p:tavLst>
                                        <p:tav tm="0">
                                          <p:val>
                                            <p:fltVal val="0"/>
                                          </p:val>
                                        </p:tav>
                                        <p:tav tm="100000">
                                          <p:val>
                                            <p:strVal val="#ppt_h"/>
                                          </p:val>
                                        </p:tav>
                                      </p:tavLst>
                                    </p:anim>
                                    <p:anim calcmode="lin" valueType="num">
                                      <p:cBhvr>
                                        <p:cTn id="46" dur="500" fill="hold"/>
                                        <p:tgtEl>
                                          <p:spTgt spid="3080"/>
                                        </p:tgtEl>
                                        <p:attrNameLst>
                                          <p:attrName>ppt_x</p:attrName>
                                        </p:attrNameLst>
                                      </p:cBhvr>
                                      <p:tavLst>
                                        <p:tav tm="0">
                                          <p:val>
                                            <p:fltVal val="0.5"/>
                                          </p:val>
                                        </p:tav>
                                        <p:tav tm="100000">
                                          <p:val>
                                            <p:strVal val="#ppt_x"/>
                                          </p:val>
                                        </p:tav>
                                      </p:tavLst>
                                    </p:anim>
                                    <p:anim calcmode="lin" valueType="num">
                                      <p:cBhvr>
                                        <p:cTn id="47" dur="500" fill="hold"/>
                                        <p:tgtEl>
                                          <p:spTgt spid="30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utoUpdateAnimBg="0"/>
      <p:bldP spid="3080" grpId="0" autoUpdateAnimBg="0"/>
      <p:bldP spid="3081" grpId="0" autoUpdateAnimBg="0"/>
      <p:bldP spid="3082" grpId="0" autoUpdateAnimBg="0"/>
      <p:bldP spid="308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4" name="Object 4"/>
          <p:cNvGraphicFramePr>
            <a:graphicFrameLocks noGrp="1" noChangeAspect="1"/>
          </p:cNvGraphicFramePr>
          <p:nvPr>
            <p:ph sz="half" idx="1"/>
          </p:nvPr>
        </p:nvGraphicFramePr>
        <p:xfrm>
          <a:off x="498475" y="2128838"/>
          <a:ext cx="3956050" cy="3468687"/>
        </p:xfrm>
        <a:graphic>
          <a:graphicData uri="http://schemas.openxmlformats.org/presentationml/2006/ole">
            <mc:AlternateContent xmlns:mc="http://schemas.openxmlformats.org/markup-compatibility/2006">
              <mc:Choice xmlns:v="urn:schemas-microsoft-com:vml" Requires="v">
                <p:oleObj spid="_x0000_s51208" name="Clip" r:id="rId4" imgW="3956364" imgH="3468986" progId="">
                  <p:embed/>
                </p:oleObj>
              </mc:Choice>
              <mc:Fallback>
                <p:oleObj name="Clip" r:id="rId4" imgW="3956364" imgH="3468986" progId="">
                  <p:embed/>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5" y="2128838"/>
                        <a:ext cx="3956050" cy="3468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3" name="Rectangle 3"/>
          <p:cNvSpPr>
            <a:spLocks noGrp="1" noChangeArrowheads="1"/>
          </p:cNvSpPr>
          <p:nvPr>
            <p:ph type="body" sz="half" idx="2"/>
          </p:nvPr>
        </p:nvSpPr>
        <p:spPr/>
        <p:txBody>
          <a:bodyPr/>
          <a:lstStyle/>
          <a:p>
            <a:r>
              <a:rPr lang="en-US" sz="3600" dirty="0">
                <a:effectLst>
                  <a:outerShdw blurRad="50800" dist="50800" dir="2700000" algn="ctr" rotWithShape="0">
                    <a:srgbClr val="000000"/>
                  </a:outerShdw>
                </a:effectLst>
              </a:rPr>
              <a:t>Sweetness</a:t>
            </a:r>
          </a:p>
          <a:p>
            <a:r>
              <a:rPr lang="en-US" sz="3600" dirty="0">
                <a:effectLst>
                  <a:outerShdw blurRad="50800" dist="50800" dir="2700000" algn="ctr" rotWithShape="0">
                    <a:srgbClr val="000000"/>
                  </a:outerShdw>
                </a:effectLst>
              </a:rPr>
              <a:t>Acidity</a:t>
            </a:r>
          </a:p>
          <a:p>
            <a:r>
              <a:rPr lang="en-US" sz="3600" dirty="0">
                <a:effectLst>
                  <a:outerShdw blurRad="50800" dist="50800" dir="2700000" algn="ctr" rotWithShape="0">
                    <a:srgbClr val="000000"/>
                  </a:outerShdw>
                </a:effectLst>
              </a:rPr>
              <a:t>Tannin</a:t>
            </a:r>
          </a:p>
          <a:p>
            <a:r>
              <a:rPr lang="en-US" sz="3600" dirty="0">
                <a:effectLst>
                  <a:outerShdw blurRad="50800" dist="50800" dir="2700000" algn="ctr" rotWithShape="0">
                    <a:srgbClr val="000000"/>
                  </a:outerShdw>
                </a:effectLst>
              </a:rPr>
              <a:t>Body/Weight</a:t>
            </a:r>
          </a:p>
          <a:p>
            <a:r>
              <a:rPr lang="en-US" sz="3600" dirty="0">
                <a:effectLst>
                  <a:outerShdw blurRad="50800" dist="50800" dir="2700000" algn="ctr" rotWithShape="0">
                    <a:srgbClr val="000000"/>
                  </a:outerShdw>
                </a:effectLst>
              </a:rPr>
              <a:t>Flavor</a:t>
            </a:r>
          </a:p>
          <a:p>
            <a:r>
              <a:rPr lang="en-US" sz="3600" dirty="0">
                <a:effectLst>
                  <a:outerShdw blurRad="50800" dist="50800" dir="2700000" algn="ctr" rotWithShape="0">
                    <a:srgbClr val="000000"/>
                  </a:outerShdw>
                </a:effectLst>
              </a:rPr>
              <a:t>Quality</a:t>
            </a:r>
          </a:p>
          <a:p>
            <a:pPr>
              <a:buFontTx/>
              <a:buNone/>
            </a:pPr>
            <a:endParaRPr lang="en-US" sz="3600" dirty="0"/>
          </a:p>
          <a:p>
            <a:pPr lvl="1">
              <a:buFontTx/>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5" end="5"/>
                                            </p:txEl>
                                          </p:spTgt>
                                        </p:tgtEl>
                                        <p:attrNameLst>
                                          <p:attrName>style.visibility</p:attrName>
                                        </p:attrNameLst>
                                      </p:cBhvr>
                                      <p:to>
                                        <p:strVal val="visible"/>
                                      </p:to>
                                    </p:set>
                                    <p:animEffect transition="in" filter="fade">
                                      <p:cBhvr>
                                        <p:cTn id="7" dur="20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p:txBody>
          <a:bodyPr/>
          <a:lstStyle/>
          <a:p>
            <a:r>
              <a:rPr lang="en-US" i="1" dirty="0" smtClean="0"/>
              <a:t>It’s very simple</a:t>
            </a:r>
            <a:endParaRPr lang="en-US" i="1" dirty="0"/>
          </a:p>
        </p:txBody>
      </p:sp>
      <p:sp>
        <p:nvSpPr>
          <p:cNvPr id="26637" name="Rectangle 13"/>
          <p:cNvSpPr>
            <a:spLocks noGrp="1" noChangeArrowheads="1"/>
          </p:cNvSpPr>
          <p:nvPr>
            <p:ph sz="quarter" idx="1"/>
          </p:nvPr>
        </p:nvSpPr>
        <p:spPr>
          <a:xfrm>
            <a:off x="4572000" y="2133600"/>
            <a:ext cx="4038600" cy="609600"/>
          </a:xfrm>
        </p:spPr>
        <p:txBody>
          <a:bodyPr/>
          <a:lstStyle/>
          <a:p>
            <a:r>
              <a:rPr lang="en-US" sz="2400" dirty="0" smtClean="0"/>
              <a:t>Do you not like it?</a:t>
            </a:r>
            <a:endParaRPr lang="en-US" sz="2400" dirty="0"/>
          </a:p>
        </p:txBody>
      </p:sp>
      <p:pic>
        <p:nvPicPr>
          <p:cNvPr id="26640" name="Picture 16" descr="MCPE02753_0000[1]"/>
          <p:cNvPicPr>
            <a:picLocks noGrp="1" noChangeAspect="1" noChangeArrowheads="1"/>
          </p:cNvPicPr>
          <p:nvPr>
            <p:ph sz="quarter" idx="2"/>
          </p:nvPr>
        </p:nvPicPr>
        <p:blipFill>
          <a:blip r:embed="rId3" cstate="print"/>
          <a:srcRect/>
          <a:stretch>
            <a:fillRect/>
          </a:stretch>
        </p:blipFill>
        <p:spPr>
          <a:xfrm>
            <a:off x="4495800" y="2819400"/>
            <a:ext cx="4038600" cy="2039938"/>
          </a:xfrm>
          <a:ln/>
        </p:spPr>
      </p:pic>
      <p:sp>
        <p:nvSpPr>
          <p:cNvPr id="26638" name="Rectangle 14"/>
          <p:cNvSpPr>
            <a:spLocks noGrp="1" noChangeArrowheads="1"/>
          </p:cNvSpPr>
          <p:nvPr>
            <p:ph sz="quarter" idx="3"/>
          </p:nvPr>
        </p:nvSpPr>
        <p:spPr>
          <a:xfrm>
            <a:off x="1219200" y="3962400"/>
            <a:ext cx="2438400" cy="609600"/>
          </a:xfrm>
        </p:spPr>
        <p:txBody>
          <a:bodyPr/>
          <a:lstStyle/>
          <a:p>
            <a:r>
              <a:rPr lang="en-US" sz="2400" dirty="0" smtClean="0"/>
              <a:t>Do you like it?</a:t>
            </a:r>
            <a:endParaRPr lang="en-US" sz="2400" dirty="0"/>
          </a:p>
        </p:txBody>
      </p:sp>
      <p:pic>
        <p:nvPicPr>
          <p:cNvPr id="26633" name="Picture 9" descr="MCPE02756_0000[1]"/>
          <p:cNvPicPr>
            <a:picLocks noGrp="1" noChangeAspect="1" noChangeArrowheads="1"/>
          </p:cNvPicPr>
          <p:nvPr>
            <p:ph sz="quarter" idx="4"/>
          </p:nvPr>
        </p:nvPicPr>
        <p:blipFill>
          <a:blip r:embed="rId4" cstate="print"/>
          <a:srcRect/>
          <a:stretch>
            <a:fillRect/>
          </a:stretch>
        </p:blipFill>
        <p:spPr>
          <a:xfrm>
            <a:off x="762000" y="1600200"/>
            <a:ext cx="3424238" cy="2187575"/>
          </a:xfrm>
        </p:spPr>
      </p:pic>
      <p:sp>
        <p:nvSpPr>
          <p:cNvPr id="7" name="TextBox 6"/>
          <p:cNvSpPr txBox="1"/>
          <p:nvPr/>
        </p:nvSpPr>
        <p:spPr>
          <a:xfrm>
            <a:off x="0" y="5181600"/>
            <a:ext cx="9144000" cy="830997"/>
          </a:xfrm>
          <a:prstGeom prst="rect">
            <a:avLst/>
          </a:prstGeom>
          <a:noFill/>
        </p:spPr>
        <p:txBody>
          <a:bodyPr wrap="square" rtlCol="0">
            <a:spAutoFit/>
          </a:bodyPr>
          <a:lstStyle/>
          <a:p>
            <a:pPr algn="ctr"/>
            <a:r>
              <a:rPr lang="en-US" sz="2400" dirty="0" smtClean="0"/>
              <a:t>Like all kinds of art, what we end up appreciating are those </a:t>
            </a:r>
          </a:p>
          <a:p>
            <a:pPr algn="ctr"/>
            <a:r>
              <a:rPr lang="en-US" sz="2400" dirty="0" smtClean="0"/>
              <a:t>things that we become educated in or develop a taste for</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p:cTn id="7" dur="500" fill="hold"/>
                                        <p:tgtEl>
                                          <p:spTgt spid="26633"/>
                                        </p:tgtEl>
                                        <p:attrNameLst>
                                          <p:attrName>ppt_w</p:attrName>
                                        </p:attrNameLst>
                                      </p:cBhvr>
                                      <p:tavLst>
                                        <p:tav tm="0">
                                          <p:val>
                                            <p:fltVal val="0"/>
                                          </p:val>
                                        </p:tav>
                                        <p:tav tm="100000">
                                          <p:val>
                                            <p:strVal val="#ppt_w"/>
                                          </p:val>
                                        </p:tav>
                                      </p:tavLst>
                                    </p:anim>
                                    <p:anim calcmode="lin" valueType="num">
                                      <p:cBhvr>
                                        <p:cTn id="8" dur="500" fill="hold"/>
                                        <p:tgtEl>
                                          <p:spTgt spid="26633"/>
                                        </p:tgtEl>
                                        <p:attrNameLst>
                                          <p:attrName>ppt_h</p:attrName>
                                        </p:attrNameLst>
                                      </p:cBhvr>
                                      <p:tavLst>
                                        <p:tav tm="0">
                                          <p:val>
                                            <p:fltVal val="0"/>
                                          </p:val>
                                        </p:tav>
                                        <p:tav tm="100000">
                                          <p:val>
                                            <p:strVal val="#ppt_h"/>
                                          </p:val>
                                        </p:tav>
                                      </p:tavLst>
                                    </p:anim>
                                    <p:anim calcmode="lin" valueType="num">
                                      <p:cBhvr>
                                        <p:cTn id="9" dur="500" fill="hold"/>
                                        <p:tgtEl>
                                          <p:spTgt spid="26633"/>
                                        </p:tgtEl>
                                        <p:attrNameLst>
                                          <p:attrName>style.rotation</p:attrName>
                                        </p:attrNameLst>
                                      </p:cBhvr>
                                      <p:tavLst>
                                        <p:tav tm="0">
                                          <p:val>
                                            <p:fltVal val="360"/>
                                          </p:val>
                                        </p:tav>
                                        <p:tav tm="100000">
                                          <p:val>
                                            <p:fltVal val="0"/>
                                          </p:val>
                                        </p:tav>
                                      </p:tavLst>
                                    </p:anim>
                                    <p:animEffect transition="in" filter="fade">
                                      <p:cBhvr>
                                        <p:cTn id="10" dur="500"/>
                                        <p:tgtEl>
                                          <p:spTgt spid="2663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6640"/>
                                        </p:tgtEl>
                                        <p:attrNameLst>
                                          <p:attrName>style.visibility</p:attrName>
                                        </p:attrNameLst>
                                      </p:cBhvr>
                                      <p:to>
                                        <p:strVal val="visible"/>
                                      </p:to>
                                    </p:set>
                                    <p:anim calcmode="lin" valueType="num">
                                      <p:cBhvr>
                                        <p:cTn id="13" dur="500" fill="hold"/>
                                        <p:tgtEl>
                                          <p:spTgt spid="26640"/>
                                        </p:tgtEl>
                                        <p:attrNameLst>
                                          <p:attrName>ppt_w</p:attrName>
                                        </p:attrNameLst>
                                      </p:cBhvr>
                                      <p:tavLst>
                                        <p:tav tm="0">
                                          <p:val>
                                            <p:fltVal val="0"/>
                                          </p:val>
                                        </p:tav>
                                        <p:tav tm="100000">
                                          <p:val>
                                            <p:strVal val="#ppt_w"/>
                                          </p:val>
                                        </p:tav>
                                      </p:tavLst>
                                    </p:anim>
                                    <p:anim calcmode="lin" valueType="num">
                                      <p:cBhvr>
                                        <p:cTn id="14" dur="500" fill="hold"/>
                                        <p:tgtEl>
                                          <p:spTgt spid="26640"/>
                                        </p:tgtEl>
                                        <p:attrNameLst>
                                          <p:attrName>ppt_h</p:attrName>
                                        </p:attrNameLst>
                                      </p:cBhvr>
                                      <p:tavLst>
                                        <p:tav tm="0">
                                          <p:val>
                                            <p:fltVal val="0"/>
                                          </p:val>
                                        </p:tav>
                                        <p:tav tm="100000">
                                          <p:val>
                                            <p:strVal val="#ppt_h"/>
                                          </p:val>
                                        </p:tav>
                                      </p:tavLst>
                                    </p:anim>
                                    <p:anim calcmode="lin" valueType="num">
                                      <p:cBhvr>
                                        <p:cTn id="15" dur="500" fill="hold"/>
                                        <p:tgtEl>
                                          <p:spTgt spid="26640"/>
                                        </p:tgtEl>
                                        <p:attrNameLst>
                                          <p:attrName>style.rotation</p:attrName>
                                        </p:attrNameLst>
                                      </p:cBhvr>
                                      <p:tavLst>
                                        <p:tav tm="0">
                                          <p:val>
                                            <p:fltVal val="360"/>
                                          </p:val>
                                        </p:tav>
                                        <p:tav tm="100000">
                                          <p:val>
                                            <p:fltVal val="0"/>
                                          </p:val>
                                        </p:tav>
                                      </p:tavLst>
                                    </p:anim>
                                    <p:animEffect transition="in" filter="fade">
                                      <p:cBhvr>
                                        <p:cTn id="16"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n-US" dirty="0"/>
              <a:t>Quality</a:t>
            </a:r>
          </a:p>
        </p:txBody>
      </p:sp>
      <p:sp>
        <p:nvSpPr>
          <p:cNvPr id="14339" name="Rectangle 3"/>
          <p:cNvSpPr>
            <a:spLocks noGrp="1" noChangeArrowheads="1"/>
          </p:cNvSpPr>
          <p:nvPr>
            <p:ph type="body" sz="half" idx="1"/>
          </p:nvPr>
        </p:nvSpPr>
        <p:spPr>
          <a:xfrm>
            <a:off x="457200" y="1600200"/>
            <a:ext cx="7826375" cy="4525963"/>
          </a:xfrm>
          <a:effectLst/>
        </p:spPr>
        <p:txBody>
          <a:bodyPr/>
          <a:lstStyle/>
          <a:p>
            <a:pPr algn="ctr">
              <a:buFontTx/>
              <a:buNone/>
            </a:pPr>
            <a:r>
              <a:rPr lang="en-US" sz="2800" dirty="0"/>
              <a:t>‘The quality of a wine</a:t>
            </a:r>
          </a:p>
          <a:p>
            <a:pPr algn="ctr">
              <a:buFontTx/>
              <a:buNone/>
            </a:pPr>
            <a:r>
              <a:rPr lang="en-US" sz="2800" dirty="0"/>
              <a:t>is the totality of its properties...which render it</a:t>
            </a:r>
          </a:p>
          <a:p>
            <a:pPr algn="ctr">
              <a:buFontTx/>
              <a:buNone/>
            </a:pPr>
            <a:r>
              <a:rPr lang="en-US" sz="2800" dirty="0"/>
              <a:t>acceptable or desirable.</a:t>
            </a:r>
          </a:p>
          <a:p>
            <a:pPr algn="ctr">
              <a:buFontTx/>
              <a:buNone/>
            </a:pPr>
            <a:r>
              <a:rPr lang="en-US" sz="2800" b="1" dirty="0"/>
              <a:t>In effect, it is the totally </a:t>
            </a:r>
            <a:r>
              <a:rPr lang="en-US" sz="2800" b="1" i="1" dirty="0">
                <a:solidFill>
                  <a:srgbClr val="CC0000"/>
                </a:solidFill>
              </a:rPr>
              <a:t>subjective pleasure</a:t>
            </a:r>
            <a:r>
              <a:rPr lang="en-US" sz="2800" b="1" dirty="0"/>
              <a:t> provided by drinking the wine </a:t>
            </a:r>
          </a:p>
          <a:p>
            <a:pPr algn="ctr">
              <a:buFontTx/>
              <a:buNone/>
            </a:pPr>
            <a:r>
              <a:rPr lang="en-US" sz="2800" b="1" dirty="0"/>
              <a:t>which conditions </a:t>
            </a:r>
            <a:r>
              <a:rPr lang="en-US" sz="2800" b="1" dirty="0" err="1"/>
              <a:t>judgement</a:t>
            </a:r>
            <a:r>
              <a:rPr lang="en-US" sz="2800" b="1" dirty="0"/>
              <a:t>.”</a:t>
            </a:r>
            <a:r>
              <a:rPr lang="en-US" sz="2800" dirty="0"/>
              <a:t> 	                                </a:t>
            </a:r>
          </a:p>
          <a:p>
            <a:pPr lvl="1" algn="ctr">
              <a:buFontTx/>
              <a:buNone/>
            </a:pPr>
            <a:r>
              <a:rPr lang="en-US" sz="2400" dirty="0"/>
              <a:t>					    Emile Peynaud</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1" name="Rectangle 3"/>
          <p:cNvSpPr>
            <a:spLocks noGrp="1" noChangeArrowheads="1"/>
          </p:cNvSpPr>
          <p:nvPr>
            <p:ph type="title"/>
          </p:nvPr>
        </p:nvSpPr>
        <p:spPr>
          <a:xfrm>
            <a:off x="1447800" y="1600200"/>
            <a:ext cx="1905000" cy="990600"/>
          </a:xfrm>
        </p:spPr>
        <p:txBody>
          <a:bodyPr>
            <a:normAutofit fontScale="90000"/>
          </a:bodyPr>
          <a:lstStyle/>
          <a:p>
            <a:pPr algn="l"/>
            <a:r>
              <a:rPr lang="en-US" dirty="0"/>
              <a:t>Balance</a:t>
            </a:r>
            <a:br>
              <a:rPr lang="en-US" dirty="0"/>
            </a:br>
            <a:endParaRPr lang="en-US" dirty="0"/>
          </a:p>
        </p:txBody>
      </p:sp>
      <p:graphicFrame>
        <p:nvGraphicFramePr>
          <p:cNvPr id="73730" name="Object 2"/>
          <p:cNvGraphicFramePr>
            <a:graphicFrameLocks noGrp="1" noChangeAspect="1"/>
          </p:cNvGraphicFramePr>
          <p:nvPr>
            <p:ph type="clipArt" sz="half" idx="2"/>
          </p:nvPr>
        </p:nvGraphicFramePr>
        <p:xfrm>
          <a:off x="4114800" y="457200"/>
          <a:ext cx="3505200" cy="3512705"/>
        </p:xfrm>
        <a:graphic>
          <a:graphicData uri="http://schemas.openxmlformats.org/presentationml/2006/ole">
            <mc:AlternateContent xmlns:mc="http://schemas.openxmlformats.org/markup-compatibility/2006">
              <mc:Choice xmlns:v="urn:schemas-microsoft-com:vml" Requires="v">
                <p:oleObj spid="_x0000_s73734" name="Clip" r:id="rId4" imgW="9911880" imgH="9947160" progId="">
                  <p:embed/>
                </p:oleObj>
              </mc:Choice>
              <mc:Fallback>
                <p:oleObj name="Clip" r:id="rId4" imgW="9911880" imgH="9947160" progId="">
                  <p:embed/>
                  <p:pic>
                    <p:nvPicPr>
                      <p:cNvPr id="0" name="Picture 5"/>
                      <p:cNvPicPr>
                        <a:picLocks noGrp="1" noChangeAspect="1" noChangeArrowheads="1"/>
                      </p:cNvPicPr>
                      <p:nvPr/>
                    </p:nvPicPr>
                    <p:blipFill>
                      <a:blip r:embed="rId5">
                        <a:lum bright="-48000" contrast="-50000"/>
                        <a:extLst>
                          <a:ext uri="{28A0092B-C50C-407E-A947-70E740481C1C}">
                            <a14:useLocalDpi xmlns:a14="http://schemas.microsoft.com/office/drawing/2010/main" val="0"/>
                          </a:ext>
                        </a:extLst>
                      </a:blip>
                      <a:srcRect/>
                      <a:stretch>
                        <a:fillRect/>
                      </a:stretch>
                    </p:blipFill>
                    <p:spPr bwMode="auto">
                      <a:xfrm>
                        <a:off x="4114800" y="457200"/>
                        <a:ext cx="3505200" cy="3512705"/>
                      </a:xfrm>
                      <a:prstGeom prst="rect">
                        <a:avLst/>
                      </a:prstGeom>
                      <a:solidFill>
                        <a:schemeClr val="bg2"/>
                      </a:solidFill>
                    </p:spPr>
                  </p:pic>
                </p:oleObj>
              </mc:Fallback>
            </mc:AlternateContent>
          </a:graphicData>
        </a:graphic>
      </p:graphicFrame>
      <p:sp>
        <p:nvSpPr>
          <p:cNvPr id="73733" name="Text Box 5"/>
          <p:cNvSpPr txBox="1">
            <a:spLocks noChangeArrowheads="1"/>
          </p:cNvSpPr>
          <p:nvPr/>
        </p:nvSpPr>
        <p:spPr bwMode="auto">
          <a:xfrm>
            <a:off x="381000" y="4267200"/>
            <a:ext cx="8001000" cy="2308324"/>
          </a:xfrm>
          <a:prstGeom prst="rect">
            <a:avLst/>
          </a:prstGeom>
          <a:noFill/>
          <a:ln w="9525">
            <a:noFill/>
            <a:miter lim="800000"/>
            <a:headEnd/>
            <a:tailEnd/>
          </a:ln>
          <a:effectLst/>
        </p:spPr>
        <p:txBody>
          <a:bodyPr wrap="square">
            <a:spAutoFit/>
          </a:bodyPr>
          <a:lstStyle/>
          <a:p>
            <a:pPr algn="ctr" eaLnBrk="0" hangingPunct="0">
              <a:spcBef>
                <a:spcPct val="50000"/>
              </a:spcBef>
            </a:pPr>
            <a:r>
              <a:rPr lang="en-US" sz="4800" b="1" i="1" dirty="0">
                <a:solidFill>
                  <a:srgbClr val="CC0000"/>
                </a:solidFill>
                <a:latin typeface="Times New Roman" pitchFamily="18" charset="0"/>
              </a:rPr>
              <a:t>“…so that no single one of them is obtrusive on the palate</a:t>
            </a:r>
            <a:r>
              <a:rPr lang="en-US" sz="4800" b="1" i="1" dirty="0" smtClean="0">
                <a:solidFill>
                  <a:srgbClr val="CC0000"/>
                </a:solidFill>
                <a:latin typeface="Times New Roman" pitchFamily="18" charset="0"/>
              </a:rPr>
              <a:t>.”</a:t>
            </a:r>
            <a:r>
              <a:rPr lang="en-US" sz="2400" dirty="0">
                <a:latin typeface="Times New Roman" pitchFamily="18" charset="0"/>
              </a:rPr>
              <a:t>	                </a:t>
            </a:r>
            <a:r>
              <a:rPr lang="en-US" dirty="0">
                <a:latin typeface="Times New Roman" pitchFamily="18" charset="0"/>
              </a:rPr>
              <a:t>Emile Peynaud</a:t>
            </a:r>
            <a:endParaRPr lang="en-US" sz="2400" dirty="0">
              <a:latin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dissolve">
                                      <p:cBhvr>
                                        <p:cTn id="7" dur="500"/>
                                        <p:tgtEl>
                                          <p:spTgt spid="737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P spid="7373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Sensory Evaluation</a:t>
            </a:r>
          </a:p>
        </p:txBody>
      </p:sp>
      <p:sp>
        <p:nvSpPr>
          <p:cNvPr id="54275" name="Rectangle 3"/>
          <p:cNvSpPr>
            <a:spLocks noGrp="1" noChangeArrowheads="1"/>
          </p:cNvSpPr>
          <p:nvPr>
            <p:ph idx="1"/>
          </p:nvPr>
        </p:nvSpPr>
        <p:spPr/>
        <p:txBody>
          <a:bodyPr/>
          <a:lstStyle/>
          <a:p>
            <a:r>
              <a:rPr lang="en-US" sz="4400" dirty="0">
                <a:effectLst>
                  <a:outerShdw blurRad="50800" dist="50800" dir="2700000" algn="ctr" rotWithShape="0">
                    <a:srgbClr val="000000"/>
                  </a:outerShdw>
                </a:effectLst>
              </a:rPr>
              <a:t>Components of  Wine</a:t>
            </a:r>
          </a:p>
          <a:p>
            <a:pPr lvl="1"/>
            <a:r>
              <a:rPr lang="en-US" sz="4000" dirty="0">
                <a:effectLst>
                  <a:outerShdw blurRad="50800" dist="50800" dir="2700000" algn="ctr" rotWithShape="0">
                    <a:srgbClr val="000000"/>
                  </a:outerShdw>
                </a:effectLst>
              </a:rPr>
              <a:t>Residual Sugar </a:t>
            </a:r>
          </a:p>
          <a:p>
            <a:pPr lvl="1"/>
            <a:r>
              <a:rPr lang="en-US" sz="4000" dirty="0">
                <a:effectLst>
                  <a:outerShdw blurRad="50800" dist="50800" dir="2700000" algn="ctr" rotWithShape="0">
                    <a:srgbClr val="000000"/>
                  </a:outerShdw>
                </a:effectLst>
              </a:rPr>
              <a:t>Acidity</a:t>
            </a:r>
          </a:p>
          <a:p>
            <a:pPr lvl="1"/>
            <a:r>
              <a:rPr lang="en-US" sz="4000" dirty="0">
                <a:effectLst>
                  <a:outerShdw blurRad="50800" dist="50800" dir="2700000" algn="ctr" rotWithShape="0">
                    <a:srgbClr val="000000"/>
                  </a:outerShdw>
                </a:effectLst>
              </a:rPr>
              <a:t>Tannin</a:t>
            </a:r>
          </a:p>
          <a:p>
            <a:pPr lvl="1"/>
            <a:r>
              <a:rPr lang="en-US" sz="4000" dirty="0">
                <a:effectLst>
                  <a:outerShdw blurRad="50800" dist="50800" dir="2700000" algn="ctr" rotWithShape="0">
                    <a:srgbClr val="000000"/>
                  </a:outerShdw>
                </a:effectLst>
              </a:rPr>
              <a:t>Alcohol</a:t>
            </a:r>
          </a:p>
          <a:p>
            <a:pPr lvl="1">
              <a:buFontTx/>
              <a:buNone/>
            </a:pPr>
            <a:r>
              <a:rPr lang="en-US" sz="4000" i="1" dirty="0">
                <a:solidFill>
                  <a:srgbClr val="CC0000"/>
                </a:solidFill>
                <a:effectLst>
                  <a:outerShdw blurRad="50800" dist="50800" dir="2700000" algn="ctr" rotWithShape="0">
                    <a:srgbClr val="000000"/>
                  </a:outerShdw>
                </a:effectLst>
              </a:rPr>
              <a:t>Balance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3000"/>
                                        <p:tgtEl>
                                          <p:spTgt spid="54275">
                                            <p:txEl>
                                              <p:pRg st="1" end="1"/>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animEffect transition="in" filter="fade">
                                      <p:cBhvr>
                                        <p:cTn id="11" dur="3000"/>
                                        <p:tgtEl>
                                          <p:spTgt spid="54275">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animEffect transition="in" filter="fade">
                                      <p:cBhvr>
                                        <p:cTn id="15" dur="3000"/>
                                        <p:tgtEl>
                                          <p:spTgt spid="54275">
                                            <p:txEl>
                                              <p:pRg st="3" end="3"/>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Effect transition="in" filter="fade">
                                      <p:cBhvr>
                                        <p:cTn id="19" dur="3000"/>
                                        <p:tgtEl>
                                          <p:spTgt spid="5427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275">
                                            <p:txEl>
                                              <p:pRg st="5" end="5"/>
                                            </p:txEl>
                                          </p:spTgt>
                                        </p:tgtEl>
                                        <p:attrNameLst>
                                          <p:attrName>style.visibility</p:attrName>
                                        </p:attrNameLst>
                                      </p:cBhvr>
                                      <p:to>
                                        <p:strVal val="visible"/>
                                      </p:to>
                                    </p:set>
                                    <p:animEffect transition="in" filter="fade">
                                      <p:cBhvr>
                                        <p:cTn id="24" dur="3000"/>
                                        <p:tgtEl>
                                          <p:spTgt spid="5427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4275">
                                            <p:txEl>
                                              <p:pRg st="5" end="5"/>
                                            </p:txEl>
                                          </p:spTgt>
                                        </p:tgtEl>
                                        <p:attrNameLst>
                                          <p:attrName>style.visibility</p:attrName>
                                        </p:attrNameLst>
                                      </p:cBhvr>
                                      <p:to>
                                        <p:strVal val="visible"/>
                                      </p:to>
                                    </p:set>
                                    <p:animEffect transition="in" filter="dissolve">
                                      <p:cBhvr>
                                        <p:cTn id="29" dur="500"/>
                                        <p:tgtEl>
                                          <p:spTgt spid="54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1col solare5x7_web">
            <a:hlinkClick r:id="rId2"/>
            <a:hlinkHover r:id="" action="ppaction://hlinkshowjump?jump=nextslide"/>
          </p:cNvPr>
          <p:cNvPicPr>
            <a:picLocks noChangeAspect="1" noChangeArrowheads="1"/>
          </p:cNvPicPr>
          <p:nvPr/>
        </p:nvPicPr>
        <p:blipFill>
          <a:blip r:embed="rId3" cstate="print"/>
          <a:srcRect/>
          <a:stretch>
            <a:fillRect/>
          </a:stretch>
        </p:blipFill>
        <p:spPr bwMode="auto">
          <a:xfrm>
            <a:off x="0" y="409575"/>
            <a:ext cx="9144000" cy="60388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Sensory Evaluation</a:t>
            </a:r>
          </a:p>
        </p:txBody>
      </p:sp>
      <p:sp>
        <p:nvSpPr>
          <p:cNvPr id="68611" name="Rectangle 3"/>
          <p:cNvSpPr>
            <a:spLocks noGrp="1" noChangeArrowheads="1"/>
          </p:cNvSpPr>
          <p:nvPr>
            <p:ph idx="1"/>
          </p:nvPr>
        </p:nvSpPr>
        <p:spPr/>
        <p:txBody>
          <a:bodyPr/>
          <a:lstStyle/>
          <a:p>
            <a:r>
              <a:rPr lang="en-US" dirty="0">
                <a:solidFill>
                  <a:schemeClr val="tx2"/>
                </a:solidFill>
              </a:rPr>
              <a:t>Control </a:t>
            </a:r>
          </a:p>
          <a:p>
            <a:r>
              <a:rPr lang="en-US" dirty="0">
                <a:effectLst>
                  <a:outerShdw blurRad="50800" dist="50800" dir="2700000" algn="ctr" rotWithShape="0">
                    <a:srgbClr val="000000"/>
                  </a:outerShdw>
                </a:effectLst>
              </a:rPr>
              <a:t>Residual Sugar </a:t>
            </a:r>
          </a:p>
          <a:p>
            <a:r>
              <a:rPr lang="en-US" dirty="0">
                <a:solidFill>
                  <a:schemeClr val="tx2"/>
                </a:solidFill>
              </a:rPr>
              <a:t>Acidity</a:t>
            </a:r>
          </a:p>
          <a:p>
            <a:r>
              <a:rPr lang="en-US" dirty="0">
                <a:solidFill>
                  <a:schemeClr val="tx2"/>
                </a:solidFill>
              </a:rPr>
              <a:t>Tannin</a:t>
            </a:r>
          </a:p>
          <a:p>
            <a:r>
              <a:rPr lang="en-US" dirty="0">
                <a:solidFill>
                  <a:schemeClr val="tx2"/>
                </a:solidFill>
              </a:rPr>
              <a:t>Alcohol</a:t>
            </a:r>
          </a:p>
          <a:p>
            <a:endParaRPr lang="en-US" dirty="0">
              <a:solidFill>
                <a:schemeClr val="tx2"/>
              </a:solidFill>
            </a:endParaRPr>
          </a:p>
          <a:p>
            <a:r>
              <a:rPr lang="en-US" dirty="0">
                <a:solidFill>
                  <a:schemeClr val="tx2"/>
                </a:solidFill>
              </a:rPr>
              <a:t>TCA – </a:t>
            </a:r>
            <a:r>
              <a:rPr lang="en-US" i="1" dirty="0">
                <a:solidFill>
                  <a:schemeClr val="tx2"/>
                </a:solidFill>
              </a:rPr>
              <a:t>cork taint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Sensory Evaluation</a:t>
            </a:r>
          </a:p>
        </p:txBody>
      </p:sp>
      <p:sp>
        <p:nvSpPr>
          <p:cNvPr id="70659" name="Rectangle 3"/>
          <p:cNvSpPr>
            <a:spLocks noGrp="1" noChangeArrowheads="1"/>
          </p:cNvSpPr>
          <p:nvPr>
            <p:ph idx="1"/>
          </p:nvPr>
        </p:nvSpPr>
        <p:spPr/>
        <p:txBody>
          <a:bodyPr/>
          <a:lstStyle/>
          <a:p>
            <a:r>
              <a:rPr lang="en-US" dirty="0">
                <a:solidFill>
                  <a:schemeClr val="tx2"/>
                </a:solidFill>
              </a:rPr>
              <a:t>Control </a:t>
            </a:r>
          </a:p>
          <a:p>
            <a:r>
              <a:rPr lang="en-US" dirty="0">
                <a:solidFill>
                  <a:schemeClr val="tx2"/>
                </a:solidFill>
              </a:rPr>
              <a:t>Residual Sugar</a:t>
            </a:r>
            <a:r>
              <a:rPr lang="en-US" dirty="0"/>
              <a:t> </a:t>
            </a:r>
          </a:p>
          <a:p>
            <a:r>
              <a:rPr lang="en-US" dirty="0">
                <a:effectLst>
                  <a:outerShdw blurRad="50800" dist="50800" dir="2700000" algn="ctr" rotWithShape="0">
                    <a:srgbClr val="000000"/>
                  </a:outerShdw>
                </a:effectLst>
              </a:rPr>
              <a:t>Acidity</a:t>
            </a:r>
          </a:p>
          <a:p>
            <a:r>
              <a:rPr lang="en-US" dirty="0">
                <a:solidFill>
                  <a:schemeClr val="tx2"/>
                </a:solidFill>
              </a:rPr>
              <a:t>Tannin</a:t>
            </a:r>
          </a:p>
          <a:p>
            <a:r>
              <a:rPr lang="en-US" dirty="0">
                <a:solidFill>
                  <a:schemeClr val="tx2"/>
                </a:solidFill>
              </a:rPr>
              <a:t>Alcohol</a:t>
            </a:r>
          </a:p>
          <a:p>
            <a:endParaRPr lang="en-US" dirty="0">
              <a:solidFill>
                <a:schemeClr val="tx2"/>
              </a:solidFill>
            </a:endParaRPr>
          </a:p>
          <a:p>
            <a:r>
              <a:rPr lang="en-US" dirty="0">
                <a:solidFill>
                  <a:schemeClr val="tx2"/>
                </a:solidFill>
              </a:rPr>
              <a:t>TCA – </a:t>
            </a:r>
            <a:r>
              <a:rPr lang="en-US" i="1" dirty="0">
                <a:solidFill>
                  <a:schemeClr val="tx2"/>
                </a:solidFill>
              </a:rPr>
              <a:t>cork taint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Sensory Evaluation</a:t>
            </a:r>
          </a:p>
        </p:txBody>
      </p:sp>
      <p:sp>
        <p:nvSpPr>
          <p:cNvPr id="69635" name="Rectangle 3"/>
          <p:cNvSpPr>
            <a:spLocks noGrp="1" noChangeArrowheads="1"/>
          </p:cNvSpPr>
          <p:nvPr>
            <p:ph idx="1"/>
          </p:nvPr>
        </p:nvSpPr>
        <p:spPr/>
        <p:txBody>
          <a:bodyPr/>
          <a:lstStyle/>
          <a:p>
            <a:r>
              <a:rPr lang="en-US" dirty="0">
                <a:solidFill>
                  <a:schemeClr val="tx2"/>
                </a:solidFill>
              </a:rPr>
              <a:t>Control </a:t>
            </a:r>
          </a:p>
          <a:p>
            <a:r>
              <a:rPr lang="en-US" dirty="0">
                <a:solidFill>
                  <a:schemeClr val="tx2"/>
                </a:solidFill>
              </a:rPr>
              <a:t>Residual Sugar </a:t>
            </a:r>
          </a:p>
          <a:p>
            <a:r>
              <a:rPr lang="en-US" dirty="0">
                <a:solidFill>
                  <a:schemeClr val="tx2"/>
                </a:solidFill>
              </a:rPr>
              <a:t>Acidity</a:t>
            </a:r>
          </a:p>
          <a:p>
            <a:r>
              <a:rPr lang="en-US" dirty="0">
                <a:effectLst>
                  <a:outerShdw blurRad="50800" dist="50800" dir="2700000" algn="ctr" rotWithShape="0">
                    <a:srgbClr val="000000"/>
                  </a:outerShdw>
                </a:effectLst>
              </a:rPr>
              <a:t>Tannin</a:t>
            </a:r>
          </a:p>
          <a:p>
            <a:r>
              <a:rPr lang="en-US" dirty="0">
                <a:solidFill>
                  <a:schemeClr val="tx2"/>
                </a:solidFill>
              </a:rPr>
              <a:t>Alcohol</a:t>
            </a:r>
          </a:p>
          <a:p>
            <a:endParaRPr lang="en-US" dirty="0">
              <a:solidFill>
                <a:schemeClr val="tx2"/>
              </a:solidFill>
            </a:endParaRPr>
          </a:p>
          <a:p>
            <a:r>
              <a:rPr lang="en-US" dirty="0">
                <a:solidFill>
                  <a:schemeClr val="tx2"/>
                </a:solidFill>
              </a:rPr>
              <a:t>TCA – </a:t>
            </a:r>
            <a:r>
              <a:rPr lang="en-US" i="1" dirty="0">
                <a:solidFill>
                  <a:schemeClr val="tx2"/>
                </a:solidFill>
              </a:rPr>
              <a:t>cork taint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Sensory Evaluation</a:t>
            </a:r>
          </a:p>
        </p:txBody>
      </p:sp>
      <p:sp>
        <p:nvSpPr>
          <p:cNvPr id="71683" name="Rectangle 3"/>
          <p:cNvSpPr>
            <a:spLocks noGrp="1" noChangeArrowheads="1"/>
          </p:cNvSpPr>
          <p:nvPr>
            <p:ph idx="1"/>
          </p:nvPr>
        </p:nvSpPr>
        <p:spPr/>
        <p:txBody>
          <a:bodyPr/>
          <a:lstStyle/>
          <a:p>
            <a:r>
              <a:rPr lang="en-US" dirty="0">
                <a:solidFill>
                  <a:schemeClr val="tx2"/>
                </a:solidFill>
              </a:rPr>
              <a:t>Control </a:t>
            </a:r>
          </a:p>
          <a:p>
            <a:r>
              <a:rPr lang="en-US" dirty="0">
                <a:solidFill>
                  <a:schemeClr val="tx2"/>
                </a:solidFill>
              </a:rPr>
              <a:t>Residual Sugar </a:t>
            </a:r>
          </a:p>
          <a:p>
            <a:r>
              <a:rPr lang="en-US" dirty="0">
                <a:solidFill>
                  <a:schemeClr val="tx2"/>
                </a:solidFill>
              </a:rPr>
              <a:t>Acidity</a:t>
            </a:r>
          </a:p>
          <a:p>
            <a:r>
              <a:rPr lang="en-US" dirty="0">
                <a:solidFill>
                  <a:schemeClr val="tx2"/>
                </a:solidFill>
              </a:rPr>
              <a:t>Tannin</a:t>
            </a:r>
          </a:p>
          <a:p>
            <a:r>
              <a:rPr lang="en-US" dirty="0">
                <a:effectLst>
                  <a:outerShdw blurRad="50800" dist="50800" dir="2700000" algn="ctr" rotWithShape="0">
                    <a:srgbClr val="000000"/>
                  </a:outerShdw>
                </a:effectLst>
              </a:rPr>
              <a:t>Alcohol</a:t>
            </a:r>
          </a:p>
          <a:p>
            <a:endParaRPr lang="en-US" dirty="0"/>
          </a:p>
          <a:p>
            <a:r>
              <a:rPr lang="en-US" dirty="0">
                <a:solidFill>
                  <a:schemeClr val="tx2"/>
                </a:solidFill>
              </a:rPr>
              <a:t>TCA – </a:t>
            </a:r>
            <a:r>
              <a:rPr lang="en-US" i="1" dirty="0">
                <a:solidFill>
                  <a:schemeClr val="tx2"/>
                </a:solidFill>
              </a:rPr>
              <a:t>cork taint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Sensory Evaluation</a:t>
            </a:r>
          </a:p>
        </p:txBody>
      </p:sp>
      <p:sp>
        <p:nvSpPr>
          <p:cNvPr id="72707" name="Rectangle 3"/>
          <p:cNvSpPr>
            <a:spLocks noGrp="1" noChangeArrowheads="1"/>
          </p:cNvSpPr>
          <p:nvPr>
            <p:ph idx="1"/>
          </p:nvPr>
        </p:nvSpPr>
        <p:spPr>
          <a:effectLst/>
        </p:spPr>
        <p:txBody>
          <a:bodyPr/>
          <a:lstStyle/>
          <a:p>
            <a:r>
              <a:rPr lang="en-US" dirty="0">
                <a:solidFill>
                  <a:schemeClr val="tx2"/>
                </a:solidFill>
              </a:rPr>
              <a:t>Control </a:t>
            </a:r>
          </a:p>
          <a:p>
            <a:r>
              <a:rPr lang="en-US" dirty="0">
                <a:solidFill>
                  <a:schemeClr val="tx2"/>
                </a:solidFill>
              </a:rPr>
              <a:t>Residual Sugar </a:t>
            </a:r>
          </a:p>
          <a:p>
            <a:r>
              <a:rPr lang="en-US" dirty="0">
                <a:solidFill>
                  <a:schemeClr val="tx2"/>
                </a:solidFill>
              </a:rPr>
              <a:t>Acidity</a:t>
            </a:r>
          </a:p>
          <a:p>
            <a:r>
              <a:rPr lang="en-US" dirty="0">
                <a:solidFill>
                  <a:schemeClr val="tx2"/>
                </a:solidFill>
              </a:rPr>
              <a:t>Tannin</a:t>
            </a:r>
          </a:p>
          <a:p>
            <a:r>
              <a:rPr lang="en-US" dirty="0">
                <a:solidFill>
                  <a:schemeClr val="tx2"/>
                </a:solidFill>
              </a:rPr>
              <a:t>Alcohol</a:t>
            </a:r>
          </a:p>
          <a:p>
            <a:endParaRPr lang="en-US" dirty="0">
              <a:solidFill>
                <a:schemeClr val="tx2"/>
              </a:solidFill>
            </a:endParaRPr>
          </a:p>
          <a:p>
            <a:r>
              <a:rPr lang="en-US" dirty="0">
                <a:effectLst>
                  <a:outerShdw blurRad="50800" dist="50800" dir="2700000" algn="ctr" rotWithShape="0">
                    <a:srgbClr val="000000"/>
                  </a:outerShdw>
                </a:effectLst>
              </a:rPr>
              <a:t>TCA – </a:t>
            </a:r>
            <a:r>
              <a:rPr lang="en-US" i="1" dirty="0">
                <a:effectLst>
                  <a:outerShdw blurRad="50800" dist="50800" dir="2700000" algn="ctr" rotWithShape="0">
                    <a:srgbClr val="000000"/>
                  </a:outerShdw>
                </a:effectLst>
              </a:rPr>
              <a:t>cork taint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p:nvPr>
        </p:nvSpPr>
        <p:spPr/>
        <p:txBody>
          <a:bodyPr/>
          <a:lstStyle/>
          <a:p>
            <a:r>
              <a:rPr lang="en-US" i="1" dirty="0" smtClean="0"/>
              <a:t>Ground Rules</a:t>
            </a:r>
            <a:endParaRPr lang="en-US" i="1" dirty="0"/>
          </a:p>
        </p:txBody>
      </p:sp>
      <p:graphicFrame>
        <p:nvGraphicFramePr>
          <p:cNvPr id="28675" name="Object 3"/>
          <p:cNvGraphicFramePr>
            <a:graphicFrameLocks noGrp="1" noChangeAspect="1"/>
          </p:cNvGraphicFramePr>
          <p:nvPr>
            <p:ph sz="quarter" idx="1"/>
          </p:nvPr>
        </p:nvGraphicFramePr>
        <p:xfrm>
          <a:off x="1371600" y="1371600"/>
          <a:ext cx="1692275" cy="2185988"/>
        </p:xfrm>
        <a:graphic>
          <a:graphicData uri="http://schemas.openxmlformats.org/presentationml/2006/ole">
            <mc:AlternateContent xmlns:mc="http://schemas.openxmlformats.org/markup-compatibility/2006">
              <mc:Choice xmlns:v="urn:schemas-microsoft-com:vml" Requires="v">
                <p:oleObj spid="_x0000_s28690" name="Clip" r:id="rId4" imgW="2521390" imgH="3256230" progId="">
                  <p:embed/>
                </p:oleObj>
              </mc:Choice>
              <mc:Fallback>
                <p:oleObj name="Clip" r:id="rId4" imgW="2521390" imgH="3256230" progId="">
                  <p:embed/>
                  <p:pic>
                    <p:nvPicPr>
                      <p:cNvPr id="0" name="Picture 1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371600"/>
                        <a:ext cx="1692275" cy="218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9" name="Rectangle 7"/>
          <p:cNvSpPr>
            <a:spLocks noGrp="1" noChangeArrowheads="1"/>
          </p:cNvSpPr>
          <p:nvPr>
            <p:ph sz="quarter" idx="2"/>
          </p:nvPr>
        </p:nvSpPr>
        <p:spPr>
          <a:xfrm>
            <a:off x="1600200" y="3581400"/>
            <a:ext cx="1447800" cy="533400"/>
          </a:xfrm>
        </p:spPr>
        <p:txBody>
          <a:bodyPr>
            <a:normAutofit/>
          </a:bodyPr>
          <a:lstStyle/>
          <a:p>
            <a:pPr>
              <a:buNone/>
            </a:pPr>
            <a:r>
              <a:rPr lang="en-US" sz="2400" dirty="0" smtClean="0"/>
              <a:t>Odor Free</a:t>
            </a:r>
            <a:endParaRPr lang="en-US" sz="2400" dirty="0"/>
          </a:p>
        </p:txBody>
      </p:sp>
      <p:sp>
        <p:nvSpPr>
          <p:cNvPr id="28684" name="Rectangle 12"/>
          <p:cNvSpPr>
            <a:spLocks noGrp="1" noChangeArrowheads="1"/>
          </p:cNvSpPr>
          <p:nvPr>
            <p:ph sz="quarter" idx="3"/>
          </p:nvPr>
        </p:nvSpPr>
        <p:spPr>
          <a:xfrm>
            <a:off x="3200400" y="3733800"/>
            <a:ext cx="2667000" cy="533400"/>
          </a:xfrm>
        </p:spPr>
        <p:txBody>
          <a:bodyPr>
            <a:normAutofit/>
          </a:bodyPr>
          <a:lstStyle/>
          <a:p>
            <a:pPr>
              <a:buNone/>
            </a:pPr>
            <a:r>
              <a:rPr lang="en-US" sz="2400" dirty="0" smtClean="0"/>
              <a:t>Proper temperature</a:t>
            </a:r>
            <a:endParaRPr lang="en-US" sz="2400" dirty="0"/>
          </a:p>
        </p:txBody>
      </p:sp>
      <p:graphicFrame>
        <p:nvGraphicFramePr>
          <p:cNvPr id="28683" name="Object 11"/>
          <p:cNvGraphicFramePr>
            <a:graphicFrameLocks noGrp="1" noChangeAspect="1"/>
          </p:cNvGraphicFramePr>
          <p:nvPr>
            <p:ph sz="quarter" idx="4"/>
          </p:nvPr>
        </p:nvGraphicFramePr>
        <p:xfrm>
          <a:off x="7086600" y="4267200"/>
          <a:ext cx="1611323" cy="1752600"/>
        </p:xfrm>
        <a:graphic>
          <a:graphicData uri="http://schemas.openxmlformats.org/presentationml/2006/ole">
            <mc:AlternateContent xmlns:mc="http://schemas.openxmlformats.org/markup-compatibility/2006">
              <mc:Choice xmlns:v="urn:schemas-microsoft-com:vml" Requires="v">
                <p:oleObj spid="_x0000_s28691" name="Clip" r:id="rId6" imgW="4335463" imgH="4716463" progId="">
                  <p:embed/>
                </p:oleObj>
              </mc:Choice>
              <mc:Fallback>
                <p:oleObj name="Clip" r:id="rId6" imgW="4335463" imgH="4716463" progId="">
                  <p:embed/>
                  <p:pic>
                    <p:nvPicPr>
                      <p:cNvPr id="0" name="Picture 1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267200"/>
                        <a:ext cx="1611323"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85" name="Picture 13" descr="C:\Users\Chef Michael\AppData\Local\Microsoft\Windows\Temporary Internet Files\Content.IE5\9I44HHXK\MC900149862[1].wmf"/>
          <p:cNvPicPr>
            <a:picLocks noChangeAspect="1" noChangeArrowheads="1"/>
          </p:cNvPicPr>
          <p:nvPr/>
        </p:nvPicPr>
        <p:blipFill>
          <a:blip r:embed="rId8" cstate="print"/>
          <a:srcRect/>
          <a:stretch>
            <a:fillRect/>
          </a:stretch>
        </p:blipFill>
        <p:spPr bwMode="auto">
          <a:xfrm>
            <a:off x="3886200" y="1219200"/>
            <a:ext cx="1320297" cy="2714531"/>
          </a:xfrm>
          <a:prstGeom prst="rect">
            <a:avLst/>
          </a:prstGeom>
          <a:noFill/>
        </p:spPr>
      </p:pic>
      <p:sp>
        <p:nvSpPr>
          <p:cNvPr id="10" name="Rectangle 9"/>
          <p:cNvSpPr/>
          <p:nvPr/>
        </p:nvSpPr>
        <p:spPr>
          <a:xfrm>
            <a:off x="6096000" y="1524000"/>
            <a:ext cx="14478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15000" y="3581400"/>
            <a:ext cx="2209800" cy="461665"/>
          </a:xfrm>
          <a:prstGeom prst="rect">
            <a:avLst/>
          </a:prstGeom>
          <a:noFill/>
        </p:spPr>
        <p:txBody>
          <a:bodyPr wrap="square" rtlCol="0">
            <a:spAutoFit/>
          </a:bodyPr>
          <a:lstStyle/>
          <a:p>
            <a:pPr algn="ctr"/>
            <a:r>
              <a:rPr lang="en-US" sz="2400" dirty="0" smtClean="0">
                <a:latin typeface="+mj-lt"/>
              </a:rPr>
              <a:t>White Backdrop</a:t>
            </a:r>
            <a:endParaRPr lang="en-US" sz="2400" dirty="0">
              <a:latin typeface="+mj-lt"/>
            </a:endParaRPr>
          </a:p>
        </p:txBody>
      </p:sp>
      <p:pic>
        <p:nvPicPr>
          <p:cNvPr id="28686" name="Picture 14" descr="C:\Users\Chef Michael\AppData\Local\Microsoft\Windows\Temporary Internet Files\Content.IE5\P7QRN2T1\MC900383814[1].wmf"/>
          <p:cNvPicPr>
            <a:picLocks noChangeAspect="1" noChangeArrowheads="1"/>
          </p:cNvPicPr>
          <p:nvPr/>
        </p:nvPicPr>
        <p:blipFill>
          <a:blip r:embed="rId9" cstate="print"/>
          <a:srcRect/>
          <a:stretch>
            <a:fillRect/>
          </a:stretch>
        </p:blipFill>
        <p:spPr bwMode="auto">
          <a:xfrm>
            <a:off x="838200" y="4135978"/>
            <a:ext cx="1427947" cy="2036221"/>
          </a:xfrm>
          <a:prstGeom prst="rect">
            <a:avLst/>
          </a:prstGeom>
          <a:noFill/>
        </p:spPr>
      </p:pic>
      <p:sp>
        <p:nvSpPr>
          <p:cNvPr id="14" name="Rectangle 12"/>
          <p:cNvSpPr txBox="1">
            <a:spLocks noChangeArrowheads="1"/>
          </p:cNvSpPr>
          <p:nvPr/>
        </p:nvSpPr>
        <p:spPr>
          <a:xfrm>
            <a:off x="914400" y="6096000"/>
            <a:ext cx="10668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Water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8687" name="Picture 15" descr="C:\Users\Chef Michael\AppData\Local\Microsoft\Windows\Temporary Internet Files\Content.IE5\9I44HHXK\MC900305163[1].wmf"/>
          <p:cNvPicPr>
            <a:picLocks noChangeAspect="1" noChangeArrowheads="1"/>
          </p:cNvPicPr>
          <p:nvPr/>
        </p:nvPicPr>
        <p:blipFill>
          <a:blip r:embed="rId10" cstate="print"/>
          <a:srcRect/>
          <a:stretch>
            <a:fillRect/>
          </a:stretch>
        </p:blipFill>
        <p:spPr bwMode="auto">
          <a:xfrm>
            <a:off x="2743200" y="4343400"/>
            <a:ext cx="1815084" cy="1612087"/>
          </a:xfrm>
          <a:prstGeom prst="rect">
            <a:avLst/>
          </a:prstGeom>
          <a:noFill/>
        </p:spPr>
      </p:pic>
      <p:sp>
        <p:nvSpPr>
          <p:cNvPr id="16" name="Rectangle 12"/>
          <p:cNvSpPr txBox="1">
            <a:spLocks noChangeArrowheads="1"/>
          </p:cNvSpPr>
          <p:nvPr/>
        </p:nvSpPr>
        <p:spPr>
          <a:xfrm>
            <a:off x="2895600" y="6019800"/>
            <a:ext cx="12954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Crackers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8688" name="Picture 16" descr="C:\Users\Chef Michael\AppData\Local\Microsoft\Windows\Temporary Internet Files\Content.IE5\P7QRN2T1\MC900441750[1].png"/>
          <p:cNvPicPr>
            <a:picLocks noChangeAspect="1" noChangeArrowheads="1"/>
          </p:cNvPicPr>
          <p:nvPr/>
        </p:nvPicPr>
        <p:blipFill>
          <a:blip r:embed="rId11" cstate="print"/>
          <a:srcRect/>
          <a:stretch>
            <a:fillRect/>
          </a:stretch>
        </p:blipFill>
        <p:spPr bwMode="auto">
          <a:xfrm>
            <a:off x="4648200" y="4038600"/>
            <a:ext cx="2133600" cy="2133600"/>
          </a:xfrm>
          <a:prstGeom prst="rect">
            <a:avLst/>
          </a:prstGeom>
          <a:noFill/>
        </p:spPr>
      </p:pic>
      <p:sp>
        <p:nvSpPr>
          <p:cNvPr id="18" name="TextBox 17"/>
          <p:cNvSpPr txBox="1"/>
          <p:nvPr/>
        </p:nvSpPr>
        <p:spPr>
          <a:xfrm>
            <a:off x="5029200" y="6096000"/>
            <a:ext cx="1447800" cy="461665"/>
          </a:xfrm>
          <a:prstGeom prst="rect">
            <a:avLst/>
          </a:prstGeom>
          <a:noFill/>
        </p:spPr>
        <p:txBody>
          <a:bodyPr wrap="square" rtlCol="0">
            <a:spAutoFit/>
          </a:bodyPr>
          <a:lstStyle/>
          <a:p>
            <a:pPr algn="ctr"/>
            <a:r>
              <a:rPr lang="en-US" sz="2400" dirty="0" smtClean="0">
                <a:latin typeface="+mj-lt"/>
              </a:rPr>
              <a:t>Spit Cup</a:t>
            </a:r>
            <a:endParaRPr lang="en-US" sz="2400" dirty="0">
              <a:latin typeface="+mj-lt"/>
            </a:endParaRPr>
          </a:p>
        </p:txBody>
      </p:sp>
      <p:sp>
        <p:nvSpPr>
          <p:cNvPr id="19" name="Rectangle 7"/>
          <p:cNvSpPr txBox="1">
            <a:spLocks noChangeArrowheads="1"/>
          </p:cNvSpPr>
          <p:nvPr/>
        </p:nvSpPr>
        <p:spPr>
          <a:xfrm>
            <a:off x="6781800" y="5943599"/>
            <a:ext cx="20574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Concentration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animEffect transition="in" filter="fade">
                                      <p:cBhvr>
                                        <p:cTn id="9" dur="500"/>
                                        <p:tgtEl>
                                          <p:spTgt spid="28674"/>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dissolve">
                                      <p:cBhvr>
                                        <p:cTn id="13" dur="500"/>
                                        <p:tgtEl>
                                          <p:spTgt spid="28675"/>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8683"/>
                                        </p:tgtEl>
                                        <p:attrNameLst>
                                          <p:attrName>style.visibility</p:attrName>
                                        </p:attrNameLst>
                                      </p:cBhvr>
                                      <p:to>
                                        <p:strVal val="visible"/>
                                      </p:to>
                                    </p:set>
                                    <p:animEffect transition="in" filter="dissolve">
                                      <p:cBhvr>
                                        <p:cTn id="17"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7" descr="MCHH01619_0000[1]"/>
          <p:cNvPicPr>
            <a:picLocks noGrp="1" noChangeAspect="1" noChangeArrowheads="1"/>
          </p:cNvPicPr>
          <p:nvPr>
            <p:ph sz="half" idx="1"/>
          </p:nvPr>
        </p:nvPicPr>
        <p:blipFill>
          <a:blip r:embed="rId3" cstate="print"/>
          <a:stretch>
            <a:fillRect/>
          </a:stretch>
        </p:blipFill>
        <p:spPr>
          <a:xfrm>
            <a:off x="990600" y="1066800"/>
            <a:ext cx="2965804" cy="4525963"/>
          </a:xfrm>
          <a:ln/>
        </p:spPr>
      </p:pic>
      <p:sp>
        <p:nvSpPr>
          <p:cNvPr id="31750" name="Rectangle 6"/>
          <p:cNvSpPr>
            <a:spLocks noGrp="1" noChangeArrowheads="1"/>
          </p:cNvSpPr>
          <p:nvPr>
            <p:ph type="body" sz="half" idx="2"/>
          </p:nvPr>
        </p:nvSpPr>
        <p:spPr/>
        <p:txBody>
          <a:bodyPr/>
          <a:lstStyle/>
          <a:p>
            <a:r>
              <a:rPr lang="en-US" sz="3600" dirty="0"/>
              <a:t>Color</a:t>
            </a:r>
          </a:p>
          <a:p>
            <a:pPr lvl="1"/>
            <a:r>
              <a:rPr lang="en-US" sz="3200" dirty="0"/>
              <a:t>Concentration</a:t>
            </a:r>
          </a:p>
          <a:p>
            <a:pPr lvl="1"/>
            <a:r>
              <a:rPr lang="en-US" sz="3200" dirty="0"/>
              <a:t>Variety</a:t>
            </a:r>
          </a:p>
          <a:p>
            <a:pPr lvl="1"/>
            <a:r>
              <a:rPr lang="en-US" sz="3200" dirty="0"/>
              <a: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Effect transition="in" filter="fade">
                                      <p:cBhvr>
                                        <p:cTn id="7" dur="2000"/>
                                        <p:tgtEl>
                                          <p:spTgt spid="317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50">
                                            <p:txEl>
                                              <p:pRg st="1" end="1"/>
                                            </p:txEl>
                                          </p:spTgt>
                                        </p:tgtEl>
                                        <p:attrNameLst>
                                          <p:attrName>style.visibility</p:attrName>
                                        </p:attrNameLst>
                                      </p:cBhvr>
                                      <p:to>
                                        <p:strVal val="visible"/>
                                      </p:to>
                                    </p:set>
                                    <p:animEffect transition="in" filter="fade">
                                      <p:cBhvr>
                                        <p:cTn id="12" dur="2000"/>
                                        <p:tgtEl>
                                          <p:spTgt spid="317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50">
                                            <p:txEl>
                                              <p:pRg st="2" end="2"/>
                                            </p:txEl>
                                          </p:spTgt>
                                        </p:tgtEl>
                                        <p:attrNameLst>
                                          <p:attrName>style.visibility</p:attrName>
                                        </p:attrNameLst>
                                      </p:cBhvr>
                                      <p:to>
                                        <p:strVal val="visible"/>
                                      </p:to>
                                    </p:set>
                                    <p:animEffect transition="in" filter="fade">
                                      <p:cBhvr>
                                        <p:cTn id="17" dur="2000"/>
                                        <p:tgtEl>
                                          <p:spTgt spid="317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50">
                                            <p:txEl>
                                              <p:pRg st="3" end="3"/>
                                            </p:txEl>
                                          </p:spTgt>
                                        </p:tgtEl>
                                        <p:attrNameLst>
                                          <p:attrName>style.visibility</p:attrName>
                                        </p:attrNameLst>
                                      </p:cBhvr>
                                      <p:to>
                                        <p:strVal val="visible"/>
                                      </p:to>
                                    </p:set>
                                    <p:animEffect transition="in" filter="fade">
                                      <p:cBhvr>
                                        <p:cTn id="22" dur="2000"/>
                                        <p:tgtEl>
                                          <p:spTgt spid="317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MCHH01619_0000[1]"/>
          <p:cNvPicPr>
            <a:picLocks noGrp="1" noChangeAspect="1" noChangeArrowheads="1"/>
          </p:cNvPicPr>
          <p:nvPr>
            <p:ph sz="half" idx="2"/>
          </p:nvPr>
        </p:nvPicPr>
        <p:blipFill>
          <a:blip r:embed="rId3" cstate="print"/>
          <a:srcRect/>
          <a:stretch>
            <a:fillRect/>
          </a:stretch>
        </p:blipFill>
        <p:spPr>
          <a:xfrm>
            <a:off x="685800" y="2057400"/>
            <a:ext cx="1905000" cy="2907471"/>
          </a:xfrm>
          <a:ln/>
        </p:spPr>
      </p:pic>
      <p:sp>
        <p:nvSpPr>
          <p:cNvPr id="3" name="TextBox 2"/>
          <p:cNvSpPr txBox="1"/>
          <p:nvPr/>
        </p:nvSpPr>
        <p:spPr>
          <a:xfrm>
            <a:off x="2667000" y="152400"/>
            <a:ext cx="3733800" cy="646331"/>
          </a:xfrm>
          <a:prstGeom prst="rect">
            <a:avLst/>
          </a:prstGeom>
          <a:noFill/>
        </p:spPr>
        <p:txBody>
          <a:bodyPr wrap="square" rtlCol="0">
            <a:spAutoFit/>
          </a:bodyPr>
          <a:lstStyle/>
          <a:p>
            <a:r>
              <a:rPr lang="en-US" sz="3600" dirty="0" smtClean="0"/>
              <a:t>Wine Color Chart</a:t>
            </a:r>
          </a:p>
        </p:txBody>
      </p:sp>
      <p:pic>
        <p:nvPicPr>
          <p:cNvPr id="60418" name="Picture 2" descr="http://www.theworldwidewine.com/Wine_humor/why_I_hate_wine/wine_color_chart_in_wine_wit.jpg"/>
          <p:cNvPicPr>
            <a:picLocks noChangeAspect="1" noChangeArrowheads="1"/>
          </p:cNvPicPr>
          <p:nvPr/>
        </p:nvPicPr>
        <p:blipFill>
          <a:blip r:embed="rId4" cstate="print"/>
          <a:srcRect/>
          <a:stretch>
            <a:fillRect/>
          </a:stretch>
        </p:blipFill>
        <p:spPr bwMode="auto">
          <a:xfrm>
            <a:off x="3200400" y="762000"/>
            <a:ext cx="5428050" cy="5638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Chef Michael\Desktop\color-of-wine-primary-indicators.jpg"/>
          <p:cNvPicPr>
            <a:picLocks noChangeAspect="1" noChangeArrowheads="1"/>
          </p:cNvPicPr>
          <p:nvPr/>
        </p:nvPicPr>
        <p:blipFill>
          <a:blip r:embed="rId2" cstate="print"/>
          <a:srcRect/>
          <a:stretch>
            <a:fillRect/>
          </a:stretch>
        </p:blipFill>
        <p:spPr bwMode="auto">
          <a:xfrm>
            <a:off x="228600" y="241350"/>
            <a:ext cx="8686800" cy="63752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Chef Michael\Desktop\types-of-white-wine-by-color-analysis.jpg"/>
          <p:cNvPicPr>
            <a:picLocks noChangeAspect="1" noChangeArrowheads="1"/>
          </p:cNvPicPr>
          <p:nvPr/>
        </p:nvPicPr>
        <p:blipFill>
          <a:blip r:embed="rId2" cstate="print"/>
          <a:srcRect/>
          <a:stretch>
            <a:fillRect/>
          </a:stretch>
        </p:blipFill>
        <p:spPr bwMode="auto">
          <a:xfrm>
            <a:off x="228600" y="241350"/>
            <a:ext cx="8686800" cy="63752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inefolly.wpengine.netdna-cdn.com/wp-content/uploads/2012/02/red-wine-color-chart-infographic.jpg"/>
          <p:cNvPicPr>
            <a:picLocks noChangeAspect="1" noChangeArrowheads="1"/>
          </p:cNvPicPr>
          <p:nvPr/>
        </p:nvPicPr>
        <p:blipFill>
          <a:blip r:embed="rId2" cstate="print"/>
          <a:srcRect/>
          <a:stretch>
            <a:fillRect/>
          </a:stretch>
        </p:blipFill>
        <p:spPr bwMode="auto">
          <a:xfrm>
            <a:off x="269151" y="762000"/>
            <a:ext cx="8576562" cy="2133600"/>
          </a:xfrm>
          <a:prstGeom prst="rect">
            <a:avLst/>
          </a:prstGeom>
          <a:noFill/>
        </p:spPr>
      </p:pic>
      <p:pic>
        <p:nvPicPr>
          <p:cNvPr id="90116" name="Picture 4" descr="White wines range from almost clear to golden yellow to deep tawny"/>
          <p:cNvPicPr>
            <a:picLocks noChangeAspect="1" noChangeArrowheads="1"/>
          </p:cNvPicPr>
          <p:nvPr/>
        </p:nvPicPr>
        <p:blipFill>
          <a:blip r:embed="rId3" cstate="print"/>
          <a:srcRect/>
          <a:stretch>
            <a:fillRect/>
          </a:stretch>
        </p:blipFill>
        <p:spPr bwMode="auto">
          <a:xfrm>
            <a:off x="304800" y="3733800"/>
            <a:ext cx="8511875" cy="2133600"/>
          </a:xfrm>
          <a:prstGeom prst="rect">
            <a:avLst/>
          </a:prstGeom>
          <a:noFill/>
        </p:spPr>
      </p:pic>
      <p:sp>
        <p:nvSpPr>
          <p:cNvPr id="7" name="Rectangle 6"/>
          <p:cNvSpPr/>
          <p:nvPr/>
        </p:nvSpPr>
        <p:spPr>
          <a:xfrm>
            <a:off x="304800" y="6019800"/>
            <a:ext cx="8610600" cy="261610"/>
          </a:xfrm>
          <a:prstGeom prst="rect">
            <a:avLst/>
          </a:prstGeom>
        </p:spPr>
        <p:txBody>
          <a:bodyPr wrap="square">
            <a:spAutoFit/>
          </a:bodyPr>
          <a:lstStyle/>
          <a:p>
            <a:r>
              <a:rPr lang="en-US" sz="1100" dirty="0" smtClean="0"/>
              <a:t>1. </a:t>
            </a:r>
            <a:r>
              <a:rPr lang="en-US" sz="1100" dirty="0" err="1" smtClean="0"/>
              <a:t>Vinho</a:t>
            </a:r>
            <a:r>
              <a:rPr lang="en-US" sz="1100" dirty="0" smtClean="0"/>
              <a:t> Verde / Pinot Gris, 2. Sauvignon Blanc, 3. </a:t>
            </a:r>
            <a:r>
              <a:rPr lang="en-US" sz="1100" dirty="0" err="1" smtClean="0"/>
              <a:t>Marsanne</a:t>
            </a:r>
            <a:r>
              <a:rPr lang="en-US" sz="1100" dirty="0" smtClean="0"/>
              <a:t> / Chenin Blanc / </a:t>
            </a:r>
            <a:r>
              <a:rPr lang="en-US" sz="1100" dirty="0" err="1" smtClean="0"/>
              <a:t>Viognier</a:t>
            </a:r>
            <a:r>
              <a:rPr lang="en-US" sz="1100" dirty="0" smtClean="0"/>
              <a:t>, 4. Chardonnay, 5. Old White Wine, 6. Sherry</a:t>
            </a:r>
            <a:endParaRPr lang="en-US" sz="1100" dirty="0"/>
          </a:p>
        </p:txBody>
      </p:sp>
      <p:sp>
        <p:nvSpPr>
          <p:cNvPr id="8" name="Rectangle 7"/>
          <p:cNvSpPr/>
          <p:nvPr/>
        </p:nvSpPr>
        <p:spPr>
          <a:xfrm>
            <a:off x="228600" y="2967335"/>
            <a:ext cx="8610600" cy="276999"/>
          </a:xfrm>
          <a:prstGeom prst="rect">
            <a:avLst/>
          </a:prstGeom>
        </p:spPr>
        <p:txBody>
          <a:bodyPr wrap="square">
            <a:spAutoFit/>
          </a:bodyPr>
          <a:lstStyle/>
          <a:p>
            <a:pPr algn="ctr"/>
            <a:r>
              <a:rPr lang="en-US" sz="1200" dirty="0" smtClean="0"/>
              <a:t>1. young cabernet, 2. old cabernet/merlot, 3. young merlot, 4. young syrah, 5. young pinot noir, 6. old pinot noir</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www.wine-tastings-guide.com/images/how-to-asses-wine-color.jpg"/>
          <p:cNvPicPr>
            <a:picLocks noChangeAspect="1" noChangeArrowheads="1"/>
          </p:cNvPicPr>
          <p:nvPr/>
        </p:nvPicPr>
        <p:blipFill>
          <a:blip r:embed="rId2" cstate="print"/>
          <a:srcRect/>
          <a:stretch>
            <a:fillRect/>
          </a:stretch>
        </p:blipFill>
        <p:spPr bwMode="auto">
          <a:xfrm>
            <a:off x="762000" y="533400"/>
            <a:ext cx="7636274" cy="5715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4599</TotalTime>
  <Words>1157</Words>
  <Application>Microsoft Office PowerPoint</Application>
  <PresentationFormat>On-screen Show (4:3)</PresentationFormat>
  <Paragraphs>237</Paragraphs>
  <Slides>28</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Comic Sans MS</vt:lpstr>
      <vt:lpstr>Tahoma</vt:lpstr>
      <vt:lpstr>Times New Roman</vt:lpstr>
      <vt:lpstr>Office Theme</vt:lpstr>
      <vt:lpstr>Clip</vt:lpstr>
      <vt:lpstr>Really Very Simple Process</vt:lpstr>
      <vt:lpstr>It’s very simple</vt:lpstr>
      <vt:lpstr>Ground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vt:lpstr>
      <vt:lpstr>Balance </vt:lpstr>
      <vt:lpstr>Sensory Evaluation</vt:lpstr>
      <vt:lpstr>PowerPoint Presentation</vt:lpstr>
      <vt:lpstr>Sensory Evaluation</vt:lpstr>
      <vt:lpstr>Sensory Evaluation</vt:lpstr>
      <vt:lpstr>Sensory Evaluation</vt:lpstr>
      <vt:lpstr>Sensory Evaluation</vt:lpstr>
      <vt:lpstr>Sensory Evaluation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Chauncey</dc:creator>
  <cp:lastModifiedBy>Mike Jordan</cp:lastModifiedBy>
  <cp:revision>312</cp:revision>
  <dcterms:created xsi:type="dcterms:W3CDTF">2004-12-14T22:14:22Z</dcterms:created>
  <dcterms:modified xsi:type="dcterms:W3CDTF">2015-12-20T18:09:58Z</dcterms:modified>
</cp:coreProperties>
</file>