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3" r:id="rId7"/>
    <p:sldId id="274" r:id="rId8"/>
    <p:sldId id="275" r:id="rId9"/>
    <p:sldId id="262" r:id="rId10"/>
    <p:sldId id="272" r:id="rId11"/>
    <p:sldId id="263" r:id="rId12"/>
    <p:sldId id="270" r:id="rId13"/>
    <p:sldId id="264" r:id="rId14"/>
    <p:sldId id="265" r:id="rId15"/>
    <p:sldId id="271" r:id="rId16"/>
    <p:sldId id="276"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485" autoAdjust="0"/>
    <p:restoredTop sz="94660"/>
  </p:normalViewPr>
  <p:slideViewPr>
    <p:cSldViewPr>
      <p:cViewPr varScale="1">
        <p:scale>
          <a:sx n="81" d="100"/>
          <a:sy n="81" d="100"/>
        </p:scale>
        <p:origin x="16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Sherry</a:t>
            </a:r>
            <a:endParaRPr lang="en-US" dirty="0"/>
          </a:p>
        </p:txBody>
      </p:sp>
      <p:pic>
        <p:nvPicPr>
          <p:cNvPr id="21506" name="Picture 2" descr="http://www.wine-tastings-guide.com/images/fortified-wine-3.jpg"/>
          <p:cNvPicPr>
            <a:picLocks noChangeAspect="1" noChangeArrowheads="1"/>
          </p:cNvPicPr>
          <p:nvPr/>
        </p:nvPicPr>
        <p:blipFill>
          <a:blip r:embed="rId2" cstate="print"/>
          <a:srcRect/>
          <a:stretch>
            <a:fillRect/>
          </a:stretch>
        </p:blipFill>
        <p:spPr bwMode="auto">
          <a:xfrm>
            <a:off x="3124200" y="2133600"/>
            <a:ext cx="2395584" cy="3581400"/>
          </a:xfrm>
          <a:prstGeom prst="rect">
            <a:avLst/>
          </a:prstGeom>
          <a:noFill/>
        </p:spPr>
      </p:pic>
      <p:pic>
        <p:nvPicPr>
          <p:cNvPr id="21508" name="Picture 4" descr="http://0.tqn.com/d/wine/1/G/-/3/palominogrape.JPG"/>
          <p:cNvPicPr>
            <a:picLocks noChangeAspect="1" noChangeArrowheads="1"/>
          </p:cNvPicPr>
          <p:nvPr/>
        </p:nvPicPr>
        <p:blipFill>
          <a:blip r:embed="rId3" cstate="print"/>
          <a:srcRect/>
          <a:stretch>
            <a:fillRect/>
          </a:stretch>
        </p:blipFill>
        <p:spPr bwMode="auto">
          <a:xfrm>
            <a:off x="457200" y="2286000"/>
            <a:ext cx="2216726" cy="3048000"/>
          </a:xfrm>
          <a:prstGeom prst="rect">
            <a:avLst/>
          </a:prstGeom>
          <a:noFill/>
        </p:spPr>
      </p:pic>
      <p:pic>
        <p:nvPicPr>
          <p:cNvPr id="21510" name="Picture 6" descr="http://static.ddmcdn.com/gif/sherry-wine-region-1.jpg"/>
          <p:cNvPicPr>
            <a:picLocks noChangeAspect="1" noChangeArrowheads="1"/>
          </p:cNvPicPr>
          <p:nvPr/>
        </p:nvPicPr>
        <p:blipFill>
          <a:blip r:embed="rId4" cstate="print"/>
          <a:srcRect/>
          <a:stretch>
            <a:fillRect/>
          </a:stretch>
        </p:blipFill>
        <p:spPr bwMode="auto">
          <a:xfrm>
            <a:off x="5943600" y="2590800"/>
            <a:ext cx="3048000" cy="2286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600200"/>
            <a:ext cx="4953000" cy="4525963"/>
          </a:xfrm>
        </p:spPr>
        <p:txBody>
          <a:bodyPr/>
          <a:lstStyle/>
          <a:p>
            <a:r>
              <a:rPr lang="en-US" dirty="0" smtClean="0"/>
              <a:t>Sherry is traditionally drunk from a </a:t>
            </a:r>
            <a:r>
              <a:rPr lang="en-US" i="1" dirty="0" smtClean="0"/>
              <a:t>copita</a:t>
            </a:r>
            <a:r>
              <a:rPr lang="en-US" dirty="0" smtClean="0"/>
              <a:t>, a special tulip-shaped Sherry glass.</a:t>
            </a:r>
            <a:endParaRPr lang="en-US" dirty="0"/>
          </a:p>
        </p:txBody>
      </p:sp>
      <p:pic>
        <p:nvPicPr>
          <p:cNvPr id="1026" name="Picture 2" descr="http://www.vinidelsalento.it/images/copita.jpg"/>
          <p:cNvPicPr>
            <a:picLocks noChangeAspect="1" noChangeArrowheads="1"/>
          </p:cNvPicPr>
          <p:nvPr/>
        </p:nvPicPr>
        <p:blipFill>
          <a:blip r:embed="rId2" cstate="print"/>
          <a:srcRect/>
          <a:stretch>
            <a:fillRect/>
          </a:stretch>
        </p:blipFill>
        <p:spPr bwMode="auto">
          <a:xfrm>
            <a:off x="838200" y="1371600"/>
            <a:ext cx="2756916" cy="4114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lstStyle/>
          <a:p>
            <a:r>
              <a:rPr lang="en-US" dirty="0" smtClean="0"/>
              <a:t>Wines classified as suitable for aging as Fino and Manzanilla are fortified until they reach a total alcohol content of 15.5 per cent by volume</a:t>
            </a:r>
            <a:endParaRPr lang="en-US" dirty="0"/>
          </a:p>
        </p:txBody>
      </p:sp>
      <p:pic>
        <p:nvPicPr>
          <p:cNvPr id="11266" name="Picture 2" descr="http://foodists.ca/wp-content/uploads/2011/04/fino-460x330.jpg"/>
          <p:cNvPicPr>
            <a:picLocks noChangeAspect="1" noChangeArrowheads="1"/>
          </p:cNvPicPr>
          <p:nvPr/>
        </p:nvPicPr>
        <p:blipFill>
          <a:blip r:embed="rId2" cstate="print"/>
          <a:srcRect/>
          <a:stretch>
            <a:fillRect/>
          </a:stretch>
        </p:blipFill>
        <p:spPr bwMode="auto">
          <a:xfrm>
            <a:off x="2209800" y="2209800"/>
            <a:ext cx="5842000" cy="4191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0"/>
            <a:ext cx="8229600" cy="1676400"/>
          </a:xfrm>
        </p:spPr>
        <p:txBody>
          <a:bodyPr/>
          <a:lstStyle/>
          <a:p>
            <a:r>
              <a:rPr lang="en-US" dirty="0" smtClean="0"/>
              <a:t>Fino and Manzanilla are the most fragile types of Sherry and should usually be drunk soon after opening</a:t>
            </a:r>
            <a:endParaRPr lang="en-US" dirty="0"/>
          </a:p>
        </p:txBody>
      </p:sp>
      <p:pic>
        <p:nvPicPr>
          <p:cNvPr id="3074" name="Picture 2" descr="http://ohmansmatovin.files.wordpress.com/2009/10/manzanilla.jpg?w=455&amp;h=327"/>
          <p:cNvPicPr>
            <a:picLocks noChangeAspect="1" noChangeArrowheads="1"/>
          </p:cNvPicPr>
          <p:nvPr/>
        </p:nvPicPr>
        <p:blipFill>
          <a:blip r:embed="rId2" cstate="print"/>
          <a:srcRect/>
          <a:stretch>
            <a:fillRect/>
          </a:stretch>
        </p:blipFill>
        <p:spPr bwMode="auto">
          <a:xfrm>
            <a:off x="1524000" y="457200"/>
            <a:ext cx="5395518" cy="3886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876800"/>
            <a:ext cx="8229600" cy="1676400"/>
          </a:xfrm>
        </p:spPr>
        <p:txBody>
          <a:bodyPr/>
          <a:lstStyle/>
          <a:p>
            <a:r>
              <a:rPr lang="en-US" dirty="0" smtClean="0"/>
              <a:t>As they age in barrel, they develop a layer of flor—a yeast-like growth that helps protect the wine from excessive oxidation</a:t>
            </a:r>
            <a:endParaRPr lang="en-US" dirty="0"/>
          </a:p>
        </p:txBody>
      </p:sp>
      <p:pic>
        <p:nvPicPr>
          <p:cNvPr id="10244" name="Picture 4" descr="http://www.casadelvino.co.nz/images/sherry_flor_06.jpg"/>
          <p:cNvPicPr>
            <a:picLocks noChangeAspect="1" noChangeArrowheads="1"/>
          </p:cNvPicPr>
          <p:nvPr/>
        </p:nvPicPr>
        <p:blipFill>
          <a:blip r:embed="rId2" cstate="print"/>
          <a:srcRect l="5479" t="10133" r="8219"/>
          <a:stretch>
            <a:fillRect/>
          </a:stretch>
        </p:blipFill>
        <p:spPr bwMode="auto">
          <a:xfrm>
            <a:off x="1828800" y="228600"/>
            <a:ext cx="5486400" cy="463392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4038600" cy="4525963"/>
          </a:xfrm>
        </p:spPr>
        <p:txBody>
          <a:bodyPr>
            <a:normAutofit fontScale="92500" lnSpcReduction="10000"/>
          </a:bodyPr>
          <a:lstStyle/>
          <a:p>
            <a:r>
              <a:rPr lang="en-US" dirty="0" smtClean="0"/>
              <a:t>Those wines that are classified to undergo aging as Oloroso are fortified to reach an alcohol content of at least 17 per cent. They do not develop flor and so oxidize slightly as they age, giving them a darker color.</a:t>
            </a:r>
            <a:endParaRPr lang="en-US" dirty="0"/>
          </a:p>
        </p:txBody>
      </p:sp>
      <p:pic>
        <p:nvPicPr>
          <p:cNvPr id="9218" name="Picture 2" descr="http://www.pedroximenez.com/imagenes1/oloroso.jpg"/>
          <p:cNvPicPr>
            <a:picLocks noChangeAspect="1" noChangeArrowheads="1"/>
          </p:cNvPicPr>
          <p:nvPr/>
        </p:nvPicPr>
        <p:blipFill>
          <a:blip r:embed="rId2" cstate="print"/>
          <a:srcRect l="13422" t="5978"/>
          <a:stretch>
            <a:fillRect/>
          </a:stretch>
        </p:blipFill>
        <p:spPr bwMode="auto">
          <a:xfrm>
            <a:off x="4572000" y="914400"/>
            <a:ext cx="4313269" cy="502236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685800"/>
            <a:ext cx="3429000" cy="5791200"/>
          </a:xfrm>
        </p:spPr>
        <p:txBody>
          <a:bodyPr>
            <a:normAutofit fontScale="92500" lnSpcReduction="10000"/>
          </a:bodyPr>
          <a:lstStyle/>
          <a:p>
            <a:r>
              <a:rPr lang="en-US" dirty="0" smtClean="0"/>
              <a:t>Amontillados and Olorosos will keep for longer, while sweeter versions such as PX, and blended cream Sherries, are able to last several weeks or even months after opening, since the sugar content acts as a preservative.</a:t>
            </a:r>
            <a:endParaRPr lang="en-US" dirty="0"/>
          </a:p>
        </p:txBody>
      </p:sp>
      <p:pic>
        <p:nvPicPr>
          <p:cNvPr id="2050" name="Picture 2" descr="http://4.bp.blogspot.com/_Ch4Uj0F8DrM/TJxkr0yYVkI/AAAAAAAAAEM/mGciGrUYMco/s1600/Terry+Amontillado.JPG"/>
          <p:cNvPicPr>
            <a:picLocks noChangeAspect="1" noChangeArrowheads="1"/>
          </p:cNvPicPr>
          <p:nvPr/>
        </p:nvPicPr>
        <p:blipFill>
          <a:blip r:embed="rId2" cstate="print"/>
          <a:srcRect l="8750" r="11250"/>
          <a:stretch>
            <a:fillRect/>
          </a:stretch>
        </p:blipFill>
        <p:spPr bwMode="auto">
          <a:xfrm>
            <a:off x="381000" y="1066800"/>
            <a:ext cx="4876800" cy="45624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609600"/>
          <a:ext cx="8229600" cy="5638803"/>
        </p:xfrm>
        <a:graphic>
          <a:graphicData uri="http://schemas.openxmlformats.org/drawingml/2006/table">
            <a:tbl>
              <a:tblPr firstRow="1" bandRow="1">
                <a:tableStyleId>{9D7B26C5-4107-4FEC-AEDC-1716B250A1EF}</a:tableStyleId>
              </a:tblPr>
              <a:tblGrid>
                <a:gridCol w="2743200"/>
                <a:gridCol w="2743200"/>
                <a:gridCol w="2743200"/>
              </a:tblGrid>
              <a:tr h="709071">
                <a:tc>
                  <a:txBody>
                    <a:bodyPr/>
                    <a:lstStyle/>
                    <a:p>
                      <a:r>
                        <a:rPr lang="en-US" dirty="0"/>
                        <a:t>Fortified Wine Type</a:t>
                      </a:r>
                    </a:p>
                  </a:txBody>
                  <a:tcPr anchor="ctr"/>
                </a:tc>
                <a:tc>
                  <a:txBody>
                    <a:bodyPr/>
                    <a:lstStyle/>
                    <a:p>
                      <a:r>
                        <a:rPr lang="en-US" dirty="0"/>
                        <a:t>Alcohol % ABV</a:t>
                      </a:r>
                    </a:p>
                  </a:txBody>
                  <a:tcPr anchor="ctr"/>
                </a:tc>
                <a:tc>
                  <a:txBody>
                    <a:bodyPr/>
                    <a:lstStyle/>
                    <a:p>
                      <a:r>
                        <a:rPr lang="en-US" dirty="0"/>
                        <a:t>Sugar content</a:t>
                      </a:r>
                      <a:br>
                        <a:rPr lang="en-US" dirty="0"/>
                      </a:br>
                      <a:r>
                        <a:rPr lang="en-US" dirty="0"/>
                        <a:t>(grams per litre)</a:t>
                      </a:r>
                    </a:p>
                  </a:txBody>
                  <a:tcPr anchor="ctr"/>
                </a:tc>
              </a:tr>
              <a:tr h="410811">
                <a:tc>
                  <a:txBody>
                    <a:bodyPr/>
                    <a:lstStyle/>
                    <a:p>
                      <a:r>
                        <a:rPr lang="en-US" dirty="0"/>
                        <a:t>Fino</a:t>
                      </a:r>
                    </a:p>
                  </a:txBody>
                  <a:tcPr anchor="ctr"/>
                </a:tc>
                <a:tc>
                  <a:txBody>
                    <a:bodyPr/>
                    <a:lstStyle/>
                    <a:p>
                      <a:r>
                        <a:rPr lang="en-US" dirty="0"/>
                        <a:t>15-17</a:t>
                      </a:r>
                    </a:p>
                  </a:txBody>
                  <a:tcPr anchor="ctr"/>
                </a:tc>
                <a:tc>
                  <a:txBody>
                    <a:bodyPr/>
                    <a:lstStyle/>
                    <a:p>
                      <a:r>
                        <a:rPr lang="en-US" dirty="0"/>
                        <a:t>0–5</a:t>
                      </a:r>
                    </a:p>
                  </a:txBody>
                  <a:tcPr anchor="ctr"/>
                </a:tc>
              </a:tr>
              <a:tr h="410811">
                <a:tc>
                  <a:txBody>
                    <a:bodyPr/>
                    <a:lstStyle/>
                    <a:p>
                      <a:r>
                        <a:rPr lang="en-US" dirty="0"/>
                        <a:t>Manzanilla</a:t>
                      </a:r>
                    </a:p>
                  </a:txBody>
                  <a:tcPr anchor="ctr"/>
                </a:tc>
                <a:tc>
                  <a:txBody>
                    <a:bodyPr/>
                    <a:lstStyle/>
                    <a:p>
                      <a:r>
                        <a:rPr lang="en-US" dirty="0"/>
                        <a:t>15-17</a:t>
                      </a:r>
                    </a:p>
                  </a:txBody>
                  <a:tcPr anchor="ctr"/>
                </a:tc>
                <a:tc>
                  <a:txBody>
                    <a:bodyPr/>
                    <a:lstStyle/>
                    <a:p>
                      <a:r>
                        <a:rPr lang="en-US" dirty="0"/>
                        <a:t>0–5</a:t>
                      </a:r>
                    </a:p>
                  </a:txBody>
                  <a:tcPr anchor="ctr"/>
                </a:tc>
              </a:tr>
              <a:tr h="410811">
                <a:tc>
                  <a:txBody>
                    <a:bodyPr/>
                    <a:lstStyle/>
                    <a:p>
                      <a:r>
                        <a:rPr lang="en-US" dirty="0"/>
                        <a:t>Amontillado</a:t>
                      </a:r>
                    </a:p>
                  </a:txBody>
                  <a:tcPr anchor="ctr"/>
                </a:tc>
                <a:tc>
                  <a:txBody>
                    <a:bodyPr/>
                    <a:lstStyle/>
                    <a:p>
                      <a:r>
                        <a:rPr lang="en-US" dirty="0"/>
                        <a:t>16-17</a:t>
                      </a:r>
                    </a:p>
                  </a:txBody>
                  <a:tcPr anchor="ctr"/>
                </a:tc>
                <a:tc>
                  <a:txBody>
                    <a:bodyPr/>
                    <a:lstStyle/>
                    <a:p>
                      <a:r>
                        <a:rPr lang="en-US" dirty="0"/>
                        <a:t>0–5</a:t>
                      </a:r>
                    </a:p>
                  </a:txBody>
                  <a:tcPr anchor="ctr"/>
                </a:tc>
              </a:tr>
              <a:tr h="410811">
                <a:tc>
                  <a:txBody>
                    <a:bodyPr/>
                    <a:lstStyle/>
                    <a:p>
                      <a:r>
                        <a:rPr lang="en-US" dirty="0"/>
                        <a:t>Palo Cortado</a:t>
                      </a:r>
                    </a:p>
                  </a:txBody>
                  <a:tcPr anchor="ctr"/>
                </a:tc>
                <a:tc>
                  <a:txBody>
                    <a:bodyPr/>
                    <a:lstStyle/>
                    <a:p>
                      <a:r>
                        <a:rPr lang="en-US" dirty="0"/>
                        <a:t>17-22</a:t>
                      </a:r>
                    </a:p>
                  </a:txBody>
                  <a:tcPr anchor="ctr"/>
                </a:tc>
                <a:tc>
                  <a:txBody>
                    <a:bodyPr/>
                    <a:lstStyle/>
                    <a:p>
                      <a:r>
                        <a:rPr lang="en-US" dirty="0"/>
                        <a:t>0–5</a:t>
                      </a:r>
                    </a:p>
                  </a:txBody>
                  <a:tcPr anchor="ctr"/>
                </a:tc>
              </a:tr>
              <a:tr h="410811">
                <a:tc>
                  <a:txBody>
                    <a:bodyPr/>
                    <a:lstStyle/>
                    <a:p>
                      <a:r>
                        <a:rPr lang="en-US" dirty="0"/>
                        <a:t>Oloroso</a:t>
                      </a:r>
                    </a:p>
                  </a:txBody>
                  <a:tcPr anchor="ctr"/>
                </a:tc>
                <a:tc>
                  <a:txBody>
                    <a:bodyPr/>
                    <a:lstStyle/>
                    <a:p>
                      <a:r>
                        <a:rPr lang="en-US" dirty="0"/>
                        <a:t>17-22</a:t>
                      </a:r>
                    </a:p>
                  </a:txBody>
                  <a:tcPr anchor="ctr"/>
                </a:tc>
                <a:tc>
                  <a:txBody>
                    <a:bodyPr/>
                    <a:lstStyle/>
                    <a:p>
                      <a:r>
                        <a:rPr lang="en-US" dirty="0"/>
                        <a:t>0–5</a:t>
                      </a:r>
                    </a:p>
                  </a:txBody>
                  <a:tcPr anchor="ctr"/>
                </a:tc>
              </a:tr>
              <a:tr h="410811">
                <a:tc>
                  <a:txBody>
                    <a:bodyPr/>
                    <a:lstStyle/>
                    <a:p>
                      <a:r>
                        <a:rPr lang="en-US" dirty="0"/>
                        <a:t>Dry</a:t>
                      </a:r>
                    </a:p>
                  </a:txBody>
                  <a:tcPr anchor="ctr"/>
                </a:tc>
                <a:tc>
                  <a:txBody>
                    <a:bodyPr/>
                    <a:lstStyle/>
                    <a:p>
                      <a:r>
                        <a:rPr lang="en-US" dirty="0"/>
                        <a:t>15-22</a:t>
                      </a:r>
                    </a:p>
                  </a:txBody>
                  <a:tcPr anchor="ctr"/>
                </a:tc>
                <a:tc>
                  <a:txBody>
                    <a:bodyPr/>
                    <a:lstStyle/>
                    <a:p>
                      <a:r>
                        <a:rPr lang="en-US" dirty="0"/>
                        <a:t>5–45</a:t>
                      </a:r>
                    </a:p>
                  </a:txBody>
                  <a:tcPr anchor="ctr"/>
                </a:tc>
              </a:tr>
              <a:tr h="410811">
                <a:tc>
                  <a:txBody>
                    <a:bodyPr/>
                    <a:lstStyle/>
                    <a:p>
                      <a:r>
                        <a:rPr lang="en-US" dirty="0"/>
                        <a:t>Pale Cream</a:t>
                      </a:r>
                    </a:p>
                  </a:txBody>
                  <a:tcPr anchor="ctr"/>
                </a:tc>
                <a:tc>
                  <a:txBody>
                    <a:bodyPr/>
                    <a:lstStyle/>
                    <a:p>
                      <a:r>
                        <a:rPr lang="en-US" dirty="0"/>
                        <a:t>15.5-22</a:t>
                      </a:r>
                    </a:p>
                  </a:txBody>
                  <a:tcPr anchor="ctr"/>
                </a:tc>
                <a:tc>
                  <a:txBody>
                    <a:bodyPr/>
                    <a:lstStyle/>
                    <a:p>
                      <a:r>
                        <a:rPr lang="en-US" dirty="0"/>
                        <a:t>45–115</a:t>
                      </a:r>
                    </a:p>
                  </a:txBody>
                  <a:tcPr anchor="ctr"/>
                </a:tc>
              </a:tr>
              <a:tr h="410811">
                <a:tc>
                  <a:txBody>
                    <a:bodyPr/>
                    <a:lstStyle/>
                    <a:p>
                      <a:r>
                        <a:rPr lang="en-US" dirty="0"/>
                        <a:t>Medium</a:t>
                      </a:r>
                    </a:p>
                  </a:txBody>
                  <a:tcPr anchor="ctr"/>
                </a:tc>
                <a:tc>
                  <a:txBody>
                    <a:bodyPr/>
                    <a:lstStyle/>
                    <a:p>
                      <a:r>
                        <a:rPr lang="en-US" dirty="0"/>
                        <a:t>15-22</a:t>
                      </a:r>
                    </a:p>
                  </a:txBody>
                  <a:tcPr anchor="ctr"/>
                </a:tc>
                <a:tc>
                  <a:txBody>
                    <a:bodyPr/>
                    <a:lstStyle/>
                    <a:p>
                      <a:r>
                        <a:rPr lang="en-US" dirty="0"/>
                        <a:t>5–115</a:t>
                      </a:r>
                    </a:p>
                  </a:txBody>
                  <a:tcPr anchor="ctr"/>
                </a:tc>
              </a:tr>
              <a:tr h="410811">
                <a:tc>
                  <a:txBody>
                    <a:bodyPr/>
                    <a:lstStyle/>
                    <a:p>
                      <a:r>
                        <a:rPr lang="en-US" dirty="0"/>
                        <a:t>Cream</a:t>
                      </a:r>
                    </a:p>
                  </a:txBody>
                  <a:tcPr anchor="ctr"/>
                </a:tc>
                <a:tc>
                  <a:txBody>
                    <a:bodyPr/>
                    <a:lstStyle/>
                    <a:p>
                      <a:r>
                        <a:rPr lang="en-US" dirty="0"/>
                        <a:t>15.5-22</a:t>
                      </a:r>
                    </a:p>
                  </a:txBody>
                  <a:tcPr anchor="ctr"/>
                </a:tc>
                <a:tc>
                  <a:txBody>
                    <a:bodyPr/>
                    <a:lstStyle/>
                    <a:p>
                      <a:r>
                        <a:rPr lang="en-US" dirty="0"/>
                        <a:t>115-140</a:t>
                      </a:r>
                    </a:p>
                  </a:txBody>
                  <a:tcPr anchor="ctr"/>
                </a:tc>
              </a:tr>
              <a:tr h="410811">
                <a:tc>
                  <a:txBody>
                    <a:bodyPr/>
                    <a:lstStyle/>
                    <a:p>
                      <a:r>
                        <a:rPr lang="en-US" dirty="0"/>
                        <a:t>Pedro Ximénez</a:t>
                      </a:r>
                    </a:p>
                  </a:txBody>
                  <a:tcPr anchor="ctr"/>
                </a:tc>
                <a:tc>
                  <a:txBody>
                    <a:bodyPr/>
                    <a:lstStyle/>
                    <a:p>
                      <a:r>
                        <a:rPr lang="en-US" dirty="0"/>
                        <a:t>15-22</a:t>
                      </a:r>
                    </a:p>
                  </a:txBody>
                  <a:tcPr anchor="ctr"/>
                </a:tc>
                <a:tc>
                  <a:txBody>
                    <a:bodyPr/>
                    <a:lstStyle/>
                    <a:p>
                      <a:r>
                        <a:rPr lang="en-US" dirty="0"/>
                        <a:t>212+</a:t>
                      </a:r>
                    </a:p>
                  </a:txBody>
                  <a:tcPr anchor="ctr"/>
                </a:tc>
              </a:tr>
              <a:tr h="410811">
                <a:tc>
                  <a:txBody>
                    <a:bodyPr/>
                    <a:lstStyle/>
                    <a:p>
                      <a:r>
                        <a:rPr lang="en-US" dirty="0"/>
                        <a:t>Moscatel</a:t>
                      </a:r>
                    </a:p>
                  </a:txBody>
                  <a:tcPr anchor="ctr"/>
                </a:tc>
                <a:tc>
                  <a:txBody>
                    <a:bodyPr/>
                    <a:lstStyle/>
                    <a:p>
                      <a:r>
                        <a:rPr lang="en-US" dirty="0"/>
                        <a:t>15-22</a:t>
                      </a:r>
                    </a:p>
                  </a:txBody>
                  <a:tcPr anchor="ctr"/>
                </a:tc>
                <a:tc>
                  <a:txBody>
                    <a:bodyPr/>
                    <a:lstStyle/>
                    <a:p>
                      <a:r>
                        <a:rPr lang="en-US" dirty="0"/>
                        <a:t>160+</a:t>
                      </a:r>
                    </a:p>
                  </a:txBody>
                  <a:tcPr anchor="ctr"/>
                </a:tc>
              </a:tr>
              <a:tr h="410811">
                <a:tc>
                  <a:txBody>
                    <a:bodyPr/>
                    <a:lstStyle/>
                    <a:p>
                      <a:r>
                        <a:rPr lang="en-US" dirty="0"/>
                        <a:t>Dulce / Sweet</a:t>
                      </a:r>
                    </a:p>
                  </a:txBody>
                  <a:tcPr anchor="ctr"/>
                </a:tc>
                <a:tc>
                  <a:txBody>
                    <a:bodyPr/>
                    <a:lstStyle/>
                    <a:p>
                      <a:r>
                        <a:rPr lang="en-US" dirty="0"/>
                        <a:t>15-22</a:t>
                      </a:r>
                    </a:p>
                  </a:txBody>
                  <a:tcPr anchor="ctr"/>
                </a:tc>
                <a:tc>
                  <a:txBody>
                    <a:bodyPr/>
                    <a:lstStyle/>
                    <a:p>
                      <a:r>
                        <a:rPr lang="en-US" dirty="0"/>
                        <a:t>160+</a:t>
                      </a:r>
                    </a:p>
                  </a:txBody>
                  <a:tcPr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724400"/>
            <a:ext cx="8229600" cy="1935163"/>
          </a:xfrm>
        </p:spPr>
        <p:txBody>
          <a:bodyPr>
            <a:normAutofit fontScale="92500" lnSpcReduction="20000"/>
          </a:bodyPr>
          <a:lstStyle/>
          <a:p>
            <a:r>
              <a:rPr lang="en-US" dirty="0" smtClean="0"/>
              <a:t>Wines from different years are aged and blended using a solera system before bottling, so that bottles of Sherry will not usually carry a specific vintage year and can contain a small proportion of very old wine.</a:t>
            </a:r>
            <a:endParaRPr lang="en-US" dirty="0"/>
          </a:p>
        </p:txBody>
      </p:sp>
      <p:pic>
        <p:nvPicPr>
          <p:cNvPr id="6146" name="Picture 2" descr="http://1.bp.blogspot.com/_2VjlhxQjQOU/TKgxQLNIXDI/AAAAAAAAASo/zD6E8Wea1oE/s1600/dky0947-sol2.jpg"/>
          <p:cNvPicPr>
            <a:picLocks noChangeAspect="1" noChangeArrowheads="1"/>
          </p:cNvPicPr>
          <p:nvPr/>
        </p:nvPicPr>
        <p:blipFill>
          <a:blip r:embed="rId2" cstate="print"/>
          <a:srcRect/>
          <a:stretch>
            <a:fillRect/>
          </a:stretch>
        </p:blipFill>
        <p:spPr bwMode="auto">
          <a:xfrm>
            <a:off x="533400" y="914400"/>
            <a:ext cx="3124198" cy="3124200"/>
          </a:xfrm>
          <a:prstGeom prst="rect">
            <a:avLst/>
          </a:prstGeom>
          <a:noFill/>
        </p:spPr>
      </p:pic>
      <p:pic>
        <p:nvPicPr>
          <p:cNvPr id="6148" name="Picture 4" descr="http://salutwineco.files.wordpress.com/2009/11/solera.jpg"/>
          <p:cNvPicPr>
            <a:picLocks noChangeAspect="1" noChangeArrowheads="1"/>
          </p:cNvPicPr>
          <p:nvPr/>
        </p:nvPicPr>
        <p:blipFill>
          <a:blip r:embed="rId3" cstate="print"/>
          <a:srcRect/>
          <a:stretch>
            <a:fillRect/>
          </a:stretch>
        </p:blipFill>
        <p:spPr bwMode="auto">
          <a:xfrm>
            <a:off x="4343400" y="228600"/>
            <a:ext cx="3810000" cy="4343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1143000"/>
          </a:xfrm>
        </p:spPr>
        <p:txBody>
          <a:bodyPr/>
          <a:lstStyle/>
          <a:p>
            <a:r>
              <a:rPr lang="en-US" dirty="0" smtClean="0"/>
              <a:t>Sherry is aged in the solera for a minimum of 3 years.</a:t>
            </a:r>
            <a:endParaRPr lang="en-US" dirty="0"/>
          </a:p>
        </p:txBody>
      </p:sp>
      <p:pic>
        <p:nvPicPr>
          <p:cNvPr id="1026" name="Picture 2" descr="http://catavino.net/wp-content/uploads/2009/03/sherry.png"/>
          <p:cNvPicPr>
            <a:picLocks noChangeAspect="1" noChangeArrowheads="1"/>
          </p:cNvPicPr>
          <p:nvPr/>
        </p:nvPicPr>
        <p:blipFill>
          <a:blip r:embed="rId2" cstate="print"/>
          <a:srcRect/>
          <a:stretch>
            <a:fillRect/>
          </a:stretch>
        </p:blipFill>
        <p:spPr bwMode="auto">
          <a:xfrm>
            <a:off x="990600" y="1447800"/>
            <a:ext cx="7270044" cy="4267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3276600"/>
          </a:xfrm>
        </p:spPr>
        <p:txBody>
          <a:bodyPr>
            <a:normAutofit fontScale="92500" lnSpcReduction="20000"/>
          </a:bodyPr>
          <a:lstStyle/>
          <a:p>
            <a:r>
              <a:rPr lang="en-US" dirty="0" smtClean="0"/>
              <a:t>Once bottled, Sherry does not benefit from further aging and may be consumed immediately, though the sherries that have been aged oxidatively may be stored for years without losing their flavor. Bottles should be stored upright to minimize the wine's exposed surface area. As with other wines, Sherry should be stored in a cool, dark place.</a:t>
            </a:r>
            <a:endParaRPr lang="en-US" dirty="0"/>
          </a:p>
        </p:txBody>
      </p:sp>
      <p:pic>
        <p:nvPicPr>
          <p:cNvPr id="4098" name="Picture 2" descr="http://graphics8.nytimes.com/images/2011/03/08/dining/dj-sherry/dj-sherry-blog480.jpg"/>
          <p:cNvPicPr>
            <a:picLocks noChangeAspect="1" noChangeArrowheads="1"/>
          </p:cNvPicPr>
          <p:nvPr/>
        </p:nvPicPr>
        <p:blipFill>
          <a:blip r:embed="rId2" cstate="print"/>
          <a:srcRect/>
          <a:stretch>
            <a:fillRect/>
          </a:stretch>
        </p:blipFill>
        <p:spPr bwMode="auto">
          <a:xfrm>
            <a:off x="2133600" y="381000"/>
            <a:ext cx="4572000" cy="3048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1600200"/>
          </a:xfrm>
        </p:spPr>
        <p:txBody>
          <a:bodyPr/>
          <a:lstStyle/>
          <a:p>
            <a:r>
              <a:rPr lang="en-US" b="1" dirty="0" smtClean="0"/>
              <a:t>Sherry</a:t>
            </a:r>
            <a:r>
              <a:rPr lang="en-US" dirty="0" smtClean="0"/>
              <a:t> is a fortified wine made from white grapes that are grown near the town of Jerez de la Frontera in Andalusia, Spain. </a:t>
            </a:r>
            <a:endParaRPr lang="en-US" dirty="0"/>
          </a:p>
        </p:txBody>
      </p:sp>
      <p:pic>
        <p:nvPicPr>
          <p:cNvPr id="20484" name="Picture 4" descr="http://www.andalucia.com/image/maps/town/jerez.gif"/>
          <p:cNvPicPr>
            <a:picLocks noChangeAspect="1" noChangeArrowheads="1"/>
          </p:cNvPicPr>
          <p:nvPr/>
        </p:nvPicPr>
        <p:blipFill>
          <a:blip r:embed="rId2" cstate="print"/>
          <a:srcRect/>
          <a:stretch>
            <a:fillRect/>
          </a:stretch>
        </p:blipFill>
        <p:spPr bwMode="auto">
          <a:xfrm>
            <a:off x="990600" y="1905000"/>
            <a:ext cx="7327942" cy="4572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724400"/>
            <a:ext cx="8229600" cy="1706563"/>
          </a:xfrm>
        </p:spPr>
        <p:txBody>
          <a:bodyPr>
            <a:normAutofit fontScale="92500" lnSpcReduction="20000"/>
          </a:bodyPr>
          <a:lstStyle/>
          <a:p>
            <a:r>
              <a:rPr lang="en-US" dirty="0" smtClean="0"/>
              <a:t>Sherry is produced in a variety of dry styles made primarily from the Palomino grape, ranging from light versions similar to white table wines, such as Manzanilla and Fino,</a:t>
            </a:r>
            <a:endParaRPr lang="en-US" dirty="0"/>
          </a:p>
        </p:txBody>
      </p:sp>
      <p:pic>
        <p:nvPicPr>
          <p:cNvPr id="19458" name="Picture 2" descr="http://www.tedwardwines.com/assets/ProductImages/full/SP200_f.jpg"/>
          <p:cNvPicPr>
            <a:picLocks noChangeAspect="1" noChangeArrowheads="1"/>
          </p:cNvPicPr>
          <p:nvPr/>
        </p:nvPicPr>
        <p:blipFill>
          <a:blip r:embed="rId2" cstate="print"/>
          <a:srcRect/>
          <a:stretch>
            <a:fillRect/>
          </a:stretch>
        </p:blipFill>
        <p:spPr bwMode="auto">
          <a:xfrm>
            <a:off x="6248400" y="914400"/>
            <a:ext cx="2539999" cy="3124200"/>
          </a:xfrm>
          <a:prstGeom prst="rect">
            <a:avLst/>
          </a:prstGeom>
          <a:noFill/>
        </p:spPr>
      </p:pic>
      <p:pic>
        <p:nvPicPr>
          <p:cNvPr id="19460" name="Picture 4" descr="http://static.flickr.com/33/42947985_3990847f35_o.jpg"/>
          <p:cNvPicPr>
            <a:picLocks noChangeAspect="1" noChangeArrowheads="1"/>
          </p:cNvPicPr>
          <p:nvPr/>
        </p:nvPicPr>
        <p:blipFill>
          <a:blip r:embed="rId3" cstate="print"/>
          <a:srcRect/>
          <a:stretch>
            <a:fillRect/>
          </a:stretch>
        </p:blipFill>
        <p:spPr bwMode="auto">
          <a:xfrm>
            <a:off x="3200400" y="990600"/>
            <a:ext cx="2914650" cy="3000376"/>
          </a:xfrm>
          <a:prstGeom prst="rect">
            <a:avLst/>
          </a:prstGeom>
          <a:noFill/>
        </p:spPr>
      </p:pic>
      <p:pic>
        <p:nvPicPr>
          <p:cNvPr id="19462" name="Picture 6" descr="http://2.bp.blogspot.com/-Or1HpNkWbzU/TWfWc5K5qUI/AAAAAAAAALo/URuNLa9rLMI/s320/palomino%2Bfino%2Bgrape.jpg"/>
          <p:cNvPicPr>
            <a:picLocks noChangeAspect="1" noChangeArrowheads="1"/>
          </p:cNvPicPr>
          <p:nvPr/>
        </p:nvPicPr>
        <p:blipFill>
          <a:blip r:embed="rId4" cstate="print"/>
          <a:srcRect/>
          <a:stretch>
            <a:fillRect/>
          </a:stretch>
        </p:blipFill>
        <p:spPr bwMode="auto">
          <a:xfrm>
            <a:off x="304800" y="914400"/>
            <a:ext cx="2740723" cy="3124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3733800" cy="4525963"/>
          </a:xfrm>
        </p:spPr>
        <p:txBody>
          <a:bodyPr/>
          <a:lstStyle/>
          <a:p>
            <a:r>
              <a:rPr lang="en-US" dirty="0" smtClean="0"/>
              <a:t>to darker and heavier versions that have been allowed to oxidize as they age in barrel, such as Amontillado and Oloroso.</a:t>
            </a:r>
            <a:endParaRPr lang="en-US" dirty="0"/>
          </a:p>
        </p:txBody>
      </p:sp>
      <p:pic>
        <p:nvPicPr>
          <p:cNvPr id="18434" name="Picture 2" descr="http://www.visualphotos.com/photo/1x3261712/the_finest_sherries_fino_amontillado_and_oloroso_116507.jpg"/>
          <p:cNvPicPr>
            <a:picLocks noChangeAspect="1" noChangeArrowheads="1"/>
          </p:cNvPicPr>
          <p:nvPr/>
        </p:nvPicPr>
        <p:blipFill>
          <a:blip r:embed="rId2" cstate="print"/>
          <a:srcRect t="7407" b="12593"/>
          <a:stretch>
            <a:fillRect/>
          </a:stretch>
        </p:blipFill>
        <p:spPr bwMode="auto">
          <a:xfrm>
            <a:off x="4009319" y="838200"/>
            <a:ext cx="4656314" cy="5105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1219199"/>
          </a:xfrm>
        </p:spPr>
        <p:txBody>
          <a:bodyPr>
            <a:normAutofit fontScale="92500" lnSpcReduction="20000"/>
          </a:bodyPr>
          <a:lstStyle/>
          <a:p>
            <a:r>
              <a:rPr lang="en-US" dirty="0" smtClean="0"/>
              <a:t>In Europe, "Sherry" has protected designation of origin status, and under Spanish law, all wine labeled as "Sherry" must legally come from the Sherry Triangle</a:t>
            </a:r>
            <a:endParaRPr lang="en-US" dirty="0"/>
          </a:p>
        </p:txBody>
      </p:sp>
      <p:pic>
        <p:nvPicPr>
          <p:cNvPr id="17410" name="Picture 2" descr="http://eatsdrinksandsleeps.files.wordpress.com/2011/05/the-sherry-triangle.jpg"/>
          <p:cNvPicPr>
            <a:picLocks noChangeAspect="1" noChangeArrowheads="1"/>
          </p:cNvPicPr>
          <p:nvPr/>
        </p:nvPicPr>
        <p:blipFill>
          <a:blip r:embed="rId2" cstate="print"/>
          <a:srcRect t="7978" r="31107" b="7421"/>
          <a:stretch>
            <a:fillRect/>
          </a:stretch>
        </p:blipFill>
        <p:spPr bwMode="auto">
          <a:xfrm>
            <a:off x="2286000" y="1524000"/>
            <a:ext cx="3886200" cy="4520682"/>
          </a:xfrm>
          <a:prstGeom prst="rect">
            <a:avLst/>
          </a:prstGeom>
          <a:noFill/>
        </p:spPr>
      </p:pic>
      <p:sp>
        <p:nvSpPr>
          <p:cNvPr id="4" name="Rectangle 3"/>
          <p:cNvSpPr/>
          <p:nvPr/>
        </p:nvSpPr>
        <p:spPr>
          <a:xfrm>
            <a:off x="0" y="6027003"/>
            <a:ext cx="9144000" cy="830997"/>
          </a:xfrm>
          <a:prstGeom prst="rect">
            <a:avLst/>
          </a:prstGeom>
        </p:spPr>
        <p:txBody>
          <a:bodyPr wrap="square">
            <a:spAutoFit/>
          </a:bodyPr>
          <a:lstStyle/>
          <a:p>
            <a:pPr>
              <a:buFont typeface="Arial" pitchFamily="34" charset="0"/>
              <a:buChar char="•"/>
            </a:pPr>
            <a:r>
              <a:rPr lang="en-US" sz="2400" dirty="0" smtClean="0"/>
              <a:t>an area in the province of Cádiz between Jerez de la Frontera, Sanlúcar de Barrameda, and El Puerto de Santa María.</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1676400"/>
          </a:xfrm>
        </p:spPr>
        <p:txBody>
          <a:bodyPr/>
          <a:lstStyle/>
          <a:p>
            <a:r>
              <a:rPr lang="en-US" dirty="0" smtClean="0"/>
              <a:t>The Palomino grapes are harvested in early September, and pressed lightly to extract the must.</a:t>
            </a:r>
            <a:endParaRPr lang="en-US" dirty="0"/>
          </a:p>
        </p:txBody>
      </p:sp>
      <p:pic>
        <p:nvPicPr>
          <p:cNvPr id="15362" name="Picture 2" descr="http://www.barbadillo.net/data/pictures/nstgwl.jpg"/>
          <p:cNvPicPr>
            <a:picLocks noChangeAspect="1" noChangeArrowheads="1"/>
          </p:cNvPicPr>
          <p:nvPr/>
        </p:nvPicPr>
        <p:blipFill>
          <a:blip r:embed="rId2" cstate="print"/>
          <a:srcRect/>
          <a:stretch>
            <a:fillRect/>
          </a:stretch>
        </p:blipFill>
        <p:spPr bwMode="auto">
          <a:xfrm>
            <a:off x="1143000" y="2438400"/>
            <a:ext cx="3371850" cy="3371851"/>
          </a:xfrm>
          <a:prstGeom prst="rect">
            <a:avLst/>
          </a:prstGeom>
          <a:noFill/>
        </p:spPr>
      </p:pic>
      <p:pic>
        <p:nvPicPr>
          <p:cNvPr id="15364" name="Picture 4" descr="http://us.123rf.com/400wm/400/400/arogant/arogant1011/arogant101100010/8163370-hand-grapes-wine-press-isolated-over-white-background.jpg"/>
          <p:cNvPicPr>
            <a:picLocks noChangeAspect="1" noChangeArrowheads="1"/>
          </p:cNvPicPr>
          <p:nvPr/>
        </p:nvPicPr>
        <p:blipFill>
          <a:blip r:embed="rId3" cstate="print"/>
          <a:srcRect l="23750" r="17500"/>
          <a:stretch>
            <a:fillRect/>
          </a:stretch>
        </p:blipFill>
        <p:spPr bwMode="auto">
          <a:xfrm>
            <a:off x="4953000" y="2133600"/>
            <a:ext cx="3200400" cy="408561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99037"/>
            <a:ext cx="8229600" cy="1858963"/>
          </a:xfrm>
        </p:spPr>
        <p:txBody>
          <a:bodyPr>
            <a:normAutofit fontScale="85000" lnSpcReduction="20000"/>
          </a:bodyPr>
          <a:lstStyle/>
          <a:p>
            <a:r>
              <a:rPr lang="en-US" dirty="0" smtClean="0"/>
              <a:t>The must from the first pressing, the </a:t>
            </a:r>
            <a:r>
              <a:rPr lang="en-US" i="1" dirty="0" smtClean="0"/>
              <a:t>primera yema</a:t>
            </a:r>
            <a:r>
              <a:rPr lang="en-US" dirty="0" smtClean="0"/>
              <a:t>, is used to produce Fino and Manzanilla and the must from the second pressing, the </a:t>
            </a:r>
            <a:r>
              <a:rPr lang="en-US" i="1" dirty="0" smtClean="0"/>
              <a:t>segunda yema</a:t>
            </a:r>
            <a:r>
              <a:rPr lang="en-US" dirty="0" smtClean="0"/>
              <a:t> will be used for Oloroso ; the product of additional pressings is used for lesser wines, distillation and vinegar.</a:t>
            </a:r>
            <a:endParaRPr lang="en-US" dirty="0"/>
          </a:p>
        </p:txBody>
      </p:sp>
      <p:pic>
        <p:nvPicPr>
          <p:cNvPr id="14338" name="Picture 2" descr="http://omarjhoyer.files.wordpress.com/2012/05/jerez-7.jpg"/>
          <p:cNvPicPr>
            <a:picLocks noChangeAspect="1" noChangeArrowheads="1"/>
          </p:cNvPicPr>
          <p:nvPr/>
        </p:nvPicPr>
        <p:blipFill>
          <a:blip r:embed="rId2" cstate="print"/>
          <a:srcRect/>
          <a:stretch>
            <a:fillRect/>
          </a:stretch>
        </p:blipFill>
        <p:spPr bwMode="auto">
          <a:xfrm>
            <a:off x="762000" y="0"/>
            <a:ext cx="7262753" cy="4953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2133600"/>
          </a:xfrm>
        </p:spPr>
        <p:txBody>
          <a:bodyPr/>
          <a:lstStyle/>
          <a:p>
            <a:r>
              <a:rPr lang="en-US" dirty="0" smtClean="0"/>
              <a:t>The must is then fermented in stainless steel vats until the end of November, producing a dry white wine with 11-12 percent alcohol content.</a:t>
            </a:r>
            <a:endParaRPr lang="en-US" dirty="0"/>
          </a:p>
        </p:txBody>
      </p:sp>
      <p:pic>
        <p:nvPicPr>
          <p:cNvPr id="13314" name="Picture 2" descr="http://www.weimax.com/images/Ratti_Fermentation_Tanks.jpg"/>
          <p:cNvPicPr>
            <a:picLocks noChangeAspect="1" noChangeArrowheads="1"/>
          </p:cNvPicPr>
          <p:nvPr/>
        </p:nvPicPr>
        <p:blipFill>
          <a:blip r:embed="rId2" cstate="print"/>
          <a:srcRect l="9375" t="7143" r="4911" b="42857"/>
          <a:stretch>
            <a:fillRect/>
          </a:stretch>
        </p:blipFill>
        <p:spPr bwMode="auto">
          <a:xfrm>
            <a:off x="990600" y="2590800"/>
            <a:ext cx="7141029" cy="3124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295400"/>
            <a:ext cx="4724400" cy="3200400"/>
          </a:xfrm>
        </p:spPr>
        <p:txBody>
          <a:bodyPr/>
          <a:lstStyle/>
          <a:p>
            <a:r>
              <a:rPr lang="en-US" dirty="0" smtClean="0"/>
              <a:t>After fermentation is complete, the base wines are fortified with grape spirit in order to increase their final alcohol content.</a:t>
            </a:r>
            <a:endParaRPr lang="en-US" dirty="0"/>
          </a:p>
        </p:txBody>
      </p:sp>
      <p:pic>
        <p:nvPicPr>
          <p:cNvPr id="12290" name="Picture 2" descr="http://www.tarac.com.au/cms_resources/images/neutral-grape.jpg"/>
          <p:cNvPicPr>
            <a:picLocks noChangeAspect="1" noChangeArrowheads="1"/>
          </p:cNvPicPr>
          <p:nvPr/>
        </p:nvPicPr>
        <p:blipFill>
          <a:blip r:embed="rId2" cstate="print"/>
          <a:srcRect/>
          <a:stretch>
            <a:fillRect/>
          </a:stretch>
        </p:blipFill>
        <p:spPr bwMode="auto">
          <a:xfrm>
            <a:off x="761999" y="990600"/>
            <a:ext cx="3022809" cy="3657600"/>
          </a:xfrm>
          <a:prstGeom prst="rect">
            <a:avLst/>
          </a:prstGeom>
          <a:noFill/>
        </p:spPr>
      </p:pic>
      <p:pic>
        <p:nvPicPr>
          <p:cNvPr id="12292" name="Picture 4" descr="http://shop.vinoteca.co.uk/myfiles/image/FORTIFIED.png"/>
          <p:cNvPicPr>
            <a:picLocks noChangeAspect="1" noChangeArrowheads="1"/>
          </p:cNvPicPr>
          <p:nvPr/>
        </p:nvPicPr>
        <p:blipFill>
          <a:blip r:embed="rId3" cstate="print"/>
          <a:srcRect/>
          <a:stretch>
            <a:fillRect/>
          </a:stretch>
        </p:blipFill>
        <p:spPr bwMode="auto">
          <a:xfrm>
            <a:off x="2057400" y="4953000"/>
            <a:ext cx="5102578" cy="1219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582</Words>
  <Application>Microsoft Office PowerPoint</Application>
  <PresentationFormat>On-screen Show (4:3)</PresentationFormat>
  <Paragraphs>58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Sherry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Sherry</dc:title>
  <dc:creator>Team Jordan 2</dc:creator>
  <cp:lastModifiedBy>Mike Jordan</cp:lastModifiedBy>
  <cp:revision>6</cp:revision>
  <dcterms:created xsi:type="dcterms:W3CDTF">2006-08-16T00:00:00Z</dcterms:created>
  <dcterms:modified xsi:type="dcterms:W3CDTF">2015-12-20T18:09:20Z</dcterms:modified>
</cp:coreProperties>
</file>