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662" autoAdjust="0"/>
    <p:restoredTop sz="94660"/>
  </p:normalViewPr>
  <p:slideViewPr>
    <p:cSldViewPr>
      <p:cViewPr varScale="1">
        <p:scale>
          <a:sx n="81" d="100"/>
          <a:sy n="81" d="100"/>
        </p:scale>
        <p:origin x="16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EB7F9E3-778B-4447-B8D2-73F2C15B4E7C}" type="datetimeFigureOut">
              <a:rPr lang="en-US" smtClean="0"/>
              <a:t>12/20/2015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49CA7A9-C90C-448F-A73D-1F3CE56B9AFD}" type="slidenum">
              <a:rPr lang="en-US" smtClean="0"/>
              <a:t>‹#›</a:t>
            </a:fld>
            <a:endParaRPr lang="en-US"/>
          </a:p>
        </p:txBody>
      </p:sp>
    </p:spTree>
    <p:extLst>
      <p:ext uri="{BB962C8B-B14F-4D97-AF65-F5344CB8AC3E}">
        <p14:creationId xmlns:p14="http://schemas.microsoft.com/office/powerpoint/2010/main" val="11219784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715000"/>
            <a:ext cx="8229600" cy="1143000"/>
          </a:xfrm>
        </p:spPr>
        <p:txBody>
          <a:bodyPr/>
          <a:lstStyle/>
          <a:p>
            <a:r>
              <a:rPr lang="en-US" dirty="0" smtClean="0"/>
              <a:t>Riesling</a:t>
            </a:r>
            <a:endParaRPr lang="en-US" dirty="0"/>
          </a:p>
        </p:txBody>
      </p:sp>
      <p:pic>
        <p:nvPicPr>
          <p:cNvPr id="46082" name="Picture 2" descr="http://fermentation.typepad.com/photos/uncategorized/riesling.jpg"/>
          <p:cNvPicPr>
            <a:picLocks noChangeAspect="1" noChangeArrowheads="1"/>
          </p:cNvPicPr>
          <p:nvPr/>
        </p:nvPicPr>
        <p:blipFill>
          <a:blip r:embed="rId2" cstate="print"/>
          <a:srcRect/>
          <a:stretch>
            <a:fillRect/>
          </a:stretch>
        </p:blipFill>
        <p:spPr bwMode="auto">
          <a:xfrm>
            <a:off x="2057400" y="304800"/>
            <a:ext cx="5029200" cy="5562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Germany</a:t>
            </a:r>
            <a:endParaRPr lang="en-US" dirty="0"/>
          </a:p>
        </p:txBody>
      </p:sp>
      <p:sp>
        <p:nvSpPr>
          <p:cNvPr id="3" name="Content Placeholder 2"/>
          <p:cNvSpPr>
            <a:spLocks noGrp="1"/>
          </p:cNvSpPr>
          <p:nvPr>
            <p:ph idx="1"/>
          </p:nvPr>
        </p:nvSpPr>
        <p:spPr>
          <a:xfrm>
            <a:off x="457200" y="1295400"/>
            <a:ext cx="8229600" cy="1905000"/>
          </a:xfrm>
        </p:spPr>
        <p:txBody>
          <a:bodyPr>
            <a:normAutofit lnSpcReduction="10000"/>
          </a:bodyPr>
          <a:lstStyle/>
          <a:p>
            <a:r>
              <a:rPr lang="en-US" dirty="0" smtClean="0"/>
              <a:t>Riesling is Germany’s leading grape variety, known for its characteristic “transparency” in flavor and presentation of </a:t>
            </a:r>
            <a:r>
              <a:rPr lang="en-US" i="1" dirty="0" smtClean="0"/>
              <a:t>terroir</a:t>
            </a:r>
            <a:r>
              <a:rPr lang="en-US" dirty="0" smtClean="0"/>
              <a:t>, and its balance between fruit and mineral flavours.</a:t>
            </a:r>
            <a:endParaRPr lang="en-US" dirty="0"/>
          </a:p>
        </p:txBody>
      </p:sp>
      <p:pic>
        <p:nvPicPr>
          <p:cNvPr id="36866" name="Picture 2" descr="http://www.cswagner.com/images/german_riesling_mosel.jpg"/>
          <p:cNvPicPr>
            <a:picLocks noChangeAspect="1" noChangeArrowheads="1"/>
          </p:cNvPicPr>
          <p:nvPr/>
        </p:nvPicPr>
        <p:blipFill>
          <a:blip r:embed="rId2" cstate="print"/>
          <a:srcRect/>
          <a:stretch>
            <a:fillRect/>
          </a:stretch>
        </p:blipFill>
        <p:spPr bwMode="auto">
          <a:xfrm>
            <a:off x="2209800" y="3200400"/>
            <a:ext cx="4442074" cy="3505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0"/>
            <a:ext cx="8305800" cy="1173163"/>
          </a:xfrm>
        </p:spPr>
        <p:txBody>
          <a:bodyPr>
            <a:normAutofit fontScale="85000" lnSpcReduction="20000"/>
          </a:bodyPr>
          <a:lstStyle/>
          <a:p>
            <a:r>
              <a:rPr lang="en-US" dirty="0" smtClean="0"/>
              <a:t>In Germany, Riesling normally ripens between late September and late November, and late harvest Riesling can be picked as late as January.</a:t>
            </a:r>
            <a:endParaRPr lang="en-US" dirty="0"/>
          </a:p>
        </p:txBody>
      </p:sp>
      <p:pic>
        <p:nvPicPr>
          <p:cNvPr id="35844" name="Picture 4" descr="http://0.tqn.com/d/wine/1/0/H/6/germanwinelabel.jpg"/>
          <p:cNvPicPr>
            <a:picLocks noChangeAspect="1" noChangeArrowheads="1"/>
          </p:cNvPicPr>
          <p:nvPr/>
        </p:nvPicPr>
        <p:blipFill>
          <a:blip r:embed="rId2" cstate="print"/>
          <a:srcRect t="12780" r="4110"/>
          <a:stretch>
            <a:fillRect/>
          </a:stretch>
        </p:blipFill>
        <p:spPr bwMode="auto">
          <a:xfrm>
            <a:off x="914400" y="228599"/>
            <a:ext cx="7010400" cy="478447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STYLES</a:t>
            </a:r>
            <a:endParaRPr lang="en-US" dirty="0"/>
          </a:p>
        </p:txBody>
      </p:sp>
      <p:sp>
        <p:nvSpPr>
          <p:cNvPr id="3" name="Content Placeholder 2"/>
          <p:cNvSpPr>
            <a:spLocks noGrp="1"/>
          </p:cNvSpPr>
          <p:nvPr>
            <p:ph idx="1"/>
          </p:nvPr>
        </p:nvSpPr>
        <p:spPr>
          <a:xfrm>
            <a:off x="3962400" y="1524000"/>
            <a:ext cx="4724400" cy="4525963"/>
          </a:xfrm>
        </p:spPr>
        <p:txBody>
          <a:bodyPr>
            <a:normAutofit lnSpcReduction="10000"/>
          </a:bodyPr>
          <a:lstStyle/>
          <a:p>
            <a:r>
              <a:rPr lang="en-US" i="1" dirty="0" smtClean="0"/>
              <a:t>Trocken</a:t>
            </a:r>
            <a:r>
              <a:rPr lang="en-US" dirty="0" smtClean="0"/>
              <a:t> - “Dry” – For a German Riesling to be classified in the “trocken” style, there can be a maximum amount 0.4% residual sugar for wines with lower acidity and up to 0.9% residual sugar for wines with higher acidity.</a:t>
            </a:r>
            <a:endParaRPr lang="en-US" dirty="0"/>
          </a:p>
        </p:txBody>
      </p:sp>
      <p:pic>
        <p:nvPicPr>
          <p:cNvPr id="34818" name="Picture 2" descr="http://www.weingut-schimpf.de/assets/images/weine/qualitaets_weissweine/riesling_trocken_detail.jpg"/>
          <p:cNvPicPr>
            <a:picLocks noChangeAspect="1" noChangeArrowheads="1"/>
          </p:cNvPicPr>
          <p:nvPr/>
        </p:nvPicPr>
        <p:blipFill>
          <a:blip r:embed="rId2" cstate="print"/>
          <a:srcRect/>
          <a:stretch>
            <a:fillRect/>
          </a:stretch>
        </p:blipFill>
        <p:spPr bwMode="auto">
          <a:xfrm>
            <a:off x="838200" y="1371599"/>
            <a:ext cx="2971800" cy="50478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2286000"/>
          </a:xfrm>
        </p:spPr>
        <p:txBody>
          <a:bodyPr>
            <a:normAutofit lnSpcReduction="10000"/>
          </a:bodyPr>
          <a:lstStyle/>
          <a:p>
            <a:r>
              <a:rPr lang="en-US" i="1" dirty="0" smtClean="0"/>
              <a:t>Halbtrocken</a:t>
            </a:r>
            <a:r>
              <a:rPr lang="en-US" dirty="0" smtClean="0"/>
              <a:t> - “Half-Dry” – To be classified in the “halbtrocken” style, there can be a maximum amount of 1.2% residual sugar for wines with lower acidity and up to 1.8% residual sugar for wines with higher acidity.</a:t>
            </a:r>
            <a:endParaRPr lang="en-US" dirty="0"/>
          </a:p>
        </p:txBody>
      </p:sp>
      <p:pic>
        <p:nvPicPr>
          <p:cNvPr id="33794" name="Picture 2" descr="http://farm5.staticflickr.com/4114/4772975012_008d419a46_z.jpg"/>
          <p:cNvPicPr>
            <a:picLocks noChangeAspect="1" noChangeArrowheads="1"/>
          </p:cNvPicPr>
          <p:nvPr/>
        </p:nvPicPr>
        <p:blipFill>
          <a:blip r:embed="rId2" cstate="print"/>
          <a:srcRect l="13750" b="11667"/>
          <a:stretch>
            <a:fillRect/>
          </a:stretch>
        </p:blipFill>
        <p:spPr bwMode="auto">
          <a:xfrm>
            <a:off x="2057400" y="2590800"/>
            <a:ext cx="5257800" cy="4038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53000"/>
            <a:ext cx="8229600" cy="1554163"/>
          </a:xfrm>
        </p:spPr>
        <p:txBody>
          <a:bodyPr>
            <a:normAutofit lnSpcReduction="10000"/>
          </a:bodyPr>
          <a:lstStyle/>
          <a:p>
            <a:r>
              <a:rPr lang="en-US" i="1" dirty="0" smtClean="0"/>
              <a:t>Feinherb</a:t>
            </a:r>
            <a:r>
              <a:rPr lang="en-US" dirty="0" smtClean="0"/>
              <a:t> - “Off-Dry” – This style is slightly sweeter than halbtrocken, with an unregulated designation.</a:t>
            </a:r>
            <a:endParaRPr lang="en-US" dirty="0"/>
          </a:p>
        </p:txBody>
      </p:sp>
      <p:pic>
        <p:nvPicPr>
          <p:cNvPr id="32770" name="Picture 2" descr="http://www.restaurantnicholas.com/shop/image/cache/data/heddesdorf%20feinherb%20front-500x500.JPG"/>
          <p:cNvPicPr>
            <a:picLocks noChangeAspect="1" noChangeArrowheads="1"/>
          </p:cNvPicPr>
          <p:nvPr/>
        </p:nvPicPr>
        <p:blipFill>
          <a:blip r:embed="rId2" cstate="print"/>
          <a:srcRect t="8000" b="7200"/>
          <a:stretch>
            <a:fillRect/>
          </a:stretch>
        </p:blipFill>
        <p:spPr bwMode="auto">
          <a:xfrm>
            <a:off x="2057400" y="533400"/>
            <a:ext cx="4762500" cy="4038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RIPENESS CLASSIFICATION</a:t>
            </a:r>
            <a:endParaRPr lang="en-US" dirty="0"/>
          </a:p>
        </p:txBody>
      </p:sp>
      <p:sp>
        <p:nvSpPr>
          <p:cNvPr id="3" name="Content Placeholder 2"/>
          <p:cNvSpPr>
            <a:spLocks noGrp="1"/>
          </p:cNvSpPr>
          <p:nvPr>
            <p:ph idx="1"/>
          </p:nvPr>
        </p:nvSpPr>
        <p:spPr>
          <a:xfrm>
            <a:off x="457200" y="1600201"/>
            <a:ext cx="8229600" cy="2133600"/>
          </a:xfrm>
        </p:spPr>
        <p:txBody>
          <a:bodyPr>
            <a:normAutofit fontScale="85000" lnSpcReduction="20000"/>
          </a:bodyPr>
          <a:lstStyle/>
          <a:p>
            <a:r>
              <a:rPr lang="en-US" i="1" dirty="0" smtClean="0"/>
              <a:t>Kabinett</a:t>
            </a:r>
            <a:r>
              <a:rPr lang="en-US" dirty="0" smtClean="0"/>
              <a:t> - Essentially the first level of reserve grape selection, which have achieved minimum defined potential alcohol levels. Kabinett style Riesling is lower in alcohol (8%-10%) and are made in the drier style. This style of Riesling is a fantastic option for pairing with a wide variety of foods. </a:t>
            </a:r>
            <a:endParaRPr lang="en-US" dirty="0"/>
          </a:p>
        </p:txBody>
      </p:sp>
      <p:pic>
        <p:nvPicPr>
          <p:cNvPr id="31746" name="Picture 2" descr="http://www.kenswineguide.com/images_wine/Dr_Loosen_2007_Wehlener_Sonnenuhr_Kabinett_Riesling.gif"/>
          <p:cNvPicPr>
            <a:picLocks noChangeAspect="1" noChangeArrowheads="1"/>
          </p:cNvPicPr>
          <p:nvPr/>
        </p:nvPicPr>
        <p:blipFill>
          <a:blip r:embed="rId2" cstate="print"/>
          <a:srcRect/>
          <a:stretch>
            <a:fillRect/>
          </a:stretch>
        </p:blipFill>
        <p:spPr bwMode="auto">
          <a:xfrm>
            <a:off x="2743200" y="3657600"/>
            <a:ext cx="3276600" cy="300355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43400"/>
            <a:ext cx="8229600" cy="2316163"/>
          </a:xfrm>
        </p:spPr>
        <p:txBody>
          <a:bodyPr>
            <a:normAutofit fontScale="92500" lnSpcReduction="20000"/>
          </a:bodyPr>
          <a:lstStyle/>
          <a:p>
            <a:r>
              <a:rPr lang="en-US" i="1" dirty="0" smtClean="0"/>
              <a:t>Spätlese</a:t>
            </a:r>
            <a:r>
              <a:rPr lang="en-US" dirty="0" smtClean="0"/>
              <a:t> – Translated as “late picking” and refers to Riesling grapes picked late during the harvest season. This style is usually medium in body and can be made either in the dry or sweet style. This Riesling style holds up well with foods with a bit of spice.</a:t>
            </a:r>
            <a:endParaRPr lang="en-US" dirty="0"/>
          </a:p>
        </p:txBody>
      </p:sp>
      <p:pic>
        <p:nvPicPr>
          <p:cNvPr id="30722" name="Picture 2" descr="http://cache.wine.com/labels/88764d.jpg"/>
          <p:cNvPicPr>
            <a:picLocks noChangeAspect="1" noChangeArrowheads="1"/>
          </p:cNvPicPr>
          <p:nvPr/>
        </p:nvPicPr>
        <p:blipFill>
          <a:blip r:embed="rId2" cstate="print"/>
          <a:srcRect/>
          <a:stretch>
            <a:fillRect/>
          </a:stretch>
        </p:blipFill>
        <p:spPr bwMode="auto">
          <a:xfrm>
            <a:off x="1905000" y="228600"/>
            <a:ext cx="4876800" cy="403148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1371600"/>
            <a:ext cx="4191000" cy="4525963"/>
          </a:xfrm>
        </p:spPr>
        <p:txBody>
          <a:bodyPr>
            <a:normAutofit fontScale="92500" lnSpcReduction="20000"/>
          </a:bodyPr>
          <a:lstStyle/>
          <a:p>
            <a:r>
              <a:rPr lang="en-US" i="1" dirty="0" smtClean="0"/>
              <a:t>Auslese</a:t>
            </a:r>
            <a:r>
              <a:rPr lang="en-US" dirty="0" smtClean="0"/>
              <a:t> - Translated as “out picked” or select harvest, and refers to ripe grapes picked out from a specific cluster of berries. This style can be crafted into either a dry or sweet style, and is the first Riesling range that may exhibit true dessert wine status.</a:t>
            </a:r>
            <a:endParaRPr lang="en-US" dirty="0"/>
          </a:p>
        </p:txBody>
      </p:sp>
      <p:pic>
        <p:nvPicPr>
          <p:cNvPr id="29698" name="Picture 2" descr="http://www.kenswineguide.com/images_wine/Heinz-Eifel-2009-Auslese-Riesling.gif"/>
          <p:cNvPicPr>
            <a:picLocks noChangeAspect="1" noChangeArrowheads="1"/>
          </p:cNvPicPr>
          <p:nvPr/>
        </p:nvPicPr>
        <p:blipFill>
          <a:blip r:embed="rId2" cstate="print"/>
          <a:srcRect/>
          <a:stretch>
            <a:fillRect/>
          </a:stretch>
        </p:blipFill>
        <p:spPr bwMode="auto">
          <a:xfrm>
            <a:off x="457200" y="1219200"/>
            <a:ext cx="3918855" cy="4724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2819400"/>
          </a:xfrm>
        </p:spPr>
        <p:txBody>
          <a:bodyPr>
            <a:normAutofit fontScale="92500" lnSpcReduction="20000"/>
          </a:bodyPr>
          <a:lstStyle/>
          <a:p>
            <a:r>
              <a:rPr lang="en-US" i="1" dirty="0" smtClean="0"/>
              <a:t>Beerenauslese</a:t>
            </a:r>
            <a:r>
              <a:rPr lang="en-US" dirty="0" smtClean="0"/>
              <a:t> – Translated as “selected harvest of berries” and refers to grapes that have been affected by Botrytis, or noble rot, and hand selected. This style is a luxurious dessert wine and pairs nicely with a myriad of desserts, more specifically peach-based desserts and caramel delights.</a:t>
            </a:r>
            <a:endParaRPr lang="en-US" dirty="0"/>
          </a:p>
        </p:txBody>
      </p:sp>
      <p:pic>
        <p:nvPicPr>
          <p:cNvPr id="28674" name="Picture 2" descr="http://static3.wine-searcher.net/images/labels/40/73/weingut-donnhoff-niederhauser-hermannshohle-riesling-beerenauslese-nahe-germany-10254073.jpg"/>
          <p:cNvPicPr>
            <a:picLocks noChangeAspect="1" noChangeArrowheads="1"/>
          </p:cNvPicPr>
          <p:nvPr/>
        </p:nvPicPr>
        <p:blipFill>
          <a:blip r:embed="rId2" cstate="print"/>
          <a:srcRect/>
          <a:stretch>
            <a:fillRect/>
          </a:stretch>
        </p:blipFill>
        <p:spPr bwMode="auto">
          <a:xfrm>
            <a:off x="2895600" y="2514600"/>
            <a:ext cx="4953000" cy="404495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4191000" cy="6248400"/>
          </a:xfrm>
        </p:spPr>
        <p:txBody>
          <a:bodyPr>
            <a:normAutofit lnSpcReduction="10000"/>
          </a:bodyPr>
          <a:lstStyle/>
          <a:p>
            <a:r>
              <a:rPr lang="en-US" i="1" dirty="0" smtClean="0"/>
              <a:t>Trockenbeerenauslese</a:t>
            </a:r>
            <a:r>
              <a:rPr lang="en-US" dirty="0" smtClean="0"/>
              <a:t> - Translated as “dry berry select picking” and refers to a late harvest, Botrytis (noble rot) picking, where the berries have started to shrivel on the vine, thus concentrating the sugars and creating ultra concentrated, nectar like dessert wines</a:t>
            </a:r>
            <a:endParaRPr lang="en-US" dirty="0"/>
          </a:p>
        </p:txBody>
      </p:sp>
      <p:pic>
        <p:nvPicPr>
          <p:cNvPr id="27650" name="Picture 2" descr="http://vinolist.com/pics/6/8d/07057001000129_bb318a5.jpg"/>
          <p:cNvPicPr>
            <a:picLocks noChangeAspect="1" noChangeArrowheads="1"/>
          </p:cNvPicPr>
          <p:nvPr/>
        </p:nvPicPr>
        <p:blipFill>
          <a:blip r:embed="rId2" cstate="print"/>
          <a:srcRect l="4643" t="3175" r="4849" b="3175"/>
          <a:stretch>
            <a:fillRect/>
          </a:stretch>
        </p:blipFill>
        <p:spPr bwMode="auto">
          <a:xfrm>
            <a:off x="4572000" y="990600"/>
            <a:ext cx="4267200" cy="4495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85800"/>
            <a:ext cx="3886200" cy="5440363"/>
          </a:xfrm>
        </p:spPr>
        <p:txBody>
          <a:bodyPr>
            <a:normAutofit fontScale="92500" lnSpcReduction="20000"/>
          </a:bodyPr>
          <a:lstStyle/>
          <a:p>
            <a:r>
              <a:rPr lang="en-US" dirty="0" smtClean="0"/>
              <a:t>Riesling is a white grape variety which originated in the Rhine region of Germany. Riesling is an aromatic grape variety displaying flowery, almost perfumed, aromas as well as high acidity. It is used to make dry, semi-sweet, sweet and sparkling white wines.</a:t>
            </a:r>
            <a:endParaRPr lang="en-US" dirty="0"/>
          </a:p>
        </p:txBody>
      </p:sp>
      <p:pic>
        <p:nvPicPr>
          <p:cNvPr id="45058" name="Picture 2" descr="http://cathedralridgewinery.com/blog/wp-content/uploads/2009/08/rhine.jpg"/>
          <p:cNvPicPr>
            <a:picLocks noChangeAspect="1" noChangeArrowheads="1"/>
          </p:cNvPicPr>
          <p:nvPr/>
        </p:nvPicPr>
        <p:blipFill>
          <a:blip r:embed="rId2" cstate="print"/>
          <a:srcRect/>
          <a:stretch>
            <a:fillRect/>
          </a:stretch>
        </p:blipFill>
        <p:spPr bwMode="auto">
          <a:xfrm>
            <a:off x="533400" y="533400"/>
            <a:ext cx="4295775" cy="56578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1371600"/>
            <a:ext cx="4038600" cy="4525963"/>
          </a:xfrm>
        </p:spPr>
        <p:txBody>
          <a:bodyPr>
            <a:normAutofit fontScale="77500" lnSpcReduction="20000"/>
          </a:bodyPr>
          <a:lstStyle/>
          <a:p>
            <a:r>
              <a:rPr lang="en-US" i="1" dirty="0" smtClean="0"/>
              <a:t>Eiswein</a:t>
            </a:r>
            <a:r>
              <a:rPr lang="en-US" dirty="0" smtClean="0"/>
              <a:t> - Translated as “ice wine” and refers to grapes that have been frozen on the vine. Unlike trockenbeerenauslese styles, the grapes for Eiswein should not be affected by Botrytis. Eiswein is created from pressing frozen grapes, and produces a low-yield, high flavor, rich dessert wine. </a:t>
            </a:r>
            <a:endParaRPr lang="en-US" dirty="0"/>
          </a:p>
        </p:txBody>
      </p:sp>
      <p:pic>
        <p:nvPicPr>
          <p:cNvPr id="26626" name="Picture 2" descr="http://wirwinzer.de/media/catalog/product/cache/1/image/9df78eab33525d08d6e5fb8d27136e95/2/0/2004-bernkasteler-doctor-riesling-eiswein-etikett.jpg"/>
          <p:cNvPicPr>
            <a:picLocks noChangeAspect="1" noChangeArrowheads="1"/>
          </p:cNvPicPr>
          <p:nvPr/>
        </p:nvPicPr>
        <p:blipFill>
          <a:blip r:embed="rId2" cstate="print"/>
          <a:srcRect/>
          <a:stretch>
            <a:fillRect/>
          </a:stretch>
        </p:blipFill>
        <p:spPr bwMode="auto">
          <a:xfrm>
            <a:off x="609600" y="1143000"/>
            <a:ext cx="3832522" cy="4800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Alsace (France)</a:t>
            </a:r>
            <a:endParaRPr lang="en-US" dirty="0"/>
          </a:p>
        </p:txBody>
      </p:sp>
      <p:sp>
        <p:nvSpPr>
          <p:cNvPr id="3" name="Content Placeholder 2"/>
          <p:cNvSpPr>
            <a:spLocks noGrp="1"/>
          </p:cNvSpPr>
          <p:nvPr>
            <p:ph idx="1"/>
          </p:nvPr>
        </p:nvSpPr>
        <p:spPr>
          <a:xfrm>
            <a:off x="4495800" y="1600200"/>
            <a:ext cx="4191000" cy="4525963"/>
          </a:xfrm>
        </p:spPr>
        <p:txBody>
          <a:bodyPr>
            <a:normAutofit fontScale="85000" lnSpcReduction="20000"/>
          </a:bodyPr>
          <a:lstStyle/>
          <a:p>
            <a:r>
              <a:rPr lang="en-US" dirty="0" smtClean="0"/>
              <a:t>Riesling is on record as being planted in the Alsace region by 1477. Today over a fifth of Alsace's vineyards are covered with Riesling vines, mostly in the Haut-Rhin district, with the varietal Riesling d'Alsace being very different from neighboring German Riesling</a:t>
            </a:r>
            <a:endParaRPr lang="en-US" dirty="0"/>
          </a:p>
        </p:txBody>
      </p:sp>
      <p:pic>
        <p:nvPicPr>
          <p:cNvPr id="25602" name="Picture 2" descr="http://www.cookipedia.co.uk/wiki/images/5/5f/Alsace_map.png"/>
          <p:cNvPicPr>
            <a:picLocks noChangeAspect="1" noChangeArrowheads="1"/>
          </p:cNvPicPr>
          <p:nvPr/>
        </p:nvPicPr>
        <p:blipFill>
          <a:blip r:embed="rId2" cstate="print"/>
          <a:srcRect/>
          <a:stretch>
            <a:fillRect/>
          </a:stretch>
        </p:blipFill>
        <p:spPr bwMode="auto">
          <a:xfrm>
            <a:off x="457200" y="1676400"/>
            <a:ext cx="4054376" cy="4038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19600"/>
            <a:ext cx="8229600" cy="2057400"/>
          </a:xfrm>
        </p:spPr>
        <p:txBody>
          <a:bodyPr>
            <a:normAutofit fontScale="92500" lnSpcReduction="20000"/>
          </a:bodyPr>
          <a:lstStyle/>
          <a:p>
            <a:r>
              <a:rPr lang="en-US" dirty="0" smtClean="0"/>
              <a:t>This is partly from difference in the soil with the clay Alsatian soil being more dominantly calcareous than the slate composition of Rheingau. The other differences come in wine making styles,</a:t>
            </a:r>
            <a:endParaRPr lang="en-US" dirty="0"/>
          </a:p>
        </p:txBody>
      </p:sp>
      <p:pic>
        <p:nvPicPr>
          <p:cNvPr id="24578" name="Picture 2" descr="http://wine-grape.findthedata.org/sites/default/files/513/media/images/Alsace.jpg"/>
          <p:cNvPicPr>
            <a:picLocks noChangeAspect="1" noChangeArrowheads="1"/>
          </p:cNvPicPr>
          <p:nvPr/>
        </p:nvPicPr>
        <p:blipFill>
          <a:blip r:embed="rId2" cstate="print"/>
          <a:srcRect/>
          <a:stretch>
            <a:fillRect/>
          </a:stretch>
        </p:blipFill>
        <p:spPr bwMode="auto">
          <a:xfrm>
            <a:off x="1600200" y="304800"/>
            <a:ext cx="5283200" cy="3962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9437"/>
            <a:ext cx="8229600" cy="2468563"/>
          </a:xfrm>
        </p:spPr>
        <p:txBody>
          <a:bodyPr>
            <a:normAutofit lnSpcReduction="10000"/>
          </a:bodyPr>
          <a:lstStyle/>
          <a:p>
            <a:r>
              <a:rPr lang="en-US" dirty="0" smtClean="0"/>
              <a:t>the Alsatian preferring more French-oriented methods that produce wines of higher alcohol content (normally around 12%) and more roundness due to longer time spent in neutral oak barrels or steel tanks. </a:t>
            </a:r>
            <a:endParaRPr lang="en-US" dirty="0"/>
          </a:p>
        </p:txBody>
      </p:sp>
      <p:pic>
        <p:nvPicPr>
          <p:cNvPr id="23554" name="Picture 2" descr="http://fotservis.typepad.com/.a/6a00d8341c018253ef0133ed525869970b-600wi"/>
          <p:cNvPicPr>
            <a:picLocks noChangeAspect="1" noChangeArrowheads="1"/>
          </p:cNvPicPr>
          <p:nvPr/>
        </p:nvPicPr>
        <p:blipFill>
          <a:blip r:embed="rId2" cstate="print"/>
          <a:srcRect/>
          <a:stretch>
            <a:fillRect/>
          </a:stretch>
        </p:blipFill>
        <p:spPr bwMode="auto">
          <a:xfrm>
            <a:off x="1447800" y="152400"/>
            <a:ext cx="5572125" cy="41814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2286000"/>
          </a:xfrm>
        </p:spPr>
        <p:txBody>
          <a:bodyPr>
            <a:normAutofit lnSpcReduction="10000"/>
          </a:bodyPr>
          <a:lstStyle/>
          <a:p>
            <a:r>
              <a:rPr lang="en-US" dirty="0" smtClean="0"/>
              <a:t>Rieslings d'Alsace tend to be mostly very dry with a cleansing acidity. They are thick-bodied wines that coat the palate. These wines age exceptionally well with a quality vintage aging up to 20 years.</a:t>
            </a:r>
            <a:endParaRPr lang="en-US" dirty="0"/>
          </a:p>
        </p:txBody>
      </p:sp>
      <p:pic>
        <p:nvPicPr>
          <p:cNvPr id="22530" name="Picture 2" descr="http://www.webagoo.eu/bibliotheques/46/documents/etiquettes/ries.jpg"/>
          <p:cNvPicPr>
            <a:picLocks noChangeAspect="1" noChangeArrowheads="1"/>
          </p:cNvPicPr>
          <p:nvPr/>
        </p:nvPicPr>
        <p:blipFill>
          <a:blip r:embed="rId2" cstate="print"/>
          <a:srcRect/>
          <a:stretch>
            <a:fillRect/>
          </a:stretch>
        </p:blipFill>
        <p:spPr bwMode="auto">
          <a:xfrm>
            <a:off x="1600200" y="2514600"/>
            <a:ext cx="5715000" cy="404740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8229600" cy="1676400"/>
          </a:xfrm>
        </p:spPr>
        <p:txBody>
          <a:bodyPr/>
          <a:lstStyle/>
          <a:p>
            <a:r>
              <a:rPr lang="en-US" dirty="0" smtClean="0"/>
              <a:t>This is beneficial since the flavors in an Alsace wine will often open up after three years, developing softer and fruitier flavours</a:t>
            </a:r>
            <a:endParaRPr lang="en-US" dirty="0"/>
          </a:p>
        </p:txBody>
      </p:sp>
      <p:pic>
        <p:nvPicPr>
          <p:cNvPr id="21506" name="Picture 2" descr="http://0.tqn.com/d/wine/1/0/G/6/alsatianwinelabel.jpg"/>
          <p:cNvPicPr>
            <a:picLocks noChangeAspect="1" noChangeArrowheads="1"/>
          </p:cNvPicPr>
          <p:nvPr/>
        </p:nvPicPr>
        <p:blipFill>
          <a:blip r:embed="rId2" cstate="print"/>
          <a:srcRect/>
          <a:stretch>
            <a:fillRect/>
          </a:stretch>
        </p:blipFill>
        <p:spPr bwMode="auto">
          <a:xfrm>
            <a:off x="1295400" y="228600"/>
            <a:ext cx="6299200" cy="4724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Australia and New Zealand</a:t>
            </a:r>
            <a:endParaRPr lang="en-US" dirty="0"/>
          </a:p>
        </p:txBody>
      </p:sp>
      <p:sp>
        <p:nvSpPr>
          <p:cNvPr id="3" name="Content Placeholder 2"/>
          <p:cNvSpPr>
            <a:spLocks noGrp="1"/>
          </p:cNvSpPr>
          <p:nvPr>
            <p:ph idx="1"/>
          </p:nvPr>
        </p:nvSpPr>
        <p:spPr>
          <a:xfrm>
            <a:off x="457200" y="4770437"/>
            <a:ext cx="8229600" cy="2087563"/>
          </a:xfrm>
        </p:spPr>
        <p:txBody>
          <a:bodyPr>
            <a:normAutofit fontScale="92500" lnSpcReduction="20000"/>
          </a:bodyPr>
          <a:lstStyle/>
          <a:p>
            <a:r>
              <a:rPr lang="en-US" dirty="0" smtClean="0"/>
              <a:t>In 1838 William Macarthur planted Riesling vines near Penrith in New South Wales.</a:t>
            </a:r>
            <a:r>
              <a:rPr lang="en-US" baseline="30000" dirty="0" smtClean="0"/>
              <a:t> </a:t>
            </a:r>
            <a:r>
              <a:rPr lang="en-US" dirty="0" smtClean="0"/>
              <a:t>Riesling was the most planted white grape in Australia until the early 1990s when Chardonnay greatly increased in popularity</a:t>
            </a:r>
            <a:endParaRPr lang="en-US" dirty="0"/>
          </a:p>
        </p:txBody>
      </p:sp>
      <p:pic>
        <p:nvPicPr>
          <p:cNvPr id="20482" name="Picture 2" descr="http://www.janesoceania.com/australia_dynasties_themacarthurs/macarthur7.jpg"/>
          <p:cNvPicPr>
            <a:picLocks noChangeAspect="1" noChangeArrowheads="1"/>
          </p:cNvPicPr>
          <p:nvPr/>
        </p:nvPicPr>
        <p:blipFill>
          <a:blip r:embed="rId2" cstate="print"/>
          <a:srcRect/>
          <a:stretch>
            <a:fillRect/>
          </a:stretch>
        </p:blipFill>
        <p:spPr bwMode="auto">
          <a:xfrm>
            <a:off x="609600" y="1600200"/>
            <a:ext cx="3029201" cy="2438400"/>
          </a:xfrm>
          <a:prstGeom prst="rect">
            <a:avLst/>
          </a:prstGeom>
          <a:noFill/>
        </p:spPr>
      </p:pic>
      <p:pic>
        <p:nvPicPr>
          <p:cNvPr id="20484" name="Picture 4" descr="http://www.map-of-australia.co.uk/maps/new-south-wales.gif"/>
          <p:cNvPicPr>
            <a:picLocks noChangeAspect="1" noChangeArrowheads="1"/>
          </p:cNvPicPr>
          <p:nvPr/>
        </p:nvPicPr>
        <p:blipFill>
          <a:blip r:embed="rId3" cstate="print"/>
          <a:srcRect t="13008" b="24553"/>
          <a:stretch>
            <a:fillRect/>
          </a:stretch>
        </p:blipFill>
        <p:spPr bwMode="auto">
          <a:xfrm>
            <a:off x="4038600" y="1371600"/>
            <a:ext cx="3886200" cy="2990583"/>
          </a:xfrm>
          <a:prstGeom prst="rect">
            <a:avLst/>
          </a:prstGeom>
          <a:noFill/>
        </p:spPr>
      </p:pic>
      <p:pic>
        <p:nvPicPr>
          <p:cNvPr id="20486" name="Picture 6" descr="http://upload.wikimedia.org/wikipedia/commons/thumb/9/9c/Tigris-Australia_location_New_South_Wales.svg/250px-Tigris-Australia_location_New_South_Wales.svg.png"/>
          <p:cNvPicPr>
            <a:picLocks noChangeAspect="1" noChangeArrowheads="1"/>
          </p:cNvPicPr>
          <p:nvPr/>
        </p:nvPicPr>
        <p:blipFill>
          <a:blip r:embed="rId4" cstate="print"/>
          <a:srcRect/>
          <a:stretch>
            <a:fillRect/>
          </a:stretch>
        </p:blipFill>
        <p:spPr bwMode="auto">
          <a:xfrm>
            <a:off x="7239000" y="3581400"/>
            <a:ext cx="1100667" cy="990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people.bath.ac.uk/su3ws/wineguide/country/images/australia.png"/>
          <p:cNvPicPr>
            <a:picLocks noChangeAspect="1" noChangeArrowheads="1"/>
          </p:cNvPicPr>
          <p:nvPr/>
        </p:nvPicPr>
        <p:blipFill>
          <a:blip r:embed="rId2" cstate="print"/>
          <a:srcRect l="2536" t="3292" r="2377"/>
          <a:stretch>
            <a:fillRect/>
          </a:stretch>
        </p:blipFill>
        <p:spPr bwMode="auto">
          <a:xfrm>
            <a:off x="1447800" y="1524000"/>
            <a:ext cx="6477000" cy="5073651"/>
          </a:xfrm>
          <a:prstGeom prst="rect">
            <a:avLst/>
          </a:prstGeom>
          <a:noFill/>
        </p:spPr>
      </p:pic>
      <p:sp>
        <p:nvSpPr>
          <p:cNvPr id="3" name="Content Placeholder 2"/>
          <p:cNvSpPr>
            <a:spLocks noGrp="1"/>
          </p:cNvSpPr>
          <p:nvPr>
            <p:ph idx="1"/>
          </p:nvPr>
        </p:nvSpPr>
        <p:spPr>
          <a:xfrm>
            <a:off x="609600" y="0"/>
            <a:ext cx="8229600" cy="1905000"/>
          </a:xfrm>
        </p:spPr>
        <p:txBody>
          <a:bodyPr>
            <a:normAutofit fontScale="77500" lnSpcReduction="20000"/>
          </a:bodyPr>
          <a:lstStyle/>
          <a:p>
            <a:r>
              <a:rPr lang="en-US" dirty="0" smtClean="0"/>
              <a:t>Riesling still flourishes in the Clare Valley, in particular the areas of Watervale and around the Polish Hill River, and the cooler Eden Valley and High Eden regions. Riesling is also being grown with increasing popularity in the Western Australian regions Albany, Frankland River and Porongorup.</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4114800" cy="5562600"/>
          </a:xfrm>
        </p:spPr>
        <p:txBody>
          <a:bodyPr>
            <a:normAutofit fontScale="85000" lnSpcReduction="10000"/>
          </a:bodyPr>
          <a:lstStyle/>
          <a:p>
            <a:r>
              <a:rPr lang="en-US" dirty="0" smtClean="0"/>
              <a:t>The warmer Australian climate produces thicker skinned grapes, sometimes seven times the thickness of German grown grape. The grapes ripening in free drain soil composed of red soil over limestone and shale, producing a lean wine that as it matures produces toasty, honeycomb and lime aromas and flavors.</a:t>
            </a:r>
            <a:endParaRPr lang="en-US" dirty="0"/>
          </a:p>
        </p:txBody>
      </p:sp>
      <p:pic>
        <p:nvPicPr>
          <p:cNvPr id="18434" name="Picture 2" descr="http://themanfrommoselriver.files.wordpress.com/2010/12/riesling-grape.jpg?w=450"/>
          <p:cNvPicPr>
            <a:picLocks noChangeAspect="1" noChangeArrowheads="1"/>
          </p:cNvPicPr>
          <p:nvPr/>
        </p:nvPicPr>
        <p:blipFill>
          <a:blip r:embed="rId2" cstate="print"/>
          <a:srcRect/>
          <a:stretch>
            <a:fillRect/>
          </a:stretch>
        </p:blipFill>
        <p:spPr bwMode="auto">
          <a:xfrm>
            <a:off x="4648200" y="609600"/>
            <a:ext cx="4229100" cy="5638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1600200"/>
            <a:ext cx="3810000" cy="4525963"/>
          </a:xfrm>
        </p:spPr>
        <p:txBody>
          <a:bodyPr/>
          <a:lstStyle/>
          <a:p>
            <a:r>
              <a:rPr lang="en-US" dirty="0" smtClean="0"/>
              <a:t>Australian Rieslings are noted for their oily texture and citrus fruit flavors in their youth and a smooth balance of freshness and acid as they age</a:t>
            </a:r>
            <a:endParaRPr lang="en-US" dirty="0"/>
          </a:p>
        </p:txBody>
      </p:sp>
      <p:pic>
        <p:nvPicPr>
          <p:cNvPr id="17410" name="Picture 2" descr="http://www.sourgrapes.ie/wp-content/uploads/2009/11/tim-adams-riesling-clare-valley.JPG"/>
          <p:cNvPicPr>
            <a:picLocks noChangeAspect="1" noChangeArrowheads="1"/>
          </p:cNvPicPr>
          <p:nvPr/>
        </p:nvPicPr>
        <p:blipFill>
          <a:blip r:embed="rId2" cstate="print"/>
          <a:srcRect l="20000" b="2857"/>
          <a:stretch>
            <a:fillRect/>
          </a:stretch>
        </p:blipFill>
        <p:spPr bwMode="auto">
          <a:xfrm>
            <a:off x="381000" y="1219200"/>
            <a:ext cx="4446494" cy="4724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r>
              <a:rPr lang="en-US" dirty="0" smtClean="0"/>
              <a:t>Riesling is a variety which is highly "</a:t>
            </a:r>
            <a:r>
              <a:rPr lang="en-US" i="1" dirty="0" smtClean="0"/>
              <a:t>terroir</a:t>
            </a:r>
            <a:r>
              <a:rPr lang="en-US" dirty="0" smtClean="0"/>
              <a:t>-expressive", meaning that the character of Riesling wines is clearly influenced by the wine's place of origin.</a:t>
            </a:r>
            <a:endParaRPr lang="en-US" dirty="0"/>
          </a:p>
        </p:txBody>
      </p:sp>
      <p:pic>
        <p:nvPicPr>
          <p:cNvPr id="44034" name="Picture 2" descr="http://www.ucsbalum.com/images/programs/travel/getaways/trips/2012/river-rhine.jpg"/>
          <p:cNvPicPr>
            <a:picLocks noChangeAspect="1" noChangeArrowheads="1"/>
          </p:cNvPicPr>
          <p:nvPr/>
        </p:nvPicPr>
        <p:blipFill>
          <a:blip r:embed="rId2" cstate="print"/>
          <a:srcRect/>
          <a:stretch>
            <a:fillRect/>
          </a:stretch>
        </p:blipFill>
        <p:spPr bwMode="auto">
          <a:xfrm>
            <a:off x="1371600" y="2362200"/>
            <a:ext cx="6400800" cy="417443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United States</a:t>
            </a:r>
            <a:endParaRPr lang="en-US" dirty="0"/>
          </a:p>
        </p:txBody>
      </p:sp>
      <p:sp>
        <p:nvSpPr>
          <p:cNvPr id="3" name="Content Placeholder 2"/>
          <p:cNvSpPr>
            <a:spLocks noGrp="1"/>
          </p:cNvSpPr>
          <p:nvPr>
            <p:ph idx="1"/>
          </p:nvPr>
        </p:nvSpPr>
        <p:spPr>
          <a:xfrm>
            <a:off x="457200" y="1600201"/>
            <a:ext cx="8229600" cy="1905000"/>
          </a:xfrm>
        </p:spPr>
        <p:txBody>
          <a:bodyPr>
            <a:normAutofit fontScale="92500" lnSpcReduction="10000"/>
          </a:bodyPr>
          <a:lstStyle/>
          <a:p>
            <a:r>
              <a:rPr lang="en-US" dirty="0" smtClean="0"/>
              <a:t>New York, particularly in the Finger Lakes region, was one of the earliest U.S. producers of Riesling. Plantings started to appear in California by 1857 and followed in Washington State in 1871</a:t>
            </a:r>
            <a:endParaRPr lang="en-US" dirty="0"/>
          </a:p>
        </p:txBody>
      </p:sp>
      <p:pic>
        <p:nvPicPr>
          <p:cNvPr id="16386" name="Picture 2" descr="http://www.thefiftybest.com/content/wine/the_wine_detective/images/finger_lakes_wine_country_map.gif"/>
          <p:cNvPicPr>
            <a:picLocks noChangeAspect="1" noChangeArrowheads="1"/>
          </p:cNvPicPr>
          <p:nvPr/>
        </p:nvPicPr>
        <p:blipFill>
          <a:blip r:embed="rId2" cstate="print"/>
          <a:srcRect/>
          <a:stretch>
            <a:fillRect/>
          </a:stretch>
        </p:blipFill>
        <p:spPr bwMode="auto">
          <a:xfrm>
            <a:off x="1981200" y="3276600"/>
            <a:ext cx="5029200" cy="335950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0"/>
            <a:ext cx="8229600" cy="1706563"/>
          </a:xfrm>
        </p:spPr>
        <p:txBody>
          <a:bodyPr>
            <a:normAutofit fontScale="92500" lnSpcReduction="20000"/>
          </a:bodyPr>
          <a:lstStyle/>
          <a:p>
            <a:r>
              <a:rPr lang="en-US" dirty="0" smtClean="0"/>
              <a:t>In California, Riesling lags far behind Chardonnay in popularity and is not as commonly planted. A notable exception is the growing development of high quality Late Harvest dessert wines.</a:t>
            </a:r>
            <a:endParaRPr lang="en-US" dirty="0"/>
          </a:p>
        </p:txBody>
      </p:sp>
      <p:pic>
        <p:nvPicPr>
          <p:cNvPr id="15364" name="Picture 4" descr="http://www.destinationseek.com/wine-tours/california/images/california-wine-country-map.jpg"/>
          <p:cNvPicPr>
            <a:picLocks noChangeAspect="1" noChangeArrowheads="1"/>
          </p:cNvPicPr>
          <p:nvPr/>
        </p:nvPicPr>
        <p:blipFill>
          <a:blip r:embed="rId2" cstate="print"/>
          <a:srcRect/>
          <a:stretch>
            <a:fillRect/>
          </a:stretch>
        </p:blipFill>
        <p:spPr bwMode="auto">
          <a:xfrm>
            <a:off x="2286000" y="228600"/>
            <a:ext cx="4381500" cy="416242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762000"/>
            <a:ext cx="3962400" cy="5364163"/>
          </a:xfrm>
        </p:spPr>
        <p:txBody>
          <a:bodyPr>
            <a:normAutofit lnSpcReduction="10000"/>
          </a:bodyPr>
          <a:lstStyle/>
          <a:p>
            <a:r>
              <a:rPr lang="en-US" dirty="0" smtClean="0"/>
              <a:t>So far, the Late Harvest wines most successfully produced are in the Anderson and Alexander Valleys where the weather is more likely to encourage the needed botrytis to develop. </a:t>
            </a:r>
            <a:endParaRPr lang="en-US" dirty="0"/>
          </a:p>
        </p:txBody>
      </p:sp>
      <p:pic>
        <p:nvPicPr>
          <p:cNvPr id="14338" name="Picture 2" descr="http://cdn.bgwm.co/v5.1/labels/275x320/7eepjce/dolce-2002-late-harvest-wine-semillon-sauvignon-blanc-napa-valley.jpg"/>
          <p:cNvPicPr>
            <a:picLocks noChangeAspect="1" noChangeArrowheads="1"/>
          </p:cNvPicPr>
          <p:nvPr/>
        </p:nvPicPr>
        <p:blipFill>
          <a:blip r:embed="rId2" cstate="print"/>
          <a:srcRect/>
          <a:stretch>
            <a:fillRect/>
          </a:stretch>
        </p:blipFill>
        <p:spPr bwMode="auto">
          <a:xfrm>
            <a:off x="304800" y="381000"/>
            <a:ext cx="1762125" cy="2381250"/>
          </a:xfrm>
          <a:prstGeom prst="rect">
            <a:avLst/>
          </a:prstGeom>
          <a:noFill/>
        </p:spPr>
      </p:pic>
      <p:pic>
        <p:nvPicPr>
          <p:cNvPr id="14340" name="Picture 4" descr="http://static3.wine-searcher.net/images/labels/12/30/prager-sweet-claire-late-harvest-riesling-california-usa-10271230.jpg"/>
          <p:cNvPicPr>
            <a:picLocks noChangeAspect="1" noChangeArrowheads="1"/>
          </p:cNvPicPr>
          <p:nvPr/>
        </p:nvPicPr>
        <p:blipFill>
          <a:blip r:embed="rId3" cstate="print"/>
          <a:srcRect/>
          <a:stretch>
            <a:fillRect/>
          </a:stretch>
        </p:blipFill>
        <p:spPr bwMode="auto">
          <a:xfrm>
            <a:off x="762000" y="3048000"/>
            <a:ext cx="3499195" cy="3276600"/>
          </a:xfrm>
          <a:prstGeom prst="rect">
            <a:avLst/>
          </a:prstGeom>
          <a:noFill/>
        </p:spPr>
      </p:pic>
      <p:pic>
        <p:nvPicPr>
          <p:cNvPr id="14342" name="Picture 6" descr="http://static3.wine-searcher.net/images/labels/34/87/trefethen-family-vineyards-late-harvest-riesling-oak-knoll-district-usa-10253487.jpg"/>
          <p:cNvPicPr>
            <a:picLocks noChangeAspect="1" noChangeArrowheads="1"/>
          </p:cNvPicPr>
          <p:nvPr/>
        </p:nvPicPr>
        <p:blipFill>
          <a:blip r:embed="rId4" cstate="print"/>
          <a:srcRect/>
          <a:stretch>
            <a:fillRect/>
          </a:stretch>
        </p:blipFill>
        <p:spPr bwMode="auto">
          <a:xfrm>
            <a:off x="2209800" y="457200"/>
            <a:ext cx="2535058" cy="2286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lstStyle/>
          <a:p>
            <a:r>
              <a:rPr lang="en-US" dirty="0" smtClean="0"/>
              <a:t>The Riesling that does come out of California tends to be softer, fuller, and having more diverse flavours than a "typical" German Riesling.</a:t>
            </a:r>
            <a:endParaRPr lang="en-US" dirty="0"/>
          </a:p>
        </p:txBody>
      </p:sp>
      <p:pic>
        <p:nvPicPr>
          <p:cNvPr id="13314" name="Picture 2" descr="http://grossoutwine.files.wordpress.com/2012/02/2009_ranchosisquoc_riesling.jpg"/>
          <p:cNvPicPr>
            <a:picLocks noChangeAspect="1" noChangeArrowheads="1"/>
          </p:cNvPicPr>
          <p:nvPr/>
        </p:nvPicPr>
        <p:blipFill>
          <a:blip r:embed="rId2" cstate="print"/>
          <a:srcRect/>
          <a:stretch>
            <a:fillRect/>
          </a:stretch>
        </p:blipFill>
        <p:spPr bwMode="auto">
          <a:xfrm>
            <a:off x="5791200" y="2133600"/>
            <a:ext cx="3010988" cy="4343400"/>
          </a:xfrm>
          <a:prstGeom prst="rect">
            <a:avLst/>
          </a:prstGeom>
          <a:noFill/>
        </p:spPr>
      </p:pic>
      <p:pic>
        <p:nvPicPr>
          <p:cNvPr id="13316" name="Picture 4" descr="http://media3.onsugar.com/files/2012/07/29/4/192/1922195/15a917f2bb15b523_Tatomer550.larger/i/Central-California-Riesling-Review.jpg"/>
          <p:cNvPicPr>
            <a:picLocks noChangeAspect="1" noChangeArrowheads="1"/>
          </p:cNvPicPr>
          <p:nvPr/>
        </p:nvPicPr>
        <p:blipFill>
          <a:blip r:embed="rId3" cstate="print"/>
          <a:srcRect/>
          <a:stretch>
            <a:fillRect/>
          </a:stretch>
        </p:blipFill>
        <p:spPr bwMode="auto">
          <a:xfrm>
            <a:off x="457200" y="4114800"/>
            <a:ext cx="2286000" cy="2286001"/>
          </a:xfrm>
          <a:prstGeom prst="rect">
            <a:avLst/>
          </a:prstGeom>
          <a:noFill/>
        </p:spPr>
      </p:pic>
      <p:pic>
        <p:nvPicPr>
          <p:cNvPr id="13318" name="Picture 6" descr="http://ei.isnooth.com/multimedia/3/4/c/image_627378_feature.jpeg"/>
          <p:cNvPicPr>
            <a:picLocks noChangeAspect="1" noChangeArrowheads="1"/>
          </p:cNvPicPr>
          <p:nvPr/>
        </p:nvPicPr>
        <p:blipFill>
          <a:blip r:embed="rId4" cstate="print"/>
          <a:srcRect/>
          <a:stretch>
            <a:fillRect/>
          </a:stretch>
        </p:blipFill>
        <p:spPr bwMode="auto">
          <a:xfrm>
            <a:off x="3200400" y="2514600"/>
            <a:ext cx="2286000" cy="3381375"/>
          </a:xfrm>
          <a:prstGeom prst="rect">
            <a:avLst/>
          </a:prstGeom>
          <a:noFill/>
        </p:spPr>
      </p:pic>
      <p:pic>
        <p:nvPicPr>
          <p:cNvPr id="13320" name="Picture 8" descr="http://jhavens39.brinkster.net/wbj/Featured%20Wine/Wine%20Club/Featured%20Wine%20Images/2010.03/Gainey_Riesling.jpg"/>
          <p:cNvPicPr>
            <a:picLocks noChangeAspect="1" noChangeArrowheads="1"/>
          </p:cNvPicPr>
          <p:nvPr/>
        </p:nvPicPr>
        <p:blipFill>
          <a:blip r:embed="rId5" cstate="print"/>
          <a:srcRect/>
          <a:stretch>
            <a:fillRect/>
          </a:stretch>
        </p:blipFill>
        <p:spPr bwMode="auto">
          <a:xfrm>
            <a:off x="533400" y="2362200"/>
            <a:ext cx="2286000" cy="154305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99037"/>
            <a:ext cx="8229600" cy="1782763"/>
          </a:xfrm>
        </p:spPr>
        <p:txBody>
          <a:bodyPr>
            <a:normAutofit fontScale="92500" lnSpcReduction="10000"/>
          </a:bodyPr>
          <a:lstStyle/>
          <a:p>
            <a:r>
              <a:rPr lang="en-US" dirty="0" smtClean="0"/>
              <a:t>In the Pacific Northwest there is a stark contrast in Riesling production. The grape is currently on the rise in Washington State but on the decline in neighboring Oregon. </a:t>
            </a:r>
            <a:endParaRPr lang="en-US" dirty="0"/>
          </a:p>
        </p:txBody>
      </p:sp>
      <p:grpSp>
        <p:nvGrpSpPr>
          <p:cNvPr id="5" name="Group 4"/>
          <p:cNvGrpSpPr/>
          <p:nvPr/>
        </p:nvGrpSpPr>
        <p:grpSpPr>
          <a:xfrm>
            <a:off x="1447800" y="228600"/>
            <a:ext cx="6248400" cy="4572000"/>
            <a:chOff x="838200" y="381000"/>
            <a:chExt cx="5410200" cy="4572000"/>
          </a:xfrm>
        </p:grpSpPr>
        <p:pic>
          <p:nvPicPr>
            <p:cNvPr id="12290" name="Picture 2" descr="http://quentinsadler.files.wordpress.com/2009/12/pacific-northwest-map.jpg"/>
            <p:cNvPicPr>
              <a:picLocks noChangeAspect="1" noChangeArrowheads="1"/>
            </p:cNvPicPr>
            <p:nvPr/>
          </p:nvPicPr>
          <p:blipFill>
            <a:blip r:embed="rId2" cstate="print"/>
            <a:srcRect t="1595" r="24468" b="2595"/>
            <a:stretch>
              <a:fillRect/>
            </a:stretch>
          </p:blipFill>
          <p:spPr bwMode="auto">
            <a:xfrm>
              <a:off x="838200" y="381000"/>
              <a:ext cx="5410200" cy="4572000"/>
            </a:xfrm>
            <a:prstGeom prst="rect">
              <a:avLst/>
            </a:prstGeom>
            <a:noFill/>
          </p:spPr>
        </p:pic>
        <p:sp>
          <p:nvSpPr>
            <p:cNvPr id="4" name="Rectangle 3"/>
            <p:cNvSpPr/>
            <p:nvPr/>
          </p:nvSpPr>
          <p:spPr>
            <a:xfrm>
              <a:off x="5257800" y="2133600"/>
              <a:ext cx="9906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smtClean="0"/>
              <a:t>Riesling from this area ranges from dry to sweet, and has a crisp lightness that bodes well for easy drinking.</a:t>
            </a:r>
            <a:endParaRPr lang="en-US" dirty="0"/>
          </a:p>
        </p:txBody>
      </p:sp>
      <p:pic>
        <p:nvPicPr>
          <p:cNvPr id="11266" name="Picture 2" descr="http://www.liquorama.net/product_images/t/512/smj__88818_zoom.jpg"/>
          <p:cNvPicPr>
            <a:picLocks noChangeAspect="1" noChangeArrowheads="1"/>
          </p:cNvPicPr>
          <p:nvPr/>
        </p:nvPicPr>
        <p:blipFill>
          <a:blip r:embed="rId2" cstate="print"/>
          <a:srcRect/>
          <a:stretch>
            <a:fillRect/>
          </a:stretch>
        </p:blipFill>
        <p:spPr bwMode="auto">
          <a:xfrm>
            <a:off x="1752600" y="1905000"/>
            <a:ext cx="5943600" cy="4808307"/>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Canada</a:t>
            </a:r>
            <a:endParaRPr lang="en-US" dirty="0"/>
          </a:p>
        </p:txBody>
      </p:sp>
      <p:sp>
        <p:nvSpPr>
          <p:cNvPr id="3" name="Content Placeholder 2"/>
          <p:cNvSpPr>
            <a:spLocks noGrp="1"/>
          </p:cNvSpPr>
          <p:nvPr>
            <p:ph idx="1"/>
          </p:nvPr>
        </p:nvSpPr>
        <p:spPr>
          <a:xfrm>
            <a:off x="457200" y="1600201"/>
            <a:ext cx="8229600" cy="1828800"/>
          </a:xfrm>
        </p:spPr>
        <p:txBody>
          <a:bodyPr>
            <a:normAutofit fontScale="85000" lnSpcReduction="10000"/>
          </a:bodyPr>
          <a:lstStyle/>
          <a:p>
            <a:r>
              <a:rPr lang="en-US" dirty="0" smtClean="0"/>
              <a:t>In Ontario, Riesling is commonly used for Icewine, where the wine is noted for its breadth and complexity. Niagara is a major producer of ice wine in general, putting it neck-and-neck with Germany. </a:t>
            </a:r>
            <a:endParaRPr lang="en-US" dirty="0"/>
          </a:p>
        </p:txBody>
      </p:sp>
      <p:pic>
        <p:nvPicPr>
          <p:cNvPr id="10242" name="Picture 2" descr="http://www.agoodson.com/gallery/janice-nadeau/lcbo_map_jnadeau.jpg"/>
          <p:cNvPicPr>
            <a:picLocks noChangeAspect="1" noChangeArrowheads="1"/>
          </p:cNvPicPr>
          <p:nvPr/>
        </p:nvPicPr>
        <p:blipFill>
          <a:blip r:embed="rId2" cstate="print"/>
          <a:srcRect/>
          <a:stretch>
            <a:fillRect/>
          </a:stretch>
        </p:blipFill>
        <p:spPr bwMode="auto">
          <a:xfrm>
            <a:off x="1752600" y="3124200"/>
            <a:ext cx="5486400" cy="358168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Production</a:t>
            </a:r>
            <a:endParaRPr lang="en-US" dirty="0"/>
          </a:p>
        </p:txBody>
      </p:sp>
      <p:sp>
        <p:nvSpPr>
          <p:cNvPr id="3" name="Content Placeholder 2"/>
          <p:cNvSpPr>
            <a:spLocks noGrp="1"/>
          </p:cNvSpPr>
          <p:nvPr>
            <p:ph idx="1"/>
          </p:nvPr>
        </p:nvSpPr>
        <p:spPr>
          <a:xfrm>
            <a:off x="457200" y="1600200"/>
            <a:ext cx="4648200" cy="4525963"/>
          </a:xfrm>
        </p:spPr>
        <p:txBody>
          <a:bodyPr>
            <a:normAutofit fontScale="85000" lnSpcReduction="10000"/>
          </a:bodyPr>
          <a:lstStyle/>
          <a:p>
            <a:r>
              <a:rPr lang="en-US" dirty="0" smtClean="0"/>
              <a:t>In wine making, the delicate nature of the Riesling grape requires special handling during harvesting to avoid crushing or bruising the skin. Without this care, the broken skins could leak tannin into the juice, giving a markedly coarse taste and throwing off balance the Riesling’s range of flavours and aromas.</a:t>
            </a:r>
            <a:endParaRPr lang="en-US" dirty="0"/>
          </a:p>
        </p:txBody>
      </p:sp>
      <p:pic>
        <p:nvPicPr>
          <p:cNvPr id="9218" name="Picture 2" descr="http://gallery.mailchimp.com/8a173fdcbe28cf7155f896b00/files/Picture_030c.jpg"/>
          <p:cNvPicPr>
            <a:picLocks noChangeAspect="1" noChangeArrowheads="1"/>
          </p:cNvPicPr>
          <p:nvPr/>
        </p:nvPicPr>
        <p:blipFill>
          <a:blip r:embed="rId2" cstate="print"/>
          <a:srcRect/>
          <a:stretch>
            <a:fillRect/>
          </a:stretch>
        </p:blipFill>
        <p:spPr bwMode="auto">
          <a:xfrm>
            <a:off x="5257800" y="1524000"/>
            <a:ext cx="3190875" cy="42672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1524000"/>
          </a:xfrm>
        </p:spPr>
        <p:txBody>
          <a:bodyPr>
            <a:normAutofit lnSpcReduction="10000"/>
          </a:bodyPr>
          <a:lstStyle/>
          <a:p>
            <a:r>
              <a:rPr lang="en-US" dirty="0" smtClean="0"/>
              <a:t>A wine that is best at its “freshest” states, the grapes and juice may be chilled often throughout the vinification process.</a:t>
            </a:r>
            <a:endParaRPr lang="en-US" dirty="0"/>
          </a:p>
        </p:txBody>
      </p:sp>
      <p:pic>
        <p:nvPicPr>
          <p:cNvPr id="8196" name="Picture 4" descr="http://www.visitncwine.com/img/_tasting/process-pressing.jpg"/>
          <p:cNvPicPr>
            <a:picLocks noChangeAspect="1" noChangeArrowheads="1"/>
          </p:cNvPicPr>
          <p:nvPr/>
        </p:nvPicPr>
        <p:blipFill>
          <a:blip r:embed="rId2" cstate="print"/>
          <a:srcRect b="21895"/>
          <a:stretch>
            <a:fillRect/>
          </a:stretch>
        </p:blipFill>
        <p:spPr bwMode="auto">
          <a:xfrm>
            <a:off x="1219200" y="2362200"/>
            <a:ext cx="6518335" cy="383857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2087563"/>
          </a:xfrm>
        </p:spPr>
        <p:txBody>
          <a:bodyPr/>
          <a:lstStyle/>
          <a:p>
            <a:r>
              <a:rPr lang="en-US" dirty="0" smtClean="0"/>
              <a:t>Once, right after picking to preserve the grapes' more delicate flavours. Second, after it has been processed through a bladder press and right before fermentation. </a:t>
            </a:r>
            <a:endParaRPr lang="en-US" dirty="0"/>
          </a:p>
        </p:txBody>
      </p:sp>
      <p:pic>
        <p:nvPicPr>
          <p:cNvPr id="7170" name="Picture 2" descr="http://www.fao.org/docrep/005/Y2515E/y2515e06_11.jpg"/>
          <p:cNvPicPr>
            <a:picLocks noChangeAspect="1" noChangeArrowheads="1"/>
          </p:cNvPicPr>
          <p:nvPr/>
        </p:nvPicPr>
        <p:blipFill>
          <a:blip r:embed="rId2" cstate="print"/>
          <a:srcRect/>
          <a:stretch>
            <a:fillRect/>
          </a:stretch>
        </p:blipFill>
        <p:spPr bwMode="auto">
          <a:xfrm>
            <a:off x="2133600" y="228600"/>
            <a:ext cx="5029200" cy="37719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3886200" cy="5364163"/>
          </a:xfrm>
        </p:spPr>
        <p:txBody>
          <a:bodyPr>
            <a:normAutofit fontScale="85000" lnSpcReduction="10000"/>
          </a:bodyPr>
          <a:lstStyle/>
          <a:p>
            <a:r>
              <a:rPr lang="en-US" dirty="0" smtClean="0"/>
              <a:t>Riesling wines are often consumed when young, when they make a fruity and aromatic wine which may have aromas of green or other apples, grapefruit, peach, gooseberry, honey, rose blossom or cut green grass, and usually a crisp taste due to the high acidity</a:t>
            </a:r>
            <a:endParaRPr lang="en-US" dirty="0"/>
          </a:p>
        </p:txBody>
      </p:sp>
      <p:pic>
        <p:nvPicPr>
          <p:cNvPr id="43012" name="Picture 4" descr="http://www.nypost.com/pagesixmag/issues/20080810/images/lifestyle/cheers/1.jpg"/>
          <p:cNvPicPr>
            <a:picLocks noChangeAspect="1" noChangeArrowheads="1"/>
          </p:cNvPicPr>
          <p:nvPr/>
        </p:nvPicPr>
        <p:blipFill>
          <a:blip r:embed="rId2" cstate="print"/>
          <a:srcRect/>
          <a:stretch>
            <a:fillRect/>
          </a:stretch>
        </p:blipFill>
        <p:spPr bwMode="auto">
          <a:xfrm>
            <a:off x="4800600" y="685800"/>
            <a:ext cx="3743149" cy="51816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229600" cy="4525963"/>
          </a:xfrm>
        </p:spPr>
        <p:txBody>
          <a:bodyPr/>
          <a:lstStyle/>
          <a:p>
            <a:r>
              <a:rPr lang="en-US" dirty="0" smtClean="0"/>
              <a:t>During fermentation, the wine is cooled in temperature controlled stainless steel fermentation tanks kept between 10 and 18 °C (50 and 64 °F). </a:t>
            </a:r>
            <a:endParaRPr lang="en-US" dirty="0"/>
          </a:p>
        </p:txBody>
      </p:sp>
      <p:pic>
        <p:nvPicPr>
          <p:cNvPr id="4" name="Picture 2" descr="http://www.examiner.com/images/blog/wysiwyg/image/Stainless_Steel_Tanks(1).jpg"/>
          <p:cNvPicPr>
            <a:picLocks noChangeAspect="1" noChangeArrowheads="1"/>
          </p:cNvPicPr>
          <p:nvPr/>
        </p:nvPicPr>
        <p:blipFill>
          <a:blip r:embed="rId2" cstate="print"/>
          <a:srcRect/>
          <a:stretch>
            <a:fillRect/>
          </a:stretch>
        </p:blipFill>
        <p:spPr bwMode="auto">
          <a:xfrm>
            <a:off x="1371600" y="2362200"/>
            <a:ext cx="6324600" cy="422130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1600200"/>
            <a:ext cx="3810000" cy="4525963"/>
          </a:xfrm>
        </p:spPr>
        <p:txBody>
          <a:bodyPr>
            <a:normAutofit fontScale="92500" lnSpcReduction="10000"/>
          </a:bodyPr>
          <a:lstStyle/>
          <a:p>
            <a:r>
              <a:rPr lang="en-US" dirty="0" smtClean="0"/>
              <a:t>Unlike Chardonnay, most Riesling do not undergo malolactic fermentation. This helps preserve the tart, acidic characteristic of the wine that gives Riesling its “thirst-quenching” quality. </a:t>
            </a:r>
            <a:endParaRPr lang="en-US" dirty="0"/>
          </a:p>
        </p:txBody>
      </p:sp>
      <p:pic>
        <p:nvPicPr>
          <p:cNvPr id="5122" name="Picture 2" descr="http://greenfeatherwine.files.wordpress.com/2012/09/gaeransatz-2012-1.jpg"/>
          <p:cNvPicPr>
            <a:picLocks noChangeAspect="1" noChangeArrowheads="1"/>
          </p:cNvPicPr>
          <p:nvPr/>
        </p:nvPicPr>
        <p:blipFill>
          <a:blip r:embed="rId2" cstate="print"/>
          <a:srcRect l="16519" r="20944"/>
          <a:stretch>
            <a:fillRect/>
          </a:stretch>
        </p:blipFill>
        <p:spPr bwMode="auto">
          <a:xfrm>
            <a:off x="609600" y="1371600"/>
            <a:ext cx="4038600" cy="430530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53001"/>
            <a:ext cx="8229600" cy="1905000"/>
          </a:xfrm>
        </p:spPr>
        <p:txBody>
          <a:bodyPr>
            <a:normAutofit fontScale="85000" lnSpcReduction="20000"/>
          </a:bodyPr>
          <a:lstStyle/>
          <a:p>
            <a:r>
              <a:rPr lang="en-US" dirty="0" smtClean="0"/>
              <a:t>Riesling is often put through a process of cold stabilization, where the wine is stored just above its freezing point. The wine is kept at this temperature until much of the tartaric acid has crystallized and precipitated out of the wine</a:t>
            </a:r>
            <a:endParaRPr lang="en-US" dirty="0"/>
          </a:p>
        </p:txBody>
      </p:sp>
      <p:pic>
        <p:nvPicPr>
          <p:cNvPr id="4098" name="Picture 2" descr="http://vistahills.files.wordpress.com/2012/03/img_0343.jpg"/>
          <p:cNvPicPr>
            <a:picLocks noChangeAspect="1" noChangeArrowheads="1"/>
          </p:cNvPicPr>
          <p:nvPr/>
        </p:nvPicPr>
        <p:blipFill>
          <a:blip r:embed="rId2" cstate="print"/>
          <a:srcRect t="18333" b="5000"/>
          <a:stretch>
            <a:fillRect/>
          </a:stretch>
        </p:blipFill>
        <p:spPr bwMode="auto">
          <a:xfrm>
            <a:off x="1086678" y="533400"/>
            <a:ext cx="7023652" cy="40386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2819400"/>
          </a:xfrm>
        </p:spPr>
        <p:txBody>
          <a:bodyPr>
            <a:normAutofit lnSpcReduction="10000"/>
          </a:bodyPr>
          <a:lstStyle/>
          <a:p>
            <a:r>
              <a:rPr lang="en-US" dirty="0" smtClean="0"/>
              <a:t>In viticulture, the two main components in growing Riesling grapes are to keep it "Long &amp; Low" meaning that the ideal situation for Riesling is a climate that allows for a long, slow ripening and proper pruning to keep the yield low and the flavor concentrated</a:t>
            </a:r>
            <a:endParaRPr lang="en-US" dirty="0"/>
          </a:p>
        </p:txBody>
      </p:sp>
      <p:pic>
        <p:nvPicPr>
          <p:cNvPr id="3074" name="Picture 2" descr="http://1.bp.blogspot.com/_rsiKMJg6rso/TTj3QjGelcI/AAAAAAAABzA/d1q7ePhQ9Ok/s1600/008_Rieslingtraube_im_Oktober___Riesling_grape_in_October.JPG"/>
          <p:cNvPicPr>
            <a:picLocks noChangeAspect="1" noChangeArrowheads="1"/>
          </p:cNvPicPr>
          <p:nvPr/>
        </p:nvPicPr>
        <p:blipFill>
          <a:blip r:embed="rId2" cstate="print"/>
          <a:srcRect/>
          <a:stretch>
            <a:fillRect/>
          </a:stretch>
        </p:blipFill>
        <p:spPr bwMode="auto">
          <a:xfrm>
            <a:off x="2743200" y="3124200"/>
            <a:ext cx="5086350" cy="339090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With food</a:t>
            </a:r>
            <a:endParaRPr lang="en-US" dirty="0"/>
          </a:p>
        </p:txBody>
      </p:sp>
      <p:sp>
        <p:nvSpPr>
          <p:cNvPr id="3" name="Content Placeholder 2"/>
          <p:cNvSpPr>
            <a:spLocks noGrp="1"/>
          </p:cNvSpPr>
          <p:nvPr>
            <p:ph idx="1"/>
          </p:nvPr>
        </p:nvSpPr>
        <p:spPr>
          <a:xfrm>
            <a:off x="457200" y="1600201"/>
            <a:ext cx="8229600" cy="1981200"/>
          </a:xfrm>
        </p:spPr>
        <p:txBody>
          <a:bodyPr>
            <a:normAutofit fontScale="92500" lnSpcReduction="20000"/>
          </a:bodyPr>
          <a:lstStyle/>
          <a:p>
            <a:r>
              <a:rPr lang="en-US" dirty="0" smtClean="0"/>
              <a:t>Riesling is a versatile wine for pairing with food, because of its balance of sugar and acidity. It can be paired with white fish or pork, and is one of the few wines that can stand up to the stronger flavours and spices of Thai and Chinese cuisine.</a:t>
            </a:r>
            <a:endParaRPr lang="en-US" dirty="0"/>
          </a:p>
        </p:txBody>
      </p:sp>
      <p:pic>
        <p:nvPicPr>
          <p:cNvPr id="2050" name="Picture 2" descr="http://cdn.sheknows.com/articles/crave/pad_thai.jpg"/>
          <p:cNvPicPr>
            <a:picLocks noChangeAspect="1" noChangeArrowheads="1"/>
          </p:cNvPicPr>
          <p:nvPr/>
        </p:nvPicPr>
        <p:blipFill>
          <a:blip r:embed="rId2" cstate="print"/>
          <a:srcRect/>
          <a:stretch>
            <a:fillRect/>
          </a:stretch>
        </p:blipFill>
        <p:spPr bwMode="auto">
          <a:xfrm>
            <a:off x="914400" y="3657600"/>
            <a:ext cx="3810000" cy="2533651"/>
          </a:xfrm>
          <a:prstGeom prst="rect">
            <a:avLst/>
          </a:prstGeom>
          <a:noFill/>
        </p:spPr>
      </p:pic>
      <p:pic>
        <p:nvPicPr>
          <p:cNvPr id="2052" name="Picture 4" descr="http://3.bp.blogspot.com/_J-tsmC8pb7Y/S8nnzVI-FhI/AAAAAAAACEg/DAJpABypbno/s1600/Chinese_Cuisine.jpg"/>
          <p:cNvPicPr>
            <a:picLocks noChangeAspect="1" noChangeArrowheads="1"/>
          </p:cNvPicPr>
          <p:nvPr/>
        </p:nvPicPr>
        <p:blipFill>
          <a:blip r:embed="rId3" cstate="print"/>
          <a:srcRect/>
          <a:stretch>
            <a:fillRect/>
          </a:stretch>
        </p:blipFill>
        <p:spPr bwMode="auto">
          <a:xfrm>
            <a:off x="4844144" y="3657600"/>
            <a:ext cx="3537856" cy="2514599"/>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4525963"/>
          </a:xfrm>
        </p:spPr>
        <p:txBody>
          <a:bodyPr/>
          <a:lstStyle/>
          <a:p>
            <a:r>
              <a:rPr lang="en-US" dirty="0" smtClean="0"/>
              <a:t>Riesling tends to be lighter weight and therefore suitable to a wider range of foods. The sharp acidity/sweetness in Rieslings can serve as a good balance to foods that have a high salt content. In Germany, cabbage is sometimes cooked with Riesling to reduce the vegetable's smell.</a:t>
            </a:r>
            <a:endParaRPr lang="en-US" dirty="0"/>
          </a:p>
        </p:txBody>
      </p:sp>
      <p:pic>
        <p:nvPicPr>
          <p:cNvPr id="1026" name="Picture 2" descr="http://www.blogcdn.com/www.gadling.com/media/2007/11/germahfoodsaus.gif"/>
          <p:cNvPicPr>
            <a:picLocks noChangeAspect="1" noChangeArrowheads="1"/>
          </p:cNvPicPr>
          <p:nvPr/>
        </p:nvPicPr>
        <p:blipFill>
          <a:blip r:embed="rId2" cstate="print"/>
          <a:srcRect/>
          <a:stretch>
            <a:fillRect/>
          </a:stretch>
        </p:blipFill>
        <p:spPr bwMode="auto">
          <a:xfrm>
            <a:off x="4114800" y="3352800"/>
            <a:ext cx="4165599" cy="3124200"/>
          </a:xfrm>
          <a:prstGeom prst="rect">
            <a:avLst/>
          </a:prstGeom>
          <a:noFill/>
        </p:spPr>
      </p:pic>
      <p:pic>
        <p:nvPicPr>
          <p:cNvPr id="1028" name="Picture 4" descr="http://t2.gstatic.com/images?q=tbn:ANd9GcTxZTeYHz88Diev_Vw_Ua4CNUNJuTRkFY1J95vNTIHJlkG1rPKkitPHxbvf"/>
          <p:cNvPicPr>
            <a:picLocks noChangeAspect="1" noChangeArrowheads="1"/>
          </p:cNvPicPr>
          <p:nvPr/>
        </p:nvPicPr>
        <p:blipFill>
          <a:blip r:embed="rId3" cstate="print"/>
          <a:srcRect/>
          <a:stretch>
            <a:fillRect/>
          </a:stretch>
        </p:blipFill>
        <p:spPr bwMode="auto">
          <a:xfrm>
            <a:off x="457200" y="3810000"/>
            <a:ext cx="3435244" cy="2286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600200"/>
            <a:ext cx="4343400" cy="4525963"/>
          </a:xfrm>
        </p:spPr>
        <p:txBody>
          <a:bodyPr/>
          <a:lstStyle/>
          <a:p>
            <a:r>
              <a:rPr lang="en-US" dirty="0" smtClean="0"/>
              <a:t>Riesling's naturally high acidity and range of flavours make it suitable for extended aging, some hundreds of years old.</a:t>
            </a:r>
            <a:endParaRPr lang="en-US" dirty="0"/>
          </a:p>
        </p:txBody>
      </p:sp>
      <p:pic>
        <p:nvPicPr>
          <p:cNvPr id="41986" name="Picture 2" descr="http://farm2.static.flickr.com/1110/628561869_801b4d4590.jpg"/>
          <p:cNvPicPr>
            <a:picLocks noChangeAspect="1" noChangeArrowheads="1"/>
          </p:cNvPicPr>
          <p:nvPr/>
        </p:nvPicPr>
        <p:blipFill>
          <a:blip r:embed="rId2" cstate="print"/>
          <a:srcRect/>
          <a:stretch>
            <a:fillRect/>
          </a:stretch>
        </p:blipFill>
        <p:spPr bwMode="auto">
          <a:xfrm>
            <a:off x="838200" y="914400"/>
            <a:ext cx="3571875" cy="47625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5800"/>
            <a:ext cx="8229600" cy="2133600"/>
          </a:xfrm>
        </p:spPr>
        <p:txBody>
          <a:bodyPr/>
          <a:lstStyle/>
          <a:p>
            <a:r>
              <a:rPr lang="en-US" dirty="0" smtClean="0"/>
              <a:t>The town hall of Bremen, Germany, stores various German wines, including Riesling based wines, in barrel back to the 1653 vintage</a:t>
            </a:r>
            <a:endParaRPr lang="en-US" dirty="0"/>
          </a:p>
        </p:txBody>
      </p:sp>
      <p:pic>
        <p:nvPicPr>
          <p:cNvPr id="40962" name="Picture 2" descr="http://image.shutterstock.com/display_pic_with_logo/82089/82089,1327426689,1/stock-photo-town-hall-of-the-free-and-hanseatic-city-of-bremen-germany-93536575.jpg"/>
          <p:cNvPicPr>
            <a:picLocks noChangeAspect="1" noChangeArrowheads="1"/>
          </p:cNvPicPr>
          <p:nvPr/>
        </p:nvPicPr>
        <p:blipFill>
          <a:blip r:embed="rId2" cstate="print"/>
          <a:srcRect b="5882"/>
          <a:stretch>
            <a:fillRect/>
          </a:stretch>
        </p:blipFill>
        <p:spPr bwMode="auto">
          <a:xfrm>
            <a:off x="1600200" y="228600"/>
            <a:ext cx="5943600" cy="4267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r>
              <a:rPr lang="en-US" dirty="0" smtClean="0"/>
              <a:t>More common aging periods for Riesling wines would be 5–15 years for dry, 10–20 years for semi-sweet and 10-30+ for sweet versions.</a:t>
            </a:r>
            <a:endParaRPr lang="en-US" dirty="0"/>
          </a:p>
        </p:txBody>
      </p:sp>
      <p:pic>
        <p:nvPicPr>
          <p:cNvPr id="39938" name="Picture 2" descr="http://www.grapemates.org/files/052011/IMG_1765.JPG"/>
          <p:cNvPicPr>
            <a:picLocks noChangeAspect="1" noChangeArrowheads="1"/>
          </p:cNvPicPr>
          <p:nvPr/>
        </p:nvPicPr>
        <p:blipFill>
          <a:blip r:embed="rId2" cstate="print"/>
          <a:srcRect l="10620" r="13864" b="9735"/>
          <a:stretch>
            <a:fillRect/>
          </a:stretch>
        </p:blipFill>
        <p:spPr bwMode="auto">
          <a:xfrm>
            <a:off x="1676400" y="2286000"/>
            <a:ext cx="5715000" cy="431125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57600"/>
            <a:ext cx="8229600" cy="2895600"/>
          </a:xfrm>
        </p:spPr>
        <p:txBody>
          <a:bodyPr>
            <a:normAutofit fontScale="85000" lnSpcReduction="10000"/>
          </a:bodyPr>
          <a:lstStyle/>
          <a:p>
            <a:r>
              <a:rPr lang="en-US" dirty="0" smtClean="0"/>
              <a:t>The most expensive wines made from Riesling are late harvest dessert wines, produced by letting the grapes hang on the vines well past normal picking time. Through evaporation caused by the fungus </a:t>
            </a:r>
            <a:r>
              <a:rPr lang="en-US" i="1" dirty="0" smtClean="0"/>
              <a:t>Botrytis cinerea</a:t>
            </a:r>
            <a:r>
              <a:rPr lang="en-US" dirty="0" smtClean="0"/>
              <a:t> ("noble rot") or by freezing, as in the case of ice wine (in German, Eiswein), water is removed and the resulting wine offers richer layers on the palate. </a:t>
            </a:r>
            <a:endParaRPr lang="en-US" dirty="0"/>
          </a:p>
        </p:txBody>
      </p:sp>
      <p:pic>
        <p:nvPicPr>
          <p:cNvPr id="38914" name="Picture 2" descr="http://3.bp.blogspot.com/_qxwE4Z1CKdA/R3UvILlPQwI/AAAAAAAABL8/q6-BN9V3uaI/s400/eiswein.jpg"/>
          <p:cNvPicPr>
            <a:picLocks noChangeAspect="1" noChangeArrowheads="1"/>
          </p:cNvPicPr>
          <p:nvPr/>
        </p:nvPicPr>
        <p:blipFill>
          <a:blip r:embed="rId2" cstate="print"/>
          <a:srcRect/>
          <a:stretch>
            <a:fillRect/>
          </a:stretch>
        </p:blipFill>
        <p:spPr bwMode="auto">
          <a:xfrm>
            <a:off x="2362200" y="304800"/>
            <a:ext cx="4267200" cy="318928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56037"/>
            <a:ext cx="8229600" cy="3001963"/>
          </a:xfrm>
        </p:spPr>
        <p:txBody>
          <a:bodyPr>
            <a:normAutofit fontScale="85000" lnSpcReduction="10000"/>
          </a:bodyPr>
          <a:lstStyle/>
          <a:p>
            <a:r>
              <a:rPr lang="en-US" dirty="0" smtClean="0"/>
              <a:t>The beneficial use of "noble rot" in Riesling grapes was discovered in the late 18th century at Schloss Johannisberg. Permission from the Abbey of Fulda (which owned the vineyard) to start picking Riesling grapes arrived too late and the grapes had begun to rot; yet it turned out that the wine made from them was still of excellent quality</a:t>
            </a:r>
            <a:endParaRPr lang="en-US" dirty="0"/>
          </a:p>
        </p:txBody>
      </p:sp>
      <p:pic>
        <p:nvPicPr>
          <p:cNvPr id="37890" name="Picture 2" descr="http://apollosjourney.com/wp-content/uploads/2011/10/Noble-Rot.jpg"/>
          <p:cNvPicPr>
            <a:picLocks noChangeAspect="1" noChangeArrowheads="1"/>
          </p:cNvPicPr>
          <p:nvPr/>
        </p:nvPicPr>
        <p:blipFill>
          <a:blip r:embed="rId2" cstate="print"/>
          <a:srcRect/>
          <a:stretch>
            <a:fillRect/>
          </a:stretch>
        </p:blipFill>
        <p:spPr bwMode="auto">
          <a:xfrm>
            <a:off x="1981200" y="228600"/>
            <a:ext cx="4978400" cy="3429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2704</TotalTime>
  <Words>1757</Words>
  <Application>Microsoft Office PowerPoint</Application>
  <PresentationFormat>On-screen Show (4:3)</PresentationFormat>
  <Paragraphs>54</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Riesling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Germany</vt:lpstr>
      <vt:lpstr>PowerPoint Presentation</vt:lpstr>
      <vt:lpstr>STYLES</vt:lpstr>
      <vt:lpstr>PowerPoint Presentation</vt:lpstr>
      <vt:lpstr>PowerPoint Presentation</vt:lpstr>
      <vt:lpstr>RIPENESS CLASSIFICATION</vt:lpstr>
      <vt:lpstr>PowerPoint Presentation</vt:lpstr>
      <vt:lpstr>PowerPoint Presentation</vt:lpstr>
      <vt:lpstr>PowerPoint Presentation</vt:lpstr>
      <vt:lpstr>PowerPoint Presentation</vt:lpstr>
      <vt:lpstr>PowerPoint Presentation</vt:lpstr>
      <vt:lpstr>Alsace (France)</vt:lpstr>
      <vt:lpstr>PowerPoint Presentation</vt:lpstr>
      <vt:lpstr>PowerPoint Presentation</vt:lpstr>
      <vt:lpstr>PowerPoint Presentation</vt:lpstr>
      <vt:lpstr>PowerPoint Presentation</vt:lpstr>
      <vt:lpstr>Australia and New Zealand</vt:lpstr>
      <vt:lpstr>PowerPoint Presentation</vt:lpstr>
      <vt:lpstr>PowerPoint Presentation</vt:lpstr>
      <vt:lpstr>PowerPoint Presentation</vt:lpstr>
      <vt:lpstr>United States</vt:lpstr>
      <vt:lpstr>PowerPoint Presentation</vt:lpstr>
      <vt:lpstr>PowerPoint Presentation</vt:lpstr>
      <vt:lpstr>PowerPoint Presentation</vt:lpstr>
      <vt:lpstr>PowerPoint Presentation</vt:lpstr>
      <vt:lpstr>PowerPoint Presentation</vt:lpstr>
      <vt:lpstr>Canada</vt:lpstr>
      <vt:lpstr>Production</vt:lpstr>
      <vt:lpstr>PowerPoint Presentation</vt:lpstr>
      <vt:lpstr>PowerPoint Presentation</vt:lpstr>
      <vt:lpstr>PowerPoint Presentation</vt:lpstr>
      <vt:lpstr>PowerPoint Presentation</vt:lpstr>
      <vt:lpstr>PowerPoint Presentation</vt:lpstr>
      <vt:lpstr>PowerPoint Presentation</vt:lpstr>
      <vt:lpstr>With food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Reisling</dc:title>
  <dc:creator>Team Jordan 2</dc:creator>
  <cp:lastModifiedBy>Mike Jordan</cp:lastModifiedBy>
  <cp:revision>21</cp:revision>
  <cp:lastPrinted>2012-10-15T18:17:49Z</cp:lastPrinted>
  <dcterms:created xsi:type="dcterms:W3CDTF">2006-08-16T00:00:00Z</dcterms:created>
  <dcterms:modified xsi:type="dcterms:W3CDTF">2015-12-20T18:08:50Z</dcterms:modified>
</cp:coreProperties>
</file>