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94660"/>
  </p:normalViewPr>
  <p:slideViewPr>
    <p:cSldViewPr>
      <p:cViewPr varScale="1">
        <p:scale>
          <a:sx n="81" d="100"/>
          <a:sy n="81" d="100"/>
        </p:scale>
        <p:origin x="16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Port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3716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16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Tawny Port</a:t>
            </a:r>
            <a:endParaRPr lang="en-US" dirty="0"/>
          </a:p>
        </p:txBody>
      </p:sp>
      <p:sp>
        <p:nvSpPr>
          <p:cNvPr id="3" name="Content Placeholder 2"/>
          <p:cNvSpPr>
            <a:spLocks noGrp="1"/>
          </p:cNvSpPr>
          <p:nvPr>
            <p:ph idx="1"/>
          </p:nvPr>
        </p:nvSpPr>
        <p:spPr>
          <a:xfrm>
            <a:off x="457200" y="1295400"/>
            <a:ext cx="8229600" cy="1752599"/>
          </a:xfrm>
        </p:spPr>
        <p:txBody>
          <a:bodyPr>
            <a:normAutofit/>
          </a:bodyPr>
          <a:lstStyle/>
          <a:p>
            <a:r>
              <a:rPr lang="en-US" dirty="0"/>
              <a:t>Tawny ports are wines, made from red grapes, that are aged in wooden barrels, exposing them to gradual oxidation and evaporation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17132"/>
            <a:ext cx="2321668" cy="232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024" y="3012106"/>
            <a:ext cx="4880126" cy="32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0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066800"/>
            <a:ext cx="4114800" cy="4525963"/>
          </a:xfrm>
        </p:spPr>
        <p:txBody>
          <a:bodyPr/>
          <a:lstStyle/>
          <a:p>
            <a:r>
              <a:rPr lang="en-US" dirty="0"/>
              <a:t>As a result, they gradually mellow to a golden-brown </a:t>
            </a:r>
            <a:r>
              <a:rPr lang="en-US" dirty="0" smtClean="0"/>
              <a:t>color. </a:t>
            </a:r>
            <a:r>
              <a:rPr lang="en-US" dirty="0"/>
              <a:t>The exposure to oxygen imparts "nutty" flavours to the wine, which is blended to match the house style.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47750"/>
            <a:ext cx="36766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47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020763"/>
          </a:xfrm>
        </p:spPr>
        <p:txBody>
          <a:bodyPr>
            <a:normAutofit lnSpcReduction="10000"/>
          </a:bodyPr>
          <a:lstStyle/>
          <a:p>
            <a:r>
              <a:rPr lang="en-US" dirty="0"/>
              <a:t>Tawny ports are sweet or medium dry and typically consumed as a dessert wine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82009"/>
            <a:ext cx="449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96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229600" cy="1401763"/>
          </a:xfrm>
        </p:spPr>
        <p:txBody>
          <a:bodyPr>
            <a:normAutofit fontScale="92500" lnSpcReduction="10000"/>
          </a:bodyPr>
          <a:lstStyle/>
          <a:p>
            <a:r>
              <a:rPr lang="en-US" dirty="0"/>
              <a:t>When a port is described as tawny, without an indication of age, it is a basic blend of wood aged port that has spent at least two years in barrels.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317" y="457200"/>
            <a:ext cx="42862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52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2819401"/>
          </a:xfrm>
        </p:spPr>
        <p:txBody>
          <a:bodyPr>
            <a:normAutofit/>
          </a:bodyPr>
          <a:lstStyle/>
          <a:p>
            <a:r>
              <a:rPr lang="en-US" dirty="0"/>
              <a:t>Above this are tawny with an indication of age which represent a blend of several vintages, with the nominal years "in wood" stated on the label. The official categories are 10, 20, 30 and over 40 years.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43" y="3429000"/>
            <a:ext cx="73818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73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0" y="1967025"/>
            <a:ext cx="3581400" cy="2667000"/>
          </a:xfrm>
        </p:spPr>
        <p:txBody>
          <a:bodyPr/>
          <a:lstStyle/>
          <a:p>
            <a:r>
              <a:rPr lang="en-US" dirty="0"/>
              <a:t>The categories indicate a target age profile for the ports, not their actual ages</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87" t="19338" r="14272" b="18986"/>
          <a:stretch/>
        </p:blipFill>
        <p:spPr bwMode="auto">
          <a:xfrm>
            <a:off x="533400" y="1371600"/>
            <a:ext cx="4399862" cy="38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86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Port</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a:t>Ruby port is the cheapest and most extensively produced type of port. After fermentation, it is stored in tanks made of concrete or stainless steel to prevent oxidative aging and preserve its rich claret color.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4385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0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990600"/>
            <a:ext cx="4267200" cy="5135563"/>
          </a:xfrm>
        </p:spPr>
        <p:txBody>
          <a:bodyPr/>
          <a:lstStyle/>
          <a:p>
            <a:r>
              <a:rPr lang="en-US" dirty="0"/>
              <a:t>The wine is usually blended to match the style of the brand to which it is to be sold. The wine is fined and cold filtered before bottling and does not generally improve with age.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9" y="1285875"/>
            <a:ext cx="3666067"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2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Vintage Port</a:t>
            </a:r>
            <a:endParaRPr lang="en-US" dirty="0"/>
          </a:p>
        </p:txBody>
      </p:sp>
      <p:sp>
        <p:nvSpPr>
          <p:cNvPr id="3" name="Content Placeholder 2"/>
          <p:cNvSpPr>
            <a:spLocks noGrp="1"/>
          </p:cNvSpPr>
          <p:nvPr>
            <p:ph idx="1"/>
          </p:nvPr>
        </p:nvSpPr>
        <p:spPr>
          <a:xfrm>
            <a:off x="685800" y="1828800"/>
            <a:ext cx="4343400" cy="3706089"/>
          </a:xfrm>
        </p:spPr>
        <p:txBody>
          <a:bodyPr/>
          <a:lstStyle/>
          <a:p>
            <a:r>
              <a:rPr lang="en-US" dirty="0"/>
              <a:t>Vintage port is made entirely from the grapes of a declared vintage year and accounts for about two percent of overall port production.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66" r="29163"/>
          <a:stretch/>
        </p:blipFill>
        <p:spPr bwMode="auto">
          <a:xfrm>
            <a:off x="5334000" y="1379666"/>
            <a:ext cx="2362200" cy="487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65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Not every year is declared a vintage in the Douro. The decision on whether to declare a vintage is made in the spring of the second year following the harvest. The decision to declare a vintage is made by each individual port house, often referred to as a "shipper".</a:t>
            </a:r>
          </a:p>
        </p:txBody>
      </p:sp>
    </p:spTree>
    <p:extLst>
      <p:ext uri="{BB962C8B-B14F-4D97-AF65-F5344CB8AC3E}">
        <p14:creationId xmlns:p14="http://schemas.microsoft.com/office/powerpoint/2010/main" val="4742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200"/>
            <a:ext cx="8229600" cy="1676400"/>
          </a:xfrm>
        </p:spPr>
        <p:txBody>
          <a:bodyPr/>
          <a:lstStyle/>
          <a:p>
            <a:r>
              <a:rPr lang="en-US" dirty="0"/>
              <a:t>Port </a:t>
            </a:r>
            <a:r>
              <a:rPr lang="en-US" dirty="0" smtClean="0"/>
              <a:t>wine </a:t>
            </a:r>
            <a:r>
              <a:rPr lang="en-US" dirty="0"/>
              <a:t>is a Portuguese fortified wine produced exclusively in the Douro Valley in the northern provinces of Portugal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7150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51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9600"/>
            <a:ext cx="8229600" cy="2087563"/>
          </a:xfrm>
        </p:spPr>
        <p:txBody>
          <a:bodyPr>
            <a:normAutofit fontScale="92500"/>
          </a:bodyPr>
          <a:lstStyle/>
          <a:p>
            <a:r>
              <a:rPr lang="en-US" dirty="0"/>
              <a:t>While it is by far the most renowned type of port, from a volume and revenue standpoint, vintage port actually makes up only a small percentage of the production of most shippers.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4876800" cy="369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46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2895599"/>
          </a:xfrm>
        </p:spPr>
        <p:txBody>
          <a:bodyPr>
            <a:normAutofit lnSpcReduction="10000"/>
          </a:bodyPr>
          <a:lstStyle/>
          <a:p>
            <a:r>
              <a:rPr lang="en-US" dirty="0"/>
              <a:t>Vintage ports are aged in barrels for a maximum of two and a half years before bottling, and generally require another ten to forty years of aging in the bottle before reaching what is considered a proper drinking age.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3352800"/>
            <a:ext cx="7858125" cy="304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32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438400"/>
          </a:xfrm>
        </p:spPr>
        <p:txBody>
          <a:bodyPr>
            <a:normAutofit fontScale="92500" lnSpcReduction="20000"/>
          </a:bodyPr>
          <a:lstStyle/>
          <a:p>
            <a:r>
              <a:rPr lang="en-US" dirty="0"/>
              <a:t>Since they are aged in barrels for only a short time, they retain their dark ruby </a:t>
            </a:r>
            <a:r>
              <a:rPr lang="en-US" dirty="0" smtClean="0"/>
              <a:t>color </a:t>
            </a:r>
            <a:r>
              <a:rPr lang="en-US" dirty="0"/>
              <a:t>and fresh fruit flavours. Particularly fine vintage ports can continue to gain complexity and drink wonderfully for many decades after they were bottled.</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28600"/>
            <a:ext cx="5791200" cy="385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93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1219200"/>
          </a:xfrm>
        </p:spPr>
        <p:txBody>
          <a:bodyPr/>
          <a:lstStyle/>
          <a:p>
            <a:r>
              <a:rPr lang="en-US" dirty="0"/>
              <a:t>It is not unknown for 19th century bottles to still be in perfect condition for consumption.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905000"/>
            <a:ext cx="5505450" cy="440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2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quinta vintage port</a:t>
            </a:r>
          </a:p>
        </p:txBody>
      </p:sp>
      <p:sp>
        <p:nvSpPr>
          <p:cNvPr id="3" name="Content Placeholder 2"/>
          <p:cNvSpPr>
            <a:spLocks noGrp="1"/>
          </p:cNvSpPr>
          <p:nvPr>
            <p:ph idx="1"/>
          </p:nvPr>
        </p:nvSpPr>
        <p:spPr>
          <a:xfrm>
            <a:off x="457200" y="1371601"/>
            <a:ext cx="8229600" cy="1828800"/>
          </a:xfrm>
        </p:spPr>
        <p:txBody>
          <a:bodyPr>
            <a:normAutofit fontScale="92500" lnSpcReduction="10000"/>
          </a:bodyPr>
          <a:lstStyle/>
          <a:p>
            <a:r>
              <a:rPr lang="en-US" dirty="0"/>
              <a:t>Single quinta vintage ports are wines that originate from a single estate, unlike the standard </a:t>
            </a:r>
            <a:r>
              <a:rPr lang="en-US" dirty="0" smtClean="0"/>
              <a:t>bottling's </a:t>
            </a:r>
            <a:r>
              <a:rPr lang="en-US" dirty="0"/>
              <a:t>of the port wine houses which can be sourced from a number of quintas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5257800" cy="337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77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Storing and </a:t>
            </a:r>
            <a:r>
              <a:rPr lang="en-US" dirty="0" smtClean="0"/>
              <a:t>Serving</a:t>
            </a:r>
            <a:endParaRPr lang="en-US" dirty="0"/>
          </a:p>
        </p:txBody>
      </p:sp>
      <p:sp>
        <p:nvSpPr>
          <p:cNvPr id="3" name="Content Placeholder 2"/>
          <p:cNvSpPr>
            <a:spLocks noGrp="1"/>
          </p:cNvSpPr>
          <p:nvPr>
            <p:ph idx="1"/>
          </p:nvPr>
        </p:nvSpPr>
        <p:spPr/>
        <p:txBody>
          <a:bodyPr/>
          <a:lstStyle/>
          <a:p>
            <a:r>
              <a:rPr lang="en-US" dirty="0"/>
              <a:t>Port, like other wine, should be stored in a cool but not cold, dark location (as light can damage the port), with a steady temperature (such as a cellar), laying the bottle on its side if the bottle has a cork, or standing up if stoppered.</a:t>
            </a:r>
          </a:p>
        </p:txBody>
      </p:sp>
    </p:spTree>
    <p:extLst>
      <p:ext uri="{BB962C8B-B14F-4D97-AF65-F5344CB8AC3E}">
        <p14:creationId xmlns:p14="http://schemas.microsoft.com/office/powerpoint/2010/main" val="49439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Once opened, port generally lasts longer than unfortified wine but is still best if consumed within a short period of time</a:t>
            </a:r>
            <a:r>
              <a:rPr lang="en-US" dirty="0" smtClean="0"/>
              <a:t>. </a:t>
            </a:r>
            <a:r>
              <a:rPr lang="en-US" dirty="0"/>
              <a:t>Those with stoppers can be kept for a couple of months in a dark place, but if it has a cork it must be consumed sooner. Typically, the older the vintage, the quicker it must be consumed</a:t>
            </a:r>
          </a:p>
        </p:txBody>
      </p:sp>
    </p:spTree>
    <p:extLst>
      <p:ext uri="{BB962C8B-B14F-4D97-AF65-F5344CB8AC3E}">
        <p14:creationId xmlns:p14="http://schemas.microsoft.com/office/powerpoint/2010/main" val="49361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Exposure to oxygen (or oxidation) causes wine to deteriorate after opening. Therefore the longer a port spent in barrels (where it is exposed to air), the longer it will last after opening. A tawny port has already incorporated oxidation into its flavor profile so it will last much longer than a vintage port</a:t>
            </a:r>
          </a:p>
        </p:txBody>
      </p:sp>
    </p:spTree>
    <p:extLst>
      <p:ext uri="{BB962C8B-B14F-4D97-AF65-F5344CB8AC3E}">
        <p14:creationId xmlns:p14="http://schemas.microsoft.com/office/powerpoint/2010/main" val="405175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Ruby Port Food Pairing</a:t>
            </a:r>
          </a:p>
        </p:txBody>
      </p:sp>
      <p:sp>
        <p:nvSpPr>
          <p:cNvPr id="3" name="Content Placeholder 2"/>
          <p:cNvSpPr>
            <a:spLocks noGrp="1"/>
          </p:cNvSpPr>
          <p:nvPr>
            <p:ph idx="1"/>
          </p:nvPr>
        </p:nvSpPr>
        <p:spPr/>
        <p:txBody>
          <a:bodyPr/>
          <a:lstStyle/>
          <a:p>
            <a:r>
              <a:rPr lang="en-US" dirty="0"/>
              <a:t>Dessert:  Dark Chocolate, Chocolate Cake, Chocolate Truffles, </a:t>
            </a:r>
            <a:r>
              <a:rPr lang="en-US" dirty="0" smtClean="0"/>
              <a:t>Strawberries </a:t>
            </a:r>
            <a:r>
              <a:rPr lang="en-US" dirty="0"/>
              <a:t>Covered in Chocolate</a:t>
            </a:r>
          </a:p>
          <a:p>
            <a:r>
              <a:rPr lang="en-US" dirty="0" smtClean="0"/>
              <a:t>Cheese</a:t>
            </a:r>
            <a:r>
              <a:rPr lang="en-US" dirty="0"/>
              <a:t>: Stilton, Dorset Blue, Camembert, Brie, Roquefort, Waterloo</a:t>
            </a:r>
          </a:p>
          <a:p>
            <a:r>
              <a:rPr lang="en-US" dirty="0" smtClean="0"/>
              <a:t>Fruits </a:t>
            </a:r>
            <a:r>
              <a:rPr lang="en-US" dirty="0"/>
              <a:t>&amp; Nuts:  Walnuts, Roasted Chestnuts</a:t>
            </a:r>
          </a:p>
          <a:p>
            <a:endParaRPr lang="en-US" dirty="0"/>
          </a:p>
        </p:txBody>
      </p:sp>
    </p:spTree>
    <p:extLst>
      <p:ext uri="{BB962C8B-B14F-4D97-AF65-F5344CB8AC3E}">
        <p14:creationId xmlns:p14="http://schemas.microsoft.com/office/powerpoint/2010/main" val="34075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Tawny </a:t>
            </a:r>
            <a:r>
              <a:rPr lang="en-US" dirty="0" smtClean="0"/>
              <a:t>Port </a:t>
            </a:r>
            <a:r>
              <a:rPr lang="en-US" dirty="0"/>
              <a:t>Food Pairing</a:t>
            </a:r>
          </a:p>
        </p:txBody>
      </p:sp>
      <p:sp>
        <p:nvSpPr>
          <p:cNvPr id="3" name="Content Placeholder 2"/>
          <p:cNvSpPr>
            <a:spLocks noGrp="1"/>
          </p:cNvSpPr>
          <p:nvPr>
            <p:ph idx="1"/>
          </p:nvPr>
        </p:nvSpPr>
        <p:spPr/>
        <p:txBody>
          <a:bodyPr/>
          <a:lstStyle/>
          <a:p>
            <a:r>
              <a:rPr lang="en-US" dirty="0"/>
              <a:t>Dessert:  </a:t>
            </a:r>
            <a:r>
              <a:rPr lang="en-US" dirty="0" smtClean="0"/>
              <a:t>Crème </a:t>
            </a:r>
            <a:r>
              <a:rPr lang="en-US" dirty="0"/>
              <a:t>Brulee, </a:t>
            </a:r>
            <a:r>
              <a:rPr lang="en-US" dirty="0" smtClean="0"/>
              <a:t>Apple </a:t>
            </a:r>
            <a:r>
              <a:rPr lang="en-US" dirty="0"/>
              <a:t>Pie, Pecan Pie, Vanilla Ice Cream, Almond Biscotti, Tarts, Mince Pies.</a:t>
            </a:r>
          </a:p>
          <a:p>
            <a:r>
              <a:rPr lang="en-US" dirty="0" smtClean="0"/>
              <a:t>Cheese</a:t>
            </a:r>
            <a:r>
              <a:rPr lang="en-US" dirty="0"/>
              <a:t>:  Cheddar, </a:t>
            </a:r>
            <a:r>
              <a:rPr lang="en-US" dirty="0" smtClean="0"/>
              <a:t>Parm, </a:t>
            </a:r>
            <a:r>
              <a:rPr lang="en-US" dirty="0"/>
              <a:t>Pyrenean</a:t>
            </a:r>
          </a:p>
          <a:p>
            <a:r>
              <a:rPr lang="en-US" dirty="0" smtClean="0"/>
              <a:t>Fruits </a:t>
            </a:r>
            <a:r>
              <a:rPr lang="en-US" dirty="0"/>
              <a:t>&amp; Nuts: Cherries, Almonds, Hazelnuts, Plums, Apricots, Apples, Raisins, Figs</a:t>
            </a:r>
          </a:p>
          <a:p>
            <a:endParaRPr lang="en-US" dirty="0"/>
          </a:p>
        </p:txBody>
      </p:sp>
    </p:spTree>
    <p:extLst>
      <p:ext uri="{BB962C8B-B14F-4D97-AF65-F5344CB8AC3E}">
        <p14:creationId xmlns:p14="http://schemas.microsoft.com/office/powerpoint/2010/main" val="69458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lstStyle/>
          <a:p>
            <a:r>
              <a:rPr lang="en-US" dirty="0"/>
              <a:t>The </a:t>
            </a:r>
            <a:r>
              <a:rPr lang="en-US" dirty="0" smtClean="0"/>
              <a:t>wine is </a:t>
            </a:r>
            <a:r>
              <a:rPr lang="en-US" dirty="0"/>
              <a:t>fortified by the addition of a neutral grape spirit known as aguardente in order to stop the </a:t>
            </a:r>
            <a:r>
              <a:rPr lang="en-US" dirty="0" smtClean="0"/>
              <a:t>fermentation </a:t>
            </a:r>
            <a:r>
              <a:rPr lang="en-US" dirty="0"/>
              <a:t>and to boost the alcohol content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66800"/>
            <a:ext cx="3450215" cy="51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1219200"/>
          </a:xfrm>
        </p:spPr>
        <p:txBody>
          <a:bodyPr/>
          <a:lstStyle/>
          <a:p>
            <a:r>
              <a:rPr lang="en-US" dirty="0"/>
              <a:t>The wine is then stored and aged, often in barrels stored in a cave </a:t>
            </a:r>
            <a:r>
              <a:rPr lang="en-US" dirty="0" smtClean="0"/>
              <a:t>before </a:t>
            </a:r>
            <a:r>
              <a:rPr lang="en-US" dirty="0"/>
              <a:t>being bottled.</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89199"/>
            <a:ext cx="626745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9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Over a hundred varieties of </a:t>
            </a:r>
            <a:r>
              <a:rPr lang="en-US" dirty="0" smtClean="0"/>
              <a:t>grapes </a:t>
            </a:r>
            <a:r>
              <a:rPr lang="en-US" dirty="0"/>
              <a:t>are sanctioned for port production, although only five </a:t>
            </a:r>
            <a:r>
              <a:rPr lang="en-US" dirty="0" smtClean="0"/>
              <a:t>(Tinta </a:t>
            </a:r>
            <a:r>
              <a:rPr lang="en-US" dirty="0"/>
              <a:t>Barroca, Tinta Cão, Tinta Roriz (Tempranillo), Touriga Francesa, and Touriga Nacional) are widely cultivated and </a:t>
            </a:r>
            <a:r>
              <a:rPr lang="en-US" dirty="0" smtClean="0"/>
              <a:t>used.</a:t>
            </a:r>
            <a:endParaRPr lang="en-US" dirty="0"/>
          </a:p>
        </p:txBody>
      </p:sp>
    </p:spTree>
    <p:extLst>
      <p:ext uri="{BB962C8B-B14F-4D97-AF65-F5344CB8AC3E}">
        <p14:creationId xmlns:p14="http://schemas.microsoft.com/office/powerpoint/2010/main" val="41971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758" y="685800"/>
            <a:ext cx="8229600" cy="1371600"/>
          </a:xfrm>
        </p:spPr>
        <p:txBody>
          <a:bodyPr/>
          <a:lstStyle/>
          <a:p>
            <a:r>
              <a:rPr lang="en-US" dirty="0" smtClean="0"/>
              <a:t>All </a:t>
            </a:r>
            <a:r>
              <a:rPr lang="en-US" dirty="0"/>
              <a:t>Ports commercially available are from a blend of different grapes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5334000" cy="470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600200"/>
            <a:ext cx="4267200" cy="4525963"/>
          </a:xfrm>
        </p:spPr>
        <p:txBody>
          <a:bodyPr/>
          <a:lstStyle/>
          <a:p>
            <a:r>
              <a:rPr lang="en-US" dirty="0"/>
              <a:t>Port from Portugal comes in several styles, which can be divided into two broad categories: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42507"/>
            <a:ext cx="3429000" cy="516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5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Wines that have matured in sealed glass bottles, with no exposure to air, and experience what is known as "reductive" aging. This process leads to the wine losing its </a:t>
            </a:r>
            <a:r>
              <a:rPr lang="en-US" dirty="0" smtClean="0"/>
              <a:t>color </a:t>
            </a:r>
            <a:r>
              <a:rPr lang="en-US" dirty="0"/>
              <a:t>very slowly and produces a wine which is smoother on the palate and less tannic.</a:t>
            </a:r>
          </a:p>
        </p:txBody>
      </p:sp>
    </p:spTree>
    <p:extLst>
      <p:ext uri="{BB962C8B-B14F-4D97-AF65-F5344CB8AC3E}">
        <p14:creationId xmlns:p14="http://schemas.microsoft.com/office/powerpoint/2010/main" val="790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Wines that have matured in wooden barrels, whose permeability allows a small amount of exposure to oxygen, and experience what is known as "oxidative" aging. They too lose </a:t>
            </a:r>
            <a:r>
              <a:rPr lang="en-US" dirty="0" smtClean="0"/>
              <a:t>color, </a:t>
            </a:r>
            <a:r>
              <a:rPr lang="en-US" dirty="0"/>
              <a:t>but at a faster pace. They also lose volume to evaporation (angel's share), leaving behind a wine that is slightly more viscous.</a:t>
            </a:r>
          </a:p>
        </p:txBody>
      </p:sp>
    </p:spTree>
    <p:extLst>
      <p:ext uri="{BB962C8B-B14F-4D97-AF65-F5344CB8AC3E}">
        <p14:creationId xmlns:p14="http://schemas.microsoft.com/office/powerpoint/2010/main" val="10744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1016</Words>
  <Application>Microsoft Office PowerPoint</Application>
  <PresentationFormat>On-screen Show (4:3)</PresentationFormat>
  <Paragraphs>40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Tawny Port</vt:lpstr>
      <vt:lpstr>PowerPoint Presentation</vt:lpstr>
      <vt:lpstr>PowerPoint Presentation</vt:lpstr>
      <vt:lpstr>PowerPoint Presentation</vt:lpstr>
      <vt:lpstr>PowerPoint Presentation</vt:lpstr>
      <vt:lpstr>PowerPoint Presentation</vt:lpstr>
      <vt:lpstr>Ruby Port</vt:lpstr>
      <vt:lpstr>PowerPoint Presentation</vt:lpstr>
      <vt:lpstr>Vintage Port</vt:lpstr>
      <vt:lpstr>PowerPoint Presentation</vt:lpstr>
      <vt:lpstr>PowerPoint Presentation</vt:lpstr>
      <vt:lpstr>PowerPoint Presentation</vt:lpstr>
      <vt:lpstr>PowerPoint Presentation</vt:lpstr>
      <vt:lpstr>PowerPoint Presentation</vt:lpstr>
      <vt:lpstr>Single quinta vintage port</vt:lpstr>
      <vt:lpstr>Storing and Serving</vt:lpstr>
      <vt:lpstr>PowerPoint Presentation</vt:lpstr>
      <vt:lpstr>PowerPoint Presentation</vt:lpstr>
      <vt:lpstr> Ruby Port Food Pairing</vt:lpstr>
      <vt:lpstr>Tawny Port Food Pairing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dc:title>
  <dc:creator>Mike Jordan</dc:creator>
  <cp:lastModifiedBy>Mike Jordan</cp:lastModifiedBy>
  <cp:revision>14</cp:revision>
  <dcterms:created xsi:type="dcterms:W3CDTF">2006-08-16T00:00:00Z</dcterms:created>
  <dcterms:modified xsi:type="dcterms:W3CDTF">2015-12-20T18:08:30Z</dcterms:modified>
</cp:coreProperties>
</file>