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8" r:id="rId4"/>
    <p:sldId id="261" r:id="rId5"/>
    <p:sldId id="262" r:id="rId6"/>
    <p:sldId id="263" r:id="rId7"/>
    <p:sldId id="264" r:id="rId8"/>
    <p:sldId id="265" r:id="rId9"/>
    <p:sldId id="267" r:id="rId10"/>
    <p:sldId id="269" r:id="rId11"/>
    <p:sldId id="293" r:id="rId12"/>
    <p:sldId id="257" r:id="rId13"/>
    <p:sldId id="271" r:id="rId14"/>
    <p:sldId id="274" r:id="rId15"/>
    <p:sldId id="272" r:id="rId16"/>
    <p:sldId id="273" r:id="rId17"/>
    <p:sldId id="268" r:id="rId18"/>
    <p:sldId id="275" r:id="rId19"/>
    <p:sldId id="270" r:id="rId20"/>
    <p:sldId id="276" r:id="rId21"/>
    <p:sldId id="277" r:id="rId22"/>
    <p:sldId id="259" r:id="rId23"/>
    <p:sldId id="278" r:id="rId24"/>
    <p:sldId id="279" r:id="rId25"/>
    <p:sldId id="288" r:id="rId26"/>
    <p:sldId id="289" r:id="rId27"/>
    <p:sldId id="290" r:id="rId28"/>
    <p:sldId id="291" r:id="rId29"/>
    <p:sldId id="292" r:id="rId30"/>
    <p:sldId id="280" r:id="rId31"/>
    <p:sldId id="282" r:id="rId32"/>
    <p:sldId id="260" r:id="rId33"/>
    <p:sldId id="283" r:id="rId34"/>
    <p:sldId id="284" r:id="rId35"/>
    <p:sldId id="285" r:id="rId36"/>
    <p:sldId id="286" r:id="rId37"/>
    <p:sldId id="28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662" autoAdjust="0"/>
    <p:restoredTop sz="93310" autoAdjust="0"/>
  </p:normalViewPr>
  <p:slideViewPr>
    <p:cSldViewPr>
      <p:cViewPr varScale="1">
        <p:scale>
          <a:sx n="80" d="100"/>
          <a:sy n="80" d="100"/>
        </p:scale>
        <p:origin x="16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n.wikipedia.org/wiki/File:Andr%C3%A9_Tchelistcheff_monument.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3/31/Chehalem_pinot_noir_grapes.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3733800" cy="4525963"/>
          </a:xfrm>
        </p:spPr>
        <p:txBody>
          <a:bodyPr/>
          <a:lstStyle/>
          <a:p>
            <a:r>
              <a:rPr lang="en-US" dirty="0" smtClean="0"/>
              <a:t>"God made Cabernet Sauvignon whereas the devil made Pinot noir”-André Tchelistcheff </a:t>
            </a:r>
            <a:endParaRPr lang="en-US" dirty="0"/>
          </a:p>
        </p:txBody>
      </p:sp>
      <p:pic>
        <p:nvPicPr>
          <p:cNvPr id="14338" name="Picture 2" descr="http://upload.wikimedia.org/wikipedia/commons/thumb/b/bb/Andr%C3%A9_Tchelistcheff_monument.jpg/220px-Andr%C3%A9_Tchelistcheff_monument.jpg">
            <a:hlinkClick r:id="rId2"/>
          </p:cNvPr>
          <p:cNvPicPr>
            <a:picLocks noChangeAspect="1" noChangeArrowheads="1"/>
          </p:cNvPicPr>
          <p:nvPr/>
        </p:nvPicPr>
        <p:blipFill>
          <a:blip r:embed="rId3" cstate="print"/>
          <a:srcRect l="17691" t="15631" r="22448" b="10480"/>
          <a:stretch>
            <a:fillRect/>
          </a:stretch>
        </p:blipFill>
        <p:spPr bwMode="auto">
          <a:xfrm>
            <a:off x="4724400" y="762000"/>
            <a:ext cx="2971800" cy="551905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lstStyle/>
          <a:p>
            <a:r>
              <a:rPr lang="en-US" dirty="0" smtClean="0"/>
              <a:t>The wine's color when young is often compared to that of garnet, frequently being much lighter than that of other red wines.</a:t>
            </a:r>
            <a:endParaRPr lang="en-US" dirty="0"/>
          </a:p>
        </p:txBody>
      </p:sp>
      <p:grpSp>
        <p:nvGrpSpPr>
          <p:cNvPr id="5" name="Group 4"/>
          <p:cNvGrpSpPr/>
          <p:nvPr/>
        </p:nvGrpSpPr>
        <p:grpSpPr>
          <a:xfrm>
            <a:off x="609600" y="2895600"/>
            <a:ext cx="7924800" cy="2971800"/>
            <a:chOff x="1828800" y="2667000"/>
            <a:chExt cx="7315200" cy="2438400"/>
          </a:xfrm>
        </p:grpSpPr>
        <p:pic>
          <p:nvPicPr>
            <p:cNvPr id="29698" name="Picture 2" descr="http://winefolly.wpengine.netdna-cdn.com/wp-content/uploads/2012/02/red-wine-color-chart-infographic.jpg"/>
            <p:cNvPicPr>
              <a:picLocks noChangeAspect="1" noChangeArrowheads="1"/>
            </p:cNvPicPr>
            <p:nvPr/>
          </p:nvPicPr>
          <p:blipFill>
            <a:blip r:embed="rId2" cstate="print"/>
            <a:srcRect l="33333" r="16667" b="10175"/>
            <a:stretch>
              <a:fillRect/>
            </a:stretch>
          </p:blipFill>
          <p:spPr bwMode="auto">
            <a:xfrm>
              <a:off x="3657600" y="2667000"/>
              <a:ext cx="5486400" cy="2438400"/>
            </a:xfrm>
            <a:prstGeom prst="rect">
              <a:avLst/>
            </a:prstGeom>
            <a:noFill/>
          </p:spPr>
        </p:pic>
        <p:pic>
          <p:nvPicPr>
            <p:cNvPr id="4" name="Picture 2" descr="http://winefolly.wpengine.netdna-cdn.com/wp-content/uploads/2012/02/red-wine-color-chart-infographic.jpg"/>
            <p:cNvPicPr>
              <a:picLocks noChangeAspect="1" noChangeArrowheads="1"/>
            </p:cNvPicPr>
            <p:nvPr/>
          </p:nvPicPr>
          <p:blipFill>
            <a:blip r:embed="rId2" cstate="print"/>
            <a:srcRect r="83333" b="10175"/>
            <a:stretch>
              <a:fillRect/>
            </a:stretch>
          </p:blipFill>
          <p:spPr bwMode="auto">
            <a:xfrm>
              <a:off x="1828800" y="2667000"/>
              <a:ext cx="1828800" cy="2438400"/>
            </a:xfrm>
            <a:prstGeom prst="rect">
              <a:avLst/>
            </a:prstGeom>
            <a:noFill/>
          </p:spPr>
        </p:pic>
      </p:grpSp>
      <p:sp>
        <p:nvSpPr>
          <p:cNvPr id="6" name="TextBox 5"/>
          <p:cNvSpPr txBox="1"/>
          <p:nvPr/>
        </p:nvSpPr>
        <p:spPr>
          <a:xfrm>
            <a:off x="457200" y="5943600"/>
            <a:ext cx="8229600" cy="369332"/>
          </a:xfrm>
          <a:prstGeom prst="rect">
            <a:avLst/>
          </a:prstGeom>
          <a:noFill/>
        </p:spPr>
        <p:txBody>
          <a:bodyPr wrap="square" rtlCol="0">
            <a:spAutoFit/>
          </a:bodyPr>
          <a:lstStyle/>
          <a:p>
            <a:r>
              <a:rPr lang="en-US" dirty="0" smtClean="0"/>
              <a:t>Cabernet Sauvignon                Syrah                             Merlot                       Pinot Noir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pPr algn="ctr">
              <a:buNone/>
            </a:pPr>
            <a:r>
              <a:rPr lang="en-US" dirty="0" smtClean="0"/>
              <a:t>Pinot Noir is aged in oak.</a:t>
            </a:r>
            <a:endParaRPr lang="en-US" dirty="0"/>
          </a:p>
        </p:txBody>
      </p:sp>
      <p:pic>
        <p:nvPicPr>
          <p:cNvPr id="28676" name="Picture 4" descr="http://cdn.c.photoshelter.com/img-get/I0000ZfhwJOyDiDs/s/880/880/9034-0912.jpg"/>
          <p:cNvPicPr>
            <a:picLocks noChangeAspect="1" noChangeArrowheads="1"/>
          </p:cNvPicPr>
          <p:nvPr/>
        </p:nvPicPr>
        <p:blipFill>
          <a:blip r:embed="rId2" cstate="print"/>
          <a:srcRect b="5792"/>
          <a:stretch>
            <a:fillRect/>
          </a:stretch>
        </p:blipFill>
        <p:spPr bwMode="auto">
          <a:xfrm>
            <a:off x="685800" y="1600200"/>
            <a:ext cx="7696200" cy="4876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3276600" cy="5059363"/>
          </a:xfrm>
        </p:spPr>
        <p:txBody>
          <a:bodyPr>
            <a:normAutofit fontScale="92500"/>
          </a:bodyPr>
          <a:lstStyle/>
          <a:p>
            <a:r>
              <a:rPr lang="en-US" dirty="0" smtClean="0"/>
              <a:t>Pinot noir grapes are grown around the world, mostly in the cooler regions, but the grape is chiefly associated with the Burgundy region of France. </a:t>
            </a:r>
            <a:endParaRPr lang="en-US" dirty="0"/>
          </a:p>
        </p:txBody>
      </p:sp>
      <p:pic>
        <p:nvPicPr>
          <p:cNvPr id="27650" name="Picture 2" descr="http://www.winetour-france.com/images/map-france.gif"/>
          <p:cNvPicPr>
            <a:picLocks noChangeAspect="1" noChangeArrowheads="1"/>
          </p:cNvPicPr>
          <p:nvPr/>
        </p:nvPicPr>
        <p:blipFill>
          <a:blip r:embed="rId2" cstate="print"/>
          <a:srcRect/>
          <a:stretch>
            <a:fillRect/>
          </a:stretch>
        </p:blipFill>
        <p:spPr bwMode="auto">
          <a:xfrm>
            <a:off x="3810000" y="762000"/>
            <a:ext cx="4855644" cy="5257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2057400"/>
            <a:ext cx="3886200" cy="2438400"/>
          </a:xfrm>
        </p:spPr>
        <p:txBody>
          <a:bodyPr/>
          <a:lstStyle/>
          <a:p>
            <a:r>
              <a:rPr lang="en-US" dirty="0" smtClean="0"/>
              <a:t>Pinot noir has made France's Burgundy appellation famous, and vice-versa.</a:t>
            </a:r>
            <a:endParaRPr lang="en-US" dirty="0"/>
          </a:p>
        </p:txBody>
      </p:sp>
      <p:pic>
        <p:nvPicPr>
          <p:cNvPr id="26626" name="Picture 2" descr="http://1.bp.blogspot.com/_cT4JMFv0sPA/S-jOAjGw4mI/AAAAAAAACqE/U1xD0HtP7R4/s1600/A138.jpg"/>
          <p:cNvPicPr>
            <a:picLocks noChangeAspect="1" noChangeArrowheads="1"/>
          </p:cNvPicPr>
          <p:nvPr/>
        </p:nvPicPr>
        <p:blipFill>
          <a:blip r:embed="rId2" cstate="print"/>
          <a:srcRect/>
          <a:stretch>
            <a:fillRect/>
          </a:stretch>
        </p:blipFill>
        <p:spPr bwMode="auto">
          <a:xfrm>
            <a:off x="304799" y="381000"/>
            <a:ext cx="4307501" cy="601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0" y="1295400"/>
            <a:ext cx="3352800" cy="4830763"/>
          </a:xfrm>
        </p:spPr>
        <p:txBody>
          <a:bodyPr>
            <a:normAutofit fontScale="92500" lnSpcReduction="10000"/>
          </a:bodyPr>
          <a:lstStyle/>
          <a:p>
            <a:r>
              <a:rPr lang="en-US" dirty="0" smtClean="0"/>
              <a:t>the celebrated Côte d’Or area of Burgundy has about 4,500 hectares (11,000 acres) of Pinot noir. Most of the region's finest wines are produced from this area.</a:t>
            </a:r>
            <a:endParaRPr lang="en-US" dirty="0"/>
          </a:p>
        </p:txBody>
      </p:sp>
      <p:pic>
        <p:nvPicPr>
          <p:cNvPr id="25602" name="Picture 2" descr="http://www.princeofpinot.com/media/images/06_07/PinotFile_Vol_6,_Issue_7-1.jpg"/>
          <p:cNvPicPr>
            <a:picLocks noChangeAspect="1" noChangeArrowheads="1"/>
          </p:cNvPicPr>
          <p:nvPr/>
        </p:nvPicPr>
        <p:blipFill>
          <a:blip r:embed="rId2" cstate="print"/>
          <a:srcRect/>
          <a:stretch>
            <a:fillRect/>
          </a:stretch>
        </p:blipFill>
        <p:spPr bwMode="auto">
          <a:xfrm>
            <a:off x="381000" y="762000"/>
            <a:ext cx="5048250" cy="55149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752600"/>
          </a:xfrm>
        </p:spPr>
        <p:txBody>
          <a:bodyPr>
            <a:normAutofit fontScale="85000" lnSpcReduction="10000"/>
          </a:bodyPr>
          <a:lstStyle/>
          <a:p>
            <a:r>
              <a:rPr lang="en-US" dirty="0" smtClean="0"/>
              <a:t>Burgundy's Pinot noir produces great wines which can age very well in good years, developing complex fruit and forest floor flavours as they age, often reaching peak 15 or 20 years after the vintage. </a:t>
            </a:r>
            <a:endParaRPr lang="en-US" dirty="0"/>
          </a:p>
        </p:txBody>
      </p:sp>
      <p:pic>
        <p:nvPicPr>
          <p:cNvPr id="24578" name="Picture 2" descr="http://0.tqn.com/d/wine/1/0/F/6/frenchwinelabelhowto.jpg"/>
          <p:cNvPicPr>
            <a:picLocks noChangeAspect="1" noChangeArrowheads="1"/>
          </p:cNvPicPr>
          <p:nvPr/>
        </p:nvPicPr>
        <p:blipFill>
          <a:blip r:embed="rId2" cstate="print"/>
          <a:srcRect t="4159" b="4333"/>
          <a:stretch>
            <a:fillRect/>
          </a:stretch>
        </p:blipFill>
        <p:spPr bwMode="auto">
          <a:xfrm>
            <a:off x="914400" y="0"/>
            <a:ext cx="7324725" cy="5029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Many of the wines are produced in very small quantities and can be very expensive. </a:t>
            </a:r>
            <a:endParaRPr lang="en-US" dirty="0"/>
          </a:p>
        </p:txBody>
      </p:sp>
      <p:pic>
        <p:nvPicPr>
          <p:cNvPr id="23554" name="Picture 2" descr="http://shop.schaefers.com/prodimg/14551.jpg"/>
          <p:cNvPicPr>
            <a:picLocks noChangeAspect="1" noChangeArrowheads="1"/>
          </p:cNvPicPr>
          <p:nvPr/>
        </p:nvPicPr>
        <p:blipFill>
          <a:blip r:embed="rId2" cstate="print"/>
          <a:srcRect/>
          <a:stretch>
            <a:fillRect/>
          </a:stretch>
        </p:blipFill>
        <p:spPr bwMode="auto">
          <a:xfrm>
            <a:off x="304800" y="2667000"/>
            <a:ext cx="2857500" cy="2857500"/>
          </a:xfrm>
          <a:prstGeom prst="rect">
            <a:avLst/>
          </a:prstGeom>
          <a:noFill/>
        </p:spPr>
      </p:pic>
      <p:pic>
        <p:nvPicPr>
          <p:cNvPr id="23556" name="Picture 4" descr="http://www.vinfolio.com/image/label/60555/2006-front.jpg"/>
          <p:cNvPicPr>
            <a:picLocks noChangeAspect="1" noChangeArrowheads="1"/>
          </p:cNvPicPr>
          <p:nvPr/>
        </p:nvPicPr>
        <p:blipFill>
          <a:blip r:embed="rId3" cstate="print"/>
          <a:srcRect/>
          <a:stretch>
            <a:fillRect/>
          </a:stretch>
        </p:blipFill>
        <p:spPr bwMode="auto">
          <a:xfrm>
            <a:off x="3352800" y="3200400"/>
            <a:ext cx="2514600" cy="2269111"/>
          </a:xfrm>
          <a:prstGeom prst="rect">
            <a:avLst/>
          </a:prstGeom>
          <a:noFill/>
        </p:spPr>
      </p:pic>
      <p:pic>
        <p:nvPicPr>
          <p:cNvPr id="23558" name="Picture 6" descr="http://www.vinfolio.com/image/label/365765/2009-front.jpg"/>
          <p:cNvPicPr>
            <a:picLocks noChangeAspect="1" noChangeArrowheads="1"/>
          </p:cNvPicPr>
          <p:nvPr/>
        </p:nvPicPr>
        <p:blipFill>
          <a:blip r:embed="rId4" cstate="print"/>
          <a:srcRect/>
          <a:stretch>
            <a:fillRect/>
          </a:stretch>
        </p:blipFill>
        <p:spPr bwMode="auto">
          <a:xfrm>
            <a:off x="6019800" y="3048000"/>
            <a:ext cx="2590800" cy="24540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554163"/>
          </a:xfrm>
        </p:spPr>
        <p:txBody>
          <a:bodyPr/>
          <a:lstStyle/>
          <a:p>
            <a:r>
              <a:rPr lang="en-US" dirty="0" smtClean="0"/>
              <a:t>Traditional red Burgundy is famous for its savoury fleshiness and 'farmyard' aromas </a:t>
            </a:r>
            <a:endParaRPr lang="en-US" dirty="0"/>
          </a:p>
        </p:txBody>
      </p:sp>
      <p:pic>
        <p:nvPicPr>
          <p:cNvPr id="22530" name="Picture 2" descr="http://3.bp.blogspot.com/-gduY3qoM6Ko/T7XFDkmS6lI/AAAAAAAAGWU/oe7ifIPpKpw/s1600/Austin+Wine+Merchant+Tasting+-+Divers+Burgundies.JPG"/>
          <p:cNvPicPr>
            <a:picLocks noChangeAspect="1" noChangeArrowheads="1"/>
          </p:cNvPicPr>
          <p:nvPr/>
        </p:nvPicPr>
        <p:blipFill>
          <a:blip r:embed="rId2" cstate="print"/>
          <a:srcRect/>
          <a:stretch>
            <a:fillRect/>
          </a:stretch>
        </p:blipFill>
        <p:spPr bwMode="auto">
          <a:xfrm>
            <a:off x="1600200" y="304800"/>
            <a:ext cx="6076950" cy="42576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066800"/>
            <a:ext cx="4267200" cy="4525963"/>
          </a:xfrm>
        </p:spPr>
        <p:txBody>
          <a:bodyPr/>
          <a:lstStyle/>
          <a:p>
            <a:r>
              <a:rPr lang="en-US" dirty="0" smtClean="0"/>
              <a:t>The Côte Chalonnaise and Mâconnais regions in southern Burgundy have another 4,000 hectares (9,900 acres), but their wines are typically very much less fine.</a:t>
            </a:r>
            <a:endParaRPr lang="en-US" dirty="0"/>
          </a:p>
        </p:txBody>
      </p:sp>
      <p:pic>
        <p:nvPicPr>
          <p:cNvPr id="21506" name="Picture 2" descr="http://thevinofiles.typepad.com/the_vino_files/images/2008/09/09/burgundy_test.gif"/>
          <p:cNvPicPr>
            <a:picLocks noChangeAspect="1" noChangeArrowheads="1"/>
          </p:cNvPicPr>
          <p:nvPr/>
        </p:nvPicPr>
        <p:blipFill>
          <a:blip r:embed="rId2" cstate="print"/>
          <a:srcRect/>
          <a:stretch>
            <a:fillRect/>
          </a:stretch>
        </p:blipFill>
        <p:spPr bwMode="auto">
          <a:xfrm>
            <a:off x="457200" y="533400"/>
            <a:ext cx="3352800" cy="56578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3200400" cy="4983163"/>
          </a:xfrm>
        </p:spPr>
        <p:txBody>
          <a:bodyPr>
            <a:normAutofit fontScale="85000" lnSpcReduction="20000"/>
          </a:bodyPr>
          <a:lstStyle/>
          <a:p>
            <a:r>
              <a:rPr lang="en-US" dirty="0" smtClean="0"/>
              <a:t>Pinot noir is also used in the production of Champagne (usually along with Chardonnay and Pinot meunier) and is planted in most of the world's wine growing regions for use in both still and sparkling wines.</a:t>
            </a:r>
            <a:endParaRPr lang="en-US" dirty="0"/>
          </a:p>
        </p:txBody>
      </p:sp>
      <p:pic>
        <p:nvPicPr>
          <p:cNvPr id="20484" name="Picture 4" descr="http://www.bargeladycruises.com/filebin/images/maps/Champagne_map.jpg"/>
          <p:cNvPicPr>
            <a:picLocks noChangeAspect="1" noChangeArrowheads="1"/>
          </p:cNvPicPr>
          <p:nvPr/>
        </p:nvPicPr>
        <p:blipFill>
          <a:blip r:embed="rId2" cstate="print"/>
          <a:srcRect/>
          <a:stretch>
            <a:fillRect/>
          </a:stretch>
        </p:blipFill>
        <p:spPr bwMode="auto">
          <a:xfrm>
            <a:off x="3810000" y="685800"/>
            <a:ext cx="5038725" cy="5524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Pinot Noir</a:t>
            </a:r>
            <a:endParaRPr lang="en-US" dirty="0"/>
          </a:p>
        </p:txBody>
      </p:sp>
      <p:sp>
        <p:nvSpPr>
          <p:cNvPr id="5" name="Content Placeholder 4"/>
          <p:cNvSpPr>
            <a:spLocks noGrp="1"/>
          </p:cNvSpPr>
          <p:nvPr>
            <p:ph idx="1"/>
          </p:nvPr>
        </p:nvSpPr>
        <p:spPr>
          <a:xfrm>
            <a:off x="457200" y="1600200"/>
            <a:ext cx="5029200" cy="4525963"/>
          </a:xfrm>
        </p:spPr>
        <p:txBody>
          <a:bodyPr>
            <a:normAutofit lnSpcReduction="10000"/>
          </a:bodyPr>
          <a:lstStyle/>
          <a:p>
            <a:r>
              <a:rPr lang="en-US" b="1" dirty="0" smtClean="0"/>
              <a:t>Pinot noir</a:t>
            </a:r>
            <a:r>
              <a:rPr lang="en-US" dirty="0" smtClean="0"/>
              <a:t> is a black wine grape variety. </a:t>
            </a:r>
          </a:p>
          <a:p>
            <a:r>
              <a:rPr lang="en-US" dirty="0" smtClean="0"/>
              <a:t>The name is derived from the French words for "pine" and "black" alluding to the grape variety's tightly clustered dark purple pine-cone shaped bunches of fruit.</a:t>
            </a:r>
            <a:endParaRPr lang="en-US" dirty="0"/>
          </a:p>
        </p:txBody>
      </p:sp>
      <p:pic>
        <p:nvPicPr>
          <p:cNvPr id="1026" name="Picture 2" descr="File:Chehalem pinot noir grapes.jpg">
            <a:hlinkClick r:id="rId2"/>
          </p:cNvPr>
          <p:cNvPicPr>
            <a:picLocks noChangeAspect="1" noChangeArrowheads="1"/>
          </p:cNvPicPr>
          <p:nvPr/>
        </p:nvPicPr>
        <p:blipFill>
          <a:blip r:embed="rId3" cstate="print"/>
          <a:srcRect/>
          <a:stretch>
            <a:fillRect/>
          </a:stretch>
        </p:blipFill>
        <p:spPr bwMode="auto">
          <a:xfrm>
            <a:off x="5486400" y="1752600"/>
            <a:ext cx="3230880" cy="4038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1066800"/>
          </a:xfrm>
        </p:spPr>
        <p:txBody>
          <a:bodyPr/>
          <a:lstStyle/>
          <a:p>
            <a:r>
              <a:rPr lang="en-US" dirty="0" smtClean="0"/>
              <a:t>The Champagne appellation has more Pinot planted than any other area of France.</a:t>
            </a:r>
            <a:endParaRPr lang="en-US" dirty="0"/>
          </a:p>
        </p:txBody>
      </p:sp>
      <p:pic>
        <p:nvPicPr>
          <p:cNvPr id="19458" name="Picture 2" descr="http://www.mnn.com/sites/default/files/champagne.jpg"/>
          <p:cNvPicPr>
            <a:picLocks noChangeAspect="1" noChangeArrowheads="1"/>
          </p:cNvPicPr>
          <p:nvPr/>
        </p:nvPicPr>
        <p:blipFill>
          <a:blip r:embed="rId2" cstate="print"/>
          <a:srcRect/>
          <a:stretch>
            <a:fillRect/>
          </a:stretch>
        </p:blipFill>
        <p:spPr bwMode="auto">
          <a:xfrm>
            <a:off x="609600" y="1905000"/>
            <a:ext cx="7942580" cy="44958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191000" cy="4525963"/>
          </a:xfrm>
        </p:spPr>
        <p:txBody>
          <a:bodyPr/>
          <a:lstStyle/>
          <a:p>
            <a:r>
              <a:rPr lang="en-US" dirty="0" smtClean="0"/>
              <a:t>In Sancerre it is used to make red and rosé wines, in Alsace it is generally used to make Pinot-noir d'Alsace (fr), a varietal rosé wine.</a:t>
            </a:r>
            <a:endParaRPr lang="en-US" dirty="0"/>
          </a:p>
        </p:txBody>
      </p:sp>
      <p:pic>
        <p:nvPicPr>
          <p:cNvPr id="18434" name="Picture 2" descr="http://upload.wikimedia.org/wikipedia/commons/thumb/4/42/Sancerre_rose_Wine.jpg/511px-Sancerre_rose_Wine.jpg"/>
          <p:cNvPicPr>
            <a:picLocks noChangeAspect="1" noChangeArrowheads="1"/>
          </p:cNvPicPr>
          <p:nvPr/>
        </p:nvPicPr>
        <p:blipFill>
          <a:blip r:embed="rId2" cstate="print"/>
          <a:srcRect b="10604"/>
          <a:stretch>
            <a:fillRect/>
          </a:stretch>
        </p:blipFill>
        <p:spPr bwMode="auto">
          <a:xfrm>
            <a:off x="228600" y="609600"/>
            <a:ext cx="4305300" cy="57816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0"/>
            <a:ext cx="8229600" cy="762000"/>
          </a:xfrm>
        </p:spPr>
        <p:txBody>
          <a:bodyPr>
            <a:normAutofit fontScale="85000" lnSpcReduction="20000"/>
          </a:bodyPr>
          <a:lstStyle/>
          <a:p>
            <a:r>
              <a:rPr lang="en-US" dirty="0" smtClean="0"/>
              <a:t>The United States has increasingly become a major Pinot noir producer.</a:t>
            </a:r>
            <a:endParaRPr lang="en-US" dirty="0"/>
          </a:p>
        </p:txBody>
      </p:sp>
      <p:pic>
        <p:nvPicPr>
          <p:cNvPr id="17410" name="Picture 2" descr="http://www.getuncorked.com/www.getucorked/wp-content/uploads/2012/01/WestCoastPinots.jpg"/>
          <p:cNvPicPr>
            <a:picLocks noChangeAspect="1" noChangeArrowheads="1"/>
          </p:cNvPicPr>
          <p:nvPr/>
        </p:nvPicPr>
        <p:blipFill>
          <a:blip r:embed="rId2" cstate="print"/>
          <a:srcRect/>
          <a:stretch>
            <a:fillRect/>
          </a:stretch>
        </p:blipFill>
        <p:spPr bwMode="auto">
          <a:xfrm>
            <a:off x="228600" y="228600"/>
            <a:ext cx="8686800" cy="581117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r>
              <a:rPr lang="en-US" dirty="0" smtClean="0"/>
              <a:t>By volume most Pinot noir in America is grown in California with Oregon coming in second. Other regions are the states of Washington, Michigan, and New York.</a:t>
            </a:r>
            <a:endParaRPr lang="en-US" dirty="0"/>
          </a:p>
        </p:txBody>
      </p:sp>
      <p:pic>
        <p:nvPicPr>
          <p:cNvPr id="16386" name="Picture 2" descr="http://farm8.staticflickr.com/7056/6953489970_1ed2c2e122.jpg"/>
          <p:cNvPicPr>
            <a:picLocks noChangeAspect="1" noChangeArrowheads="1"/>
          </p:cNvPicPr>
          <p:nvPr/>
        </p:nvPicPr>
        <p:blipFill>
          <a:blip r:embed="rId2" cstate="print"/>
          <a:srcRect/>
          <a:stretch>
            <a:fillRect/>
          </a:stretch>
        </p:blipFill>
        <p:spPr bwMode="auto">
          <a:xfrm>
            <a:off x="381000" y="2590800"/>
            <a:ext cx="2514600" cy="3687097"/>
          </a:xfrm>
          <a:prstGeom prst="rect">
            <a:avLst/>
          </a:prstGeom>
          <a:noFill/>
        </p:spPr>
      </p:pic>
      <p:pic>
        <p:nvPicPr>
          <p:cNvPr id="16388" name="Picture 4" descr="http://www.ebait.biz/ebait_images/f693W319/FWC%20Pinot%20Noir%20Front.jpg"/>
          <p:cNvPicPr>
            <a:picLocks noChangeAspect="1" noChangeArrowheads="1"/>
          </p:cNvPicPr>
          <p:nvPr/>
        </p:nvPicPr>
        <p:blipFill>
          <a:blip r:embed="rId3" cstate="print"/>
          <a:srcRect/>
          <a:stretch>
            <a:fillRect/>
          </a:stretch>
        </p:blipFill>
        <p:spPr bwMode="auto">
          <a:xfrm>
            <a:off x="3048000" y="2667000"/>
            <a:ext cx="2788701" cy="3581400"/>
          </a:xfrm>
          <a:prstGeom prst="rect">
            <a:avLst/>
          </a:prstGeom>
          <a:noFill/>
        </p:spPr>
      </p:pic>
      <p:pic>
        <p:nvPicPr>
          <p:cNvPr id="16390" name="Picture 6" descr="http://www.wine-expos.com/wine/ny/inventory/images/987882307Pinot-Noir.jpg"/>
          <p:cNvPicPr>
            <a:picLocks noChangeAspect="1" noChangeArrowheads="1"/>
          </p:cNvPicPr>
          <p:nvPr/>
        </p:nvPicPr>
        <p:blipFill>
          <a:blip r:embed="rId4" cstate="print"/>
          <a:srcRect/>
          <a:stretch>
            <a:fillRect/>
          </a:stretch>
        </p:blipFill>
        <p:spPr bwMode="auto">
          <a:xfrm>
            <a:off x="5867400" y="2743200"/>
            <a:ext cx="2944728" cy="33528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normAutofit/>
          </a:bodyPr>
          <a:lstStyle/>
          <a:p>
            <a:r>
              <a:rPr lang="en-US" dirty="0" smtClean="0"/>
              <a:t>California wine regions known for producing Pinot noir are:</a:t>
            </a:r>
          </a:p>
          <a:p>
            <a:r>
              <a:rPr lang="en-US" dirty="0" smtClean="0"/>
              <a:t>Sonoma Coast</a:t>
            </a:r>
          </a:p>
          <a:p>
            <a:endParaRPr lang="en-US" dirty="0"/>
          </a:p>
        </p:txBody>
      </p:sp>
      <p:pic>
        <p:nvPicPr>
          <p:cNvPr id="15362" name="Picture 2" descr="http://www.winesandvines.com/content/image/wv_2010-9-24_FortRoss.jpg"/>
          <p:cNvPicPr>
            <a:picLocks noChangeAspect="1" noChangeArrowheads="1"/>
          </p:cNvPicPr>
          <p:nvPr/>
        </p:nvPicPr>
        <p:blipFill>
          <a:blip r:embed="rId2" cstate="print"/>
          <a:srcRect/>
          <a:stretch>
            <a:fillRect/>
          </a:stretch>
        </p:blipFill>
        <p:spPr bwMode="auto">
          <a:xfrm>
            <a:off x="1676399" y="1905000"/>
            <a:ext cx="7052439" cy="4648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r>
              <a:rPr lang="en-US" dirty="0" smtClean="0"/>
              <a:t>Russian River Valley AVA</a:t>
            </a:r>
          </a:p>
          <a:p>
            <a:endParaRPr lang="en-US" dirty="0"/>
          </a:p>
        </p:txBody>
      </p:sp>
      <p:pic>
        <p:nvPicPr>
          <p:cNvPr id="14338" name="Picture 2" descr="http://farm4.staticflickr.com/3096/3084787343_4698260b67_z.jpg"/>
          <p:cNvPicPr>
            <a:picLocks noChangeAspect="1" noChangeArrowheads="1"/>
          </p:cNvPicPr>
          <p:nvPr/>
        </p:nvPicPr>
        <p:blipFill>
          <a:blip r:embed="rId2" cstate="print"/>
          <a:srcRect t="13636" b="13636"/>
          <a:stretch>
            <a:fillRect/>
          </a:stretch>
        </p:blipFill>
        <p:spPr bwMode="auto">
          <a:xfrm>
            <a:off x="4419600" y="1981200"/>
            <a:ext cx="4467225" cy="3657600"/>
          </a:xfrm>
          <a:prstGeom prst="rect">
            <a:avLst/>
          </a:prstGeom>
          <a:noFill/>
        </p:spPr>
      </p:pic>
      <p:pic>
        <p:nvPicPr>
          <p:cNvPr id="14340" name="Picture 4" descr="http://www.ijamming.net/wp-content/2010/11/sonoma-ava-map1-300x247.jpg"/>
          <p:cNvPicPr>
            <a:picLocks noChangeAspect="1" noChangeArrowheads="1"/>
          </p:cNvPicPr>
          <p:nvPr/>
        </p:nvPicPr>
        <p:blipFill>
          <a:blip r:embed="rId3" cstate="print"/>
          <a:srcRect/>
          <a:stretch>
            <a:fillRect/>
          </a:stretch>
        </p:blipFill>
        <p:spPr bwMode="auto">
          <a:xfrm>
            <a:off x="228599" y="1981200"/>
            <a:ext cx="4072227" cy="3581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Central Coast AVA</a:t>
            </a:r>
          </a:p>
          <a:p>
            <a:endParaRPr lang="en-US" dirty="0"/>
          </a:p>
        </p:txBody>
      </p:sp>
      <p:pic>
        <p:nvPicPr>
          <p:cNvPr id="13314" name="Picture 2" descr="http://www.californiawineinfo.com/images/ca300.gif"/>
          <p:cNvPicPr>
            <a:picLocks noChangeAspect="1" noChangeArrowheads="1"/>
          </p:cNvPicPr>
          <p:nvPr/>
        </p:nvPicPr>
        <p:blipFill>
          <a:blip r:embed="rId2" cstate="print"/>
          <a:srcRect/>
          <a:stretch>
            <a:fillRect/>
          </a:stretch>
        </p:blipFill>
        <p:spPr bwMode="auto">
          <a:xfrm>
            <a:off x="4800600" y="1371600"/>
            <a:ext cx="4057987" cy="4572000"/>
          </a:xfrm>
          <a:prstGeom prst="rect">
            <a:avLst/>
          </a:prstGeom>
          <a:noFill/>
        </p:spPr>
      </p:pic>
      <p:pic>
        <p:nvPicPr>
          <p:cNvPr id="13316" name="Picture 4" descr="http://www.mandolinwines.com/images/monterey-vineyards.jpg"/>
          <p:cNvPicPr>
            <a:picLocks noChangeAspect="1" noChangeArrowheads="1"/>
          </p:cNvPicPr>
          <p:nvPr/>
        </p:nvPicPr>
        <p:blipFill>
          <a:blip r:embed="rId3" cstate="print"/>
          <a:srcRect/>
          <a:stretch>
            <a:fillRect/>
          </a:stretch>
        </p:blipFill>
        <p:spPr bwMode="auto">
          <a:xfrm>
            <a:off x="304800" y="2438400"/>
            <a:ext cx="4914900" cy="3276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762000"/>
          </a:xfrm>
        </p:spPr>
        <p:txBody>
          <a:bodyPr/>
          <a:lstStyle/>
          <a:p>
            <a:r>
              <a:rPr lang="en-US" dirty="0" smtClean="0"/>
              <a:t>Santa Cruz Mountains AVA</a:t>
            </a:r>
          </a:p>
          <a:p>
            <a:endParaRPr lang="en-US" dirty="0"/>
          </a:p>
        </p:txBody>
      </p:sp>
      <p:pic>
        <p:nvPicPr>
          <p:cNvPr id="12290" name="Picture 2" descr="http://img4.findthebest.com/sites/default/files/1302/media/images/Santa_Cruz_Mountain_Vineyard.jpg"/>
          <p:cNvPicPr>
            <a:picLocks noChangeAspect="1" noChangeArrowheads="1"/>
          </p:cNvPicPr>
          <p:nvPr/>
        </p:nvPicPr>
        <p:blipFill>
          <a:blip r:embed="rId2" cstate="print"/>
          <a:srcRect/>
          <a:stretch>
            <a:fillRect/>
          </a:stretch>
        </p:blipFill>
        <p:spPr bwMode="auto">
          <a:xfrm>
            <a:off x="914400" y="1371600"/>
            <a:ext cx="7551293" cy="47244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533400"/>
          </a:xfrm>
        </p:spPr>
        <p:txBody>
          <a:bodyPr>
            <a:normAutofit lnSpcReduction="10000"/>
          </a:bodyPr>
          <a:lstStyle/>
          <a:p>
            <a:r>
              <a:rPr lang="en-US" dirty="0" smtClean="0"/>
              <a:t>Carneros District</a:t>
            </a:r>
          </a:p>
          <a:p>
            <a:endParaRPr lang="en-US" dirty="0"/>
          </a:p>
        </p:txBody>
      </p:sp>
      <p:pic>
        <p:nvPicPr>
          <p:cNvPr id="11266" name="Picture 2" descr="http://www.vinecliff.com/new-images/estate-vineyard-spring-1.jpg"/>
          <p:cNvPicPr>
            <a:picLocks noChangeAspect="1" noChangeArrowheads="1"/>
          </p:cNvPicPr>
          <p:nvPr/>
        </p:nvPicPr>
        <p:blipFill>
          <a:blip r:embed="rId2" cstate="print"/>
          <a:srcRect/>
          <a:stretch>
            <a:fillRect/>
          </a:stretch>
        </p:blipFill>
        <p:spPr bwMode="auto">
          <a:xfrm>
            <a:off x="4267200" y="2209800"/>
            <a:ext cx="4387079" cy="3276600"/>
          </a:xfrm>
          <a:prstGeom prst="rect">
            <a:avLst/>
          </a:prstGeom>
          <a:noFill/>
        </p:spPr>
      </p:pic>
      <p:pic>
        <p:nvPicPr>
          <p:cNvPr id="11268" name="Picture 4" descr="http://www.jccellars.com/assets/upload/Napa_Valley_Map.jpg"/>
          <p:cNvPicPr>
            <a:picLocks noChangeAspect="1" noChangeArrowheads="1"/>
          </p:cNvPicPr>
          <p:nvPr/>
        </p:nvPicPr>
        <p:blipFill>
          <a:blip r:embed="rId3" cstate="print"/>
          <a:srcRect/>
          <a:stretch>
            <a:fillRect/>
          </a:stretch>
        </p:blipFill>
        <p:spPr bwMode="auto">
          <a:xfrm>
            <a:off x="533400" y="1752600"/>
            <a:ext cx="3573991" cy="4191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r>
              <a:rPr lang="en-US" dirty="0" smtClean="0"/>
              <a:t>Anderson Valley</a:t>
            </a:r>
          </a:p>
          <a:p>
            <a:endParaRPr lang="en-US" dirty="0"/>
          </a:p>
        </p:txBody>
      </p:sp>
      <p:pic>
        <p:nvPicPr>
          <p:cNvPr id="10242" name="Picture 2" descr="http://ww2.hdnux.com/photos/06/76/53/1829625/21/628x471.jpg"/>
          <p:cNvPicPr>
            <a:picLocks noChangeAspect="1" noChangeArrowheads="1"/>
          </p:cNvPicPr>
          <p:nvPr/>
        </p:nvPicPr>
        <p:blipFill>
          <a:blip r:embed="rId2" cstate="print"/>
          <a:srcRect/>
          <a:stretch>
            <a:fillRect/>
          </a:stretch>
        </p:blipFill>
        <p:spPr bwMode="auto">
          <a:xfrm>
            <a:off x="2286000" y="1066800"/>
            <a:ext cx="6450385" cy="4800600"/>
          </a:xfrm>
          <a:prstGeom prst="rect">
            <a:avLst/>
          </a:prstGeom>
          <a:noFill/>
        </p:spPr>
      </p:pic>
      <p:pic>
        <p:nvPicPr>
          <p:cNvPr id="10244" name="Picture 4" descr="http://www.mendowinetours.com/images/wineries-map.gif"/>
          <p:cNvPicPr>
            <a:picLocks noChangeAspect="1" noChangeArrowheads="1"/>
          </p:cNvPicPr>
          <p:nvPr/>
        </p:nvPicPr>
        <p:blipFill>
          <a:blip r:embed="rId3" cstate="print"/>
          <a:srcRect/>
          <a:stretch>
            <a:fillRect/>
          </a:stretch>
        </p:blipFill>
        <p:spPr bwMode="auto">
          <a:xfrm>
            <a:off x="381000" y="3429000"/>
            <a:ext cx="2952750" cy="31432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525963"/>
          </a:xfrm>
        </p:spPr>
        <p:txBody>
          <a:bodyPr/>
          <a:lstStyle/>
          <a:p>
            <a:r>
              <a:rPr lang="en-US" dirty="0" smtClean="0"/>
              <a:t>Pinot Noir is widely considered to produce some of the finest wines in the world, but is a difficult variety to cultivate and transform into wine.</a:t>
            </a:r>
            <a:endParaRPr lang="en-US" dirty="0"/>
          </a:p>
        </p:txBody>
      </p:sp>
      <p:pic>
        <p:nvPicPr>
          <p:cNvPr id="36866" name="Picture 2" descr="http://upload.wikimedia.org/wikipedia/commons/0/06/Pinot_noir_-_Bourgogne_(Santenay).JPG"/>
          <p:cNvPicPr>
            <a:picLocks noChangeAspect="1" noChangeArrowheads="1"/>
          </p:cNvPicPr>
          <p:nvPr/>
        </p:nvPicPr>
        <p:blipFill>
          <a:blip r:embed="rId2" cstate="print"/>
          <a:srcRect/>
          <a:stretch>
            <a:fillRect/>
          </a:stretch>
        </p:blipFill>
        <p:spPr bwMode="auto">
          <a:xfrm>
            <a:off x="2133600" y="2057400"/>
            <a:ext cx="6096000" cy="4572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18037"/>
            <a:ext cx="8229600" cy="2239963"/>
          </a:xfrm>
        </p:spPr>
        <p:txBody>
          <a:bodyPr/>
          <a:lstStyle/>
          <a:p>
            <a:r>
              <a:rPr lang="en-US" dirty="0" smtClean="0"/>
              <a:t>The Willamette Valley of Oregon is at the same latitude as the Burgundy region of France, and has a similar climate in which the finicky Pinot noir grapes thrive. </a:t>
            </a:r>
            <a:endParaRPr lang="en-US" dirty="0"/>
          </a:p>
        </p:txBody>
      </p:sp>
      <p:pic>
        <p:nvPicPr>
          <p:cNvPr id="9220" name="Picture 4" descr="http://www.susankoch.com/Images/WV%20vineyard-600.jpg"/>
          <p:cNvPicPr>
            <a:picLocks noChangeAspect="1" noChangeArrowheads="1"/>
          </p:cNvPicPr>
          <p:nvPr/>
        </p:nvPicPr>
        <p:blipFill>
          <a:blip r:embed="rId2" cstate="print"/>
          <a:srcRect/>
          <a:stretch>
            <a:fillRect/>
          </a:stretch>
        </p:blipFill>
        <p:spPr bwMode="auto">
          <a:xfrm>
            <a:off x="3048000" y="381000"/>
            <a:ext cx="5715000" cy="4267200"/>
          </a:xfrm>
          <a:prstGeom prst="rect">
            <a:avLst/>
          </a:prstGeom>
          <a:noFill/>
        </p:spPr>
      </p:pic>
      <p:pic>
        <p:nvPicPr>
          <p:cNvPr id="9218" name="Picture 2" descr="http://www.guidetooregon.com/maps/map_willamette.jpg"/>
          <p:cNvPicPr>
            <a:picLocks noChangeAspect="1" noChangeArrowheads="1"/>
          </p:cNvPicPr>
          <p:nvPr/>
        </p:nvPicPr>
        <p:blipFill>
          <a:blip r:embed="rId3" cstate="print"/>
          <a:srcRect/>
          <a:stretch>
            <a:fillRect/>
          </a:stretch>
        </p:blipFill>
        <p:spPr bwMode="auto">
          <a:xfrm>
            <a:off x="457200" y="1371600"/>
            <a:ext cx="2819400" cy="210750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505200" cy="4525963"/>
          </a:xfrm>
        </p:spPr>
        <p:txBody>
          <a:bodyPr/>
          <a:lstStyle/>
          <a:p>
            <a:r>
              <a:rPr lang="en-US" dirty="0" smtClean="0"/>
              <a:t>Pinot noir is a grape variety whose importance in New Zealand is extremely high.</a:t>
            </a:r>
            <a:endParaRPr lang="en-US" dirty="0"/>
          </a:p>
        </p:txBody>
      </p:sp>
      <p:pic>
        <p:nvPicPr>
          <p:cNvPr id="8194" name="Picture 2" descr="http://www.princeofpinot.com/media/images/07_04/07_04-03.jpg"/>
          <p:cNvPicPr>
            <a:picLocks noChangeAspect="1" noChangeArrowheads="1"/>
          </p:cNvPicPr>
          <p:nvPr/>
        </p:nvPicPr>
        <p:blipFill>
          <a:blip r:embed="rId2" cstate="print"/>
          <a:srcRect/>
          <a:stretch>
            <a:fillRect/>
          </a:stretch>
        </p:blipFill>
        <p:spPr bwMode="auto">
          <a:xfrm>
            <a:off x="3733800" y="304800"/>
            <a:ext cx="4591050" cy="60579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New Zealand, it is principally grown in Martinborough, Marlborough, Waipara and Central Otago.</a:t>
            </a:r>
            <a:endParaRPr lang="en-US" dirty="0"/>
          </a:p>
        </p:txBody>
      </p:sp>
      <p:pic>
        <p:nvPicPr>
          <p:cNvPr id="7170" name="Picture 2" descr="http://decanter.media.ipcdigital.co.uk/11150%7C000001283%7C3e9e_wine-regions.jpg"/>
          <p:cNvPicPr>
            <a:picLocks noChangeAspect="1" noChangeArrowheads="1"/>
          </p:cNvPicPr>
          <p:nvPr/>
        </p:nvPicPr>
        <p:blipFill>
          <a:blip r:embed="rId2" cstate="print"/>
          <a:srcRect/>
          <a:stretch>
            <a:fillRect/>
          </a:stretch>
        </p:blipFill>
        <p:spPr bwMode="auto">
          <a:xfrm>
            <a:off x="3276600" y="3200400"/>
            <a:ext cx="4686300" cy="31242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343400"/>
            <a:ext cx="8229600" cy="2209800"/>
          </a:xfrm>
        </p:spPr>
        <p:txBody>
          <a:bodyPr/>
          <a:lstStyle/>
          <a:p>
            <a:r>
              <a:rPr lang="en-US" dirty="0" smtClean="0"/>
              <a:t>Typically, New Zealand Pinot noir is fruit-driven, forward, and early maturing in the bottle. Alcohol levels are markedly higher than for Burgundies, and natural acidity lower.</a:t>
            </a:r>
            <a:endParaRPr lang="en-US" dirty="0"/>
          </a:p>
        </p:txBody>
      </p:sp>
      <p:pic>
        <p:nvPicPr>
          <p:cNvPr id="5122" name="Picture 2" descr="http://www.thewanderingpalate.com/wp-content/uploads/Mike-K-NZ-Pinot-lineup-647x485.jpg"/>
          <p:cNvPicPr>
            <a:picLocks noChangeAspect="1" noChangeArrowheads="1"/>
          </p:cNvPicPr>
          <p:nvPr/>
        </p:nvPicPr>
        <p:blipFill>
          <a:blip r:embed="rId2" cstate="print"/>
          <a:srcRect/>
          <a:stretch>
            <a:fillRect/>
          </a:stretch>
        </p:blipFill>
        <p:spPr bwMode="auto">
          <a:xfrm>
            <a:off x="1371600" y="381000"/>
            <a:ext cx="6096000" cy="38862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r>
              <a:rPr lang="en-US" dirty="0" smtClean="0"/>
              <a:t>Many New Zealand Pinot noir producers leave their fruit on the vine much longer than is either possible or acceptable in Burgundian vineyards, and plummy flavours, heavier textures, and consequently more Syrah-like wine structure, results.</a:t>
            </a:r>
            <a:endParaRPr lang="en-US" dirty="0"/>
          </a:p>
        </p:txBody>
      </p:sp>
      <p:pic>
        <p:nvPicPr>
          <p:cNvPr id="4098" name="Picture 2" descr="http://www.letoilemagazine.com/blog/wp-content/uploads/2012/05/GLS_012_PINOT-NOIR_PALLISER-0-548-365-365-ffffff-e1337535478866.jpg"/>
          <p:cNvPicPr>
            <a:picLocks noChangeAspect="1" noChangeArrowheads="1"/>
          </p:cNvPicPr>
          <p:nvPr/>
        </p:nvPicPr>
        <p:blipFill>
          <a:blip r:embed="rId2" cstate="print"/>
          <a:srcRect/>
          <a:stretch>
            <a:fillRect/>
          </a:stretch>
        </p:blipFill>
        <p:spPr bwMode="auto">
          <a:xfrm>
            <a:off x="2286000" y="3048000"/>
            <a:ext cx="5133234" cy="3429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600200"/>
          </a:xfrm>
        </p:spPr>
        <p:txBody>
          <a:bodyPr/>
          <a:lstStyle/>
          <a:p>
            <a:r>
              <a:rPr lang="en-US" dirty="0" smtClean="0"/>
              <a:t>In Germany it is called Spätburgunder (</a:t>
            </a:r>
            <a:r>
              <a:rPr lang="en-US" i="1" dirty="0" smtClean="0"/>
              <a:t>lit.</a:t>
            </a:r>
            <a:r>
              <a:rPr lang="en-US" dirty="0" smtClean="0"/>
              <a:t> "Late Burgundian"), and is now the most widely planted red grape</a:t>
            </a:r>
            <a:endParaRPr lang="en-US" dirty="0"/>
          </a:p>
        </p:txBody>
      </p:sp>
      <p:pic>
        <p:nvPicPr>
          <p:cNvPr id="3074" name="Picture 2" descr="http://www.sourgrapes.ie/wp-content/uploads/2008/12/spatburgunder.jpg"/>
          <p:cNvPicPr>
            <a:picLocks noChangeAspect="1" noChangeArrowheads="1"/>
          </p:cNvPicPr>
          <p:nvPr/>
        </p:nvPicPr>
        <p:blipFill>
          <a:blip r:embed="rId2" cstate="print"/>
          <a:srcRect/>
          <a:stretch>
            <a:fillRect/>
          </a:stretch>
        </p:blipFill>
        <p:spPr bwMode="auto">
          <a:xfrm>
            <a:off x="2057400" y="228600"/>
            <a:ext cx="4286250" cy="2047876"/>
          </a:xfrm>
          <a:prstGeom prst="rect">
            <a:avLst/>
          </a:prstGeom>
          <a:noFill/>
        </p:spPr>
      </p:pic>
      <p:pic>
        <p:nvPicPr>
          <p:cNvPr id="3076" name="Picture 4" descr="http://runnerbeans.files.wordpress.com/2008/10/b-germany-08-307.jpg"/>
          <p:cNvPicPr>
            <a:picLocks noChangeAspect="1" noChangeArrowheads="1"/>
          </p:cNvPicPr>
          <p:nvPr/>
        </p:nvPicPr>
        <p:blipFill>
          <a:blip r:embed="rId3" cstate="print"/>
          <a:srcRect/>
          <a:stretch>
            <a:fillRect/>
          </a:stretch>
        </p:blipFill>
        <p:spPr bwMode="auto">
          <a:xfrm>
            <a:off x="4419600" y="3962400"/>
            <a:ext cx="3714751" cy="247650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3581400" cy="4983163"/>
          </a:xfrm>
        </p:spPr>
        <p:txBody>
          <a:bodyPr/>
          <a:lstStyle/>
          <a:p>
            <a:r>
              <a:rPr lang="en-US" dirty="0" smtClean="0"/>
              <a:t>In Italy Pinot noir is known as Pinot nero, it has traditionally been cultivated in the Trentino region to produce Burgundy-style red wines.</a:t>
            </a:r>
            <a:endParaRPr lang="en-US" dirty="0"/>
          </a:p>
        </p:txBody>
      </p:sp>
      <p:pic>
        <p:nvPicPr>
          <p:cNvPr id="2050" name="Picture 2" descr="http://static3.wine-searcher.net/images/labels/85/45/monte-degli-angeli-pinot-noir-monferrato-piedmont-italy-10408545.jpg"/>
          <p:cNvPicPr>
            <a:picLocks noChangeAspect="1" noChangeArrowheads="1"/>
          </p:cNvPicPr>
          <p:nvPr/>
        </p:nvPicPr>
        <p:blipFill>
          <a:blip r:embed="rId2" cstate="print"/>
          <a:srcRect/>
          <a:stretch>
            <a:fillRect/>
          </a:stretch>
        </p:blipFill>
        <p:spPr bwMode="auto">
          <a:xfrm>
            <a:off x="4114800" y="1066800"/>
            <a:ext cx="4762500" cy="4762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4525963"/>
          </a:xfrm>
        </p:spPr>
        <p:txBody>
          <a:bodyPr/>
          <a:lstStyle/>
          <a:p>
            <a:r>
              <a:rPr lang="en-US" dirty="0" smtClean="0"/>
              <a:t>In Canada quality Pinot noir has been grown in Ontario for some time in the Niagara Peninsula and especially the Niagara-on-the-Lake and Short Hills Bench wine regions, as well as in Prince Edward County and on the north shore of Lake Erie.</a:t>
            </a:r>
            <a:endParaRPr lang="en-US" dirty="0"/>
          </a:p>
        </p:txBody>
      </p:sp>
      <p:pic>
        <p:nvPicPr>
          <p:cNvPr id="1026" name="Picture 2" descr="http://image.shutterstock.com/display_pic_with_logo/881077/881077,1319896140,8/stock-photo-pinot-noir-sign-on-grape-vine-in-niagara-on-the-lake-wine-country-in-ontario-canada-87637156.jpg"/>
          <p:cNvPicPr>
            <a:picLocks noChangeAspect="1" noChangeArrowheads="1"/>
          </p:cNvPicPr>
          <p:nvPr/>
        </p:nvPicPr>
        <p:blipFill>
          <a:blip r:embed="rId2" cstate="print"/>
          <a:srcRect/>
          <a:stretch>
            <a:fillRect/>
          </a:stretch>
        </p:blipFill>
        <p:spPr bwMode="auto">
          <a:xfrm>
            <a:off x="228600" y="3124200"/>
            <a:ext cx="4286250" cy="3371851"/>
          </a:xfrm>
          <a:prstGeom prst="rect">
            <a:avLst/>
          </a:prstGeom>
          <a:noFill/>
        </p:spPr>
      </p:pic>
      <p:pic>
        <p:nvPicPr>
          <p:cNvPr id="1028" name="Picture 4" descr="http://media.tumblr.com/tumblr_lz2wnrO2p21qbkgtk.jpg"/>
          <p:cNvPicPr>
            <a:picLocks noChangeAspect="1" noChangeArrowheads="1"/>
          </p:cNvPicPr>
          <p:nvPr/>
        </p:nvPicPr>
        <p:blipFill>
          <a:blip r:embed="rId3" cstate="print"/>
          <a:srcRect/>
          <a:stretch>
            <a:fillRect/>
          </a:stretch>
        </p:blipFill>
        <p:spPr bwMode="auto">
          <a:xfrm>
            <a:off x="4648200" y="3048000"/>
            <a:ext cx="4010526" cy="3352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229600" cy="1477963"/>
          </a:xfrm>
        </p:spPr>
        <p:txBody>
          <a:bodyPr>
            <a:normAutofit fontScale="85000" lnSpcReduction="10000"/>
          </a:bodyPr>
          <a:lstStyle/>
          <a:p>
            <a:r>
              <a:rPr lang="en-US" dirty="0" smtClean="0"/>
              <a:t>The leaves of Pinot noir are generally smaller than those of Cabernet Sauvignon or Syrah and the vine is typically less vigorous than either of these varieties. </a:t>
            </a:r>
            <a:endParaRPr lang="en-US" dirty="0"/>
          </a:p>
        </p:txBody>
      </p:sp>
      <p:pic>
        <p:nvPicPr>
          <p:cNvPr id="35842" name="Picture 2" descr="http://flowerswinery.com/wp-content/uploads/2010/08/Pinot-Noir-page.jpg"/>
          <p:cNvPicPr>
            <a:picLocks noChangeAspect="1" noChangeArrowheads="1"/>
          </p:cNvPicPr>
          <p:nvPr/>
        </p:nvPicPr>
        <p:blipFill>
          <a:blip r:embed="rId2" cstate="print"/>
          <a:srcRect/>
          <a:stretch>
            <a:fillRect/>
          </a:stretch>
        </p:blipFill>
        <p:spPr bwMode="auto">
          <a:xfrm>
            <a:off x="1295400" y="304800"/>
            <a:ext cx="6457950" cy="43053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600200"/>
            <a:ext cx="3505200" cy="4525963"/>
          </a:xfrm>
        </p:spPr>
        <p:txBody>
          <a:bodyPr>
            <a:normAutofit fontScale="92500" lnSpcReduction="10000"/>
          </a:bodyPr>
          <a:lstStyle/>
          <a:p>
            <a:r>
              <a:rPr lang="en-US" dirty="0" smtClean="0"/>
              <a:t>In the vineyard Pinot noir is sensitive to wind and frost, cropping levels (it must be low yielding for production of quality wines), soil types and pruning techniques</a:t>
            </a:r>
            <a:endParaRPr lang="en-US" dirty="0"/>
          </a:p>
        </p:txBody>
      </p:sp>
      <p:pic>
        <p:nvPicPr>
          <p:cNvPr id="34818" name="Picture 2" descr="http://www.avalonwine.com/northwestwinereporter/wp-content/uploads/2009/09/maresh-grapes-350p-9-09.jpg"/>
          <p:cNvPicPr>
            <a:picLocks noChangeAspect="1" noChangeArrowheads="1"/>
          </p:cNvPicPr>
          <p:nvPr/>
        </p:nvPicPr>
        <p:blipFill>
          <a:blip r:embed="rId2" cstate="print"/>
          <a:srcRect/>
          <a:stretch>
            <a:fillRect/>
          </a:stretch>
        </p:blipFill>
        <p:spPr bwMode="auto">
          <a:xfrm>
            <a:off x="304799" y="1524000"/>
            <a:ext cx="4954179" cy="4267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4525963"/>
          </a:xfrm>
        </p:spPr>
        <p:txBody>
          <a:bodyPr/>
          <a:lstStyle/>
          <a:p>
            <a:r>
              <a:rPr lang="en-US" dirty="0" smtClean="0"/>
              <a:t>In the winery it is sensitive to fermentation methods, yeast strains and is highly reflective of its </a:t>
            </a:r>
            <a:r>
              <a:rPr lang="en-US" i="1" dirty="0" smtClean="0"/>
              <a:t>terroir</a:t>
            </a:r>
            <a:r>
              <a:rPr lang="en-US" dirty="0" smtClean="0"/>
              <a:t> with different regions producing sometimes very different wines</a:t>
            </a:r>
            <a:endParaRPr lang="en-US" dirty="0"/>
          </a:p>
        </p:txBody>
      </p:sp>
      <p:pic>
        <p:nvPicPr>
          <p:cNvPr id="33794" name="Picture 2" descr="http://www.blogcdn.com/www.slashfood.com/media/2010/12/r-stuart-pinot-noir-2008-590.jpg"/>
          <p:cNvPicPr>
            <a:picLocks noChangeAspect="1" noChangeArrowheads="1"/>
          </p:cNvPicPr>
          <p:nvPr/>
        </p:nvPicPr>
        <p:blipFill>
          <a:blip r:embed="rId2" cstate="print"/>
          <a:srcRect/>
          <a:stretch>
            <a:fillRect/>
          </a:stretch>
        </p:blipFill>
        <p:spPr bwMode="auto">
          <a:xfrm>
            <a:off x="2057400" y="2819400"/>
            <a:ext cx="5619750" cy="37433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r>
              <a:rPr lang="en-US" dirty="0" smtClean="0"/>
              <a:t>Its thin skin makes it susceptible to bunch rot and similar fungal diseases of the bunch. The vines themselves are susceptible to powdery mildew, </a:t>
            </a:r>
            <a:endParaRPr lang="en-US" dirty="0"/>
          </a:p>
        </p:txBody>
      </p:sp>
      <p:pic>
        <p:nvPicPr>
          <p:cNvPr id="32770" name="Picture 2" descr="http://t1.gstatic.com/images?q=tbn:ANd9GcSeDVyA19orHgmFFK-tRZlE7qKVypEt4FIm2XOMmhphAk1OK0H68kGDc9PK-Q"/>
          <p:cNvPicPr>
            <a:picLocks noChangeAspect="1" noChangeArrowheads="1"/>
          </p:cNvPicPr>
          <p:nvPr/>
        </p:nvPicPr>
        <p:blipFill>
          <a:blip r:embed="rId2" cstate="print"/>
          <a:srcRect/>
          <a:stretch>
            <a:fillRect/>
          </a:stretch>
        </p:blipFill>
        <p:spPr bwMode="auto">
          <a:xfrm>
            <a:off x="1676400" y="304800"/>
            <a:ext cx="5516378" cy="3657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144963"/>
          </a:xfrm>
        </p:spPr>
        <p:txBody>
          <a:bodyPr/>
          <a:lstStyle/>
          <a:p>
            <a:r>
              <a:rPr lang="en-US" dirty="0" smtClean="0"/>
              <a:t>These complications have given the grape a reputation for being difficult to grow. It is a grape that can express terroir.</a:t>
            </a:r>
            <a:endParaRPr lang="en-US" dirty="0"/>
          </a:p>
        </p:txBody>
      </p:sp>
      <p:pic>
        <p:nvPicPr>
          <p:cNvPr id="31748" name="Picture 4" descr="http://1.bp.blogspot.com/-g8COuZ5x91Y/TpIrQ1lBZoI/AAAAAAAABdY/3a_iiI_VtF4/s1600/Deloach+2+-+Erik+Wait..JPG"/>
          <p:cNvPicPr>
            <a:picLocks noChangeAspect="1" noChangeArrowheads="1"/>
          </p:cNvPicPr>
          <p:nvPr/>
        </p:nvPicPr>
        <p:blipFill>
          <a:blip r:embed="rId2" cstate="print"/>
          <a:srcRect/>
          <a:stretch>
            <a:fillRect/>
          </a:stretch>
        </p:blipFill>
        <p:spPr bwMode="auto">
          <a:xfrm>
            <a:off x="1295400" y="2057400"/>
            <a:ext cx="6486525" cy="42862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85800"/>
            <a:ext cx="3886200" cy="5440363"/>
          </a:xfrm>
        </p:spPr>
        <p:txBody>
          <a:bodyPr>
            <a:normAutofit lnSpcReduction="10000"/>
          </a:bodyPr>
          <a:lstStyle/>
          <a:p>
            <a:r>
              <a:rPr lang="en-US" dirty="0" smtClean="0"/>
              <a:t>the wine tends to be of light to medium body with an aroma reminiscent of black and / or red cherry, raspberry and to a lesser extent currant and many other fine small red and black berry fruits</a:t>
            </a:r>
            <a:endParaRPr lang="en-US" dirty="0"/>
          </a:p>
        </p:txBody>
      </p:sp>
      <p:pic>
        <p:nvPicPr>
          <p:cNvPr id="30722" name="Picture 2" descr="http://www.wineanorak.com/blog/uploaded_images/pinotnoir-716757.jpg"/>
          <p:cNvPicPr>
            <a:picLocks noChangeAspect="1" noChangeArrowheads="1"/>
          </p:cNvPicPr>
          <p:nvPr/>
        </p:nvPicPr>
        <p:blipFill>
          <a:blip r:embed="rId2" cstate="print"/>
          <a:srcRect l="4486"/>
          <a:stretch>
            <a:fillRect/>
          </a:stretch>
        </p:blipFill>
        <p:spPr bwMode="auto">
          <a:xfrm>
            <a:off x="228600" y="1752600"/>
            <a:ext cx="4867682" cy="381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839</Words>
  <Application>Microsoft Office PowerPoint</Application>
  <PresentationFormat>On-screen Show (4:3)</PresentationFormat>
  <Paragraphs>41</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PowerPoint Presentation</vt:lpstr>
      <vt:lpstr>Pinot Noir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Pinot Noir</dc:title>
  <dc:creator>Team Jordan 2</dc:creator>
  <cp:lastModifiedBy>Mike Jordan</cp:lastModifiedBy>
  <cp:revision>22</cp:revision>
  <dcterms:created xsi:type="dcterms:W3CDTF">2006-08-16T00:00:00Z</dcterms:created>
  <dcterms:modified xsi:type="dcterms:W3CDTF">2015-12-20T01:00:21Z</dcterms:modified>
</cp:coreProperties>
</file>