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258" r:id="rId4"/>
    <p:sldId id="259" r:id="rId5"/>
    <p:sldId id="260" r:id="rId6"/>
    <p:sldId id="261" r:id="rId7"/>
    <p:sldId id="264" r:id="rId8"/>
    <p:sldId id="262" r:id="rId9"/>
    <p:sldId id="263"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62" autoAdjust="0"/>
    <p:restoredTop sz="94660"/>
  </p:normalViewPr>
  <p:slideViewPr>
    <p:cSldViewPr>
      <p:cViewPr varScale="1">
        <p:scale>
          <a:sx n="81" d="100"/>
          <a:sy n="81" d="100"/>
        </p:scale>
        <p:origin x="16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CFE3AEE5-CC70-4CFE-B03B-50BCACABC6ED}" type="datetimeFigureOut">
              <a:rPr lang="en-US" smtClean="0"/>
              <a:t>12/20/2015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7845FD23-5395-4F72-97DE-288250094237}" type="slidenum">
              <a:rPr lang="en-US" smtClean="0"/>
              <a:t>‹#›</a:t>
            </a:fld>
            <a:endParaRPr lang="en-US"/>
          </a:p>
        </p:txBody>
      </p:sp>
    </p:spTree>
    <p:extLst>
      <p:ext uri="{BB962C8B-B14F-4D97-AF65-F5344CB8AC3E}">
        <p14:creationId xmlns:p14="http://schemas.microsoft.com/office/powerpoint/2010/main" val="33799697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3/36/Botrytis_riesling.jp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Late Harvest</a:t>
            </a:r>
            <a:endParaRPr lang="en-US" dirty="0"/>
          </a:p>
        </p:txBody>
      </p:sp>
      <p:pic>
        <p:nvPicPr>
          <p:cNvPr id="21506" name="Picture 2" descr="File:Botrytis riesling.jpg">
            <a:hlinkClick r:id="rId2"/>
          </p:cNvPr>
          <p:cNvPicPr>
            <a:picLocks noChangeAspect="1" noChangeArrowheads="1"/>
          </p:cNvPicPr>
          <p:nvPr/>
        </p:nvPicPr>
        <p:blipFill>
          <a:blip r:embed="rId3" cstate="print"/>
          <a:srcRect/>
          <a:stretch>
            <a:fillRect/>
          </a:stretch>
        </p:blipFill>
        <p:spPr bwMode="auto">
          <a:xfrm>
            <a:off x="838200" y="1295400"/>
            <a:ext cx="7620000" cy="50768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Sauternes</a:t>
            </a:r>
            <a:endParaRPr lang="en-US" dirty="0"/>
          </a:p>
        </p:txBody>
      </p:sp>
      <p:sp>
        <p:nvSpPr>
          <p:cNvPr id="3" name="Content Placeholder 2"/>
          <p:cNvSpPr>
            <a:spLocks noGrp="1"/>
          </p:cNvSpPr>
          <p:nvPr>
            <p:ph idx="1"/>
          </p:nvPr>
        </p:nvSpPr>
        <p:spPr>
          <a:xfrm>
            <a:off x="457200" y="4800600"/>
            <a:ext cx="8229600" cy="1981200"/>
          </a:xfrm>
        </p:spPr>
        <p:txBody>
          <a:bodyPr>
            <a:normAutofit fontScale="85000" lnSpcReduction="10000"/>
          </a:bodyPr>
          <a:lstStyle/>
          <a:p>
            <a:r>
              <a:rPr lang="en-US" dirty="0" smtClean="0"/>
              <a:t>Due to its climate, Sauternes is one of the few wine regions where infection with noble rot is a frequent occurrence, the region has a maritime climate which brings the viticultural hazards of autumn frost, hail and rains that can ruin an entire vintage.</a:t>
            </a:r>
            <a:endParaRPr lang="en-US" dirty="0"/>
          </a:p>
        </p:txBody>
      </p:sp>
      <p:pic>
        <p:nvPicPr>
          <p:cNvPr id="12290" name="Picture 2" descr="http://www.terroir-france.com/picts/cartebordeaux.gif"/>
          <p:cNvPicPr>
            <a:picLocks noChangeAspect="1" noChangeArrowheads="1"/>
          </p:cNvPicPr>
          <p:nvPr/>
        </p:nvPicPr>
        <p:blipFill>
          <a:blip r:embed="rId2" cstate="print"/>
          <a:srcRect/>
          <a:stretch>
            <a:fillRect/>
          </a:stretch>
        </p:blipFill>
        <p:spPr bwMode="auto">
          <a:xfrm>
            <a:off x="2895600" y="1219200"/>
            <a:ext cx="3048000" cy="3657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4525963"/>
          </a:xfrm>
        </p:spPr>
        <p:txBody>
          <a:bodyPr/>
          <a:lstStyle/>
          <a:p>
            <a:r>
              <a:rPr lang="en-US" dirty="0" smtClean="0"/>
              <a:t>Wines from Sauternes, especially the Premier Cru Supérieur estate Château d'Yquem, can be very expensive, due largely to the very high cost of production</a:t>
            </a:r>
            <a:endParaRPr lang="en-US" dirty="0"/>
          </a:p>
        </p:txBody>
      </p:sp>
      <p:pic>
        <p:nvPicPr>
          <p:cNvPr id="10242" name="Picture 2" descr="http://thewineraconteur.files.wordpress.com/2012/07/ch-dyquem-1958-sauternes.jpg"/>
          <p:cNvPicPr>
            <a:picLocks noChangeAspect="1" noChangeArrowheads="1"/>
          </p:cNvPicPr>
          <p:nvPr/>
        </p:nvPicPr>
        <p:blipFill>
          <a:blip r:embed="rId2" cstate="print"/>
          <a:srcRect/>
          <a:stretch>
            <a:fillRect/>
          </a:stretch>
        </p:blipFill>
        <p:spPr bwMode="auto">
          <a:xfrm>
            <a:off x="1295400" y="2209800"/>
            <a:ext cx="6391275" cy="43529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495800"/>
            <a:ext cx="8229600" cy="1981200"/>
          </a:xfrm>
        </p:spPr>
        <p:txBody>
          <a:bodyPr>
            <a:normAutofit lnSpcReduction="10000"/>
          </a:bodyPr>
          <a:lstStyle/>
          <a:p>
            <a:r>
              <a:rPr lang="en-US" dirty="0" smtClean="0"/>
              <a:t>During fermentation, the juice is transferred into oak wine barrels where the high sugar concentration of must prolongs the fermentation time which can last up to a year. </a:t>
            </a:r>
            <a:endParaRPr lang="en-US" dirty="0"/>
          </a:p>
        </p:txBody>
      </p:sp>
      <p:pic>
        <p:nvPicPr>
          <p:cNvPr id="11266" name="Picture 2" descr="http://us.123rf.com/400wm/400/400/thehurwichs/thehurwichs0803/thehurwichs080300260/2726753-oak-wine-barrels.jpg"/>
          <p:cNvPicPr>
            <a:picLocks noChangeAspect="1" noChangeArrowheads="1"/>
          </p:cNvPicPr>
          <p:nvPr/>
        </p:nvPicPr>
        <p:blipFill>
          <a:blip r:embed="rId2" cstate="print"/>
          <a:srcRect/>
          <a:stretch>
            <a:fillRect/>
          </a:stretch>
        </p:blipFill>
        <p:spPr bwMode="auto">
          <a:xfrm>
            <a:off x="1752600" y="304800"/>
            <a:ext cx="5486400" cy="4114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fermentation, the wine is placed in an aging barrel for two to three years before it is bottled where it will continue aging. A Sauterne from a reputable estate can bottle age for over 30 years though they normally hit their peak 10 years after the vintage date.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Tokaji</a:t>
            </a:r>
            <a:endParaRPr lang="en-US" dirty="0"/>
          </a:p>
        </p:txBody>
      </p:sp>
      <p:pic>
        <p:nvPicPr>
          <p:cNvPr id="8194" name="Picture 2" descr="https://upload.wikimedia.org/wikipedia/commons/thumb/7/76/Wine_regions_Hungary_Tokaj-hegyalja.svg/762px-Wine_regions_Hungary_Tokaj-hegyalja.svg.png"/>
          <p:cNvPicPr>
            <a:picLocks noChangeAspect="1" noChangeArrowheads="1"/>
          </p:cNvPicPr>
          <p:nvPr/>
        </p:nvPicPr>
        <p:blipFill>
          <a:blip r:embed="rId2" cstate="print"/>
          <a:srcRect/>
          <a:stretch>
            <a:fillRect/>
          </a:stretch>
        </p:blipFill>
        <p:spPr bwMode="auto">
          <a:xfrm>
            <a:off x="1330569" y="2885661"/>
            <a:ext cx="6594231" cy="3727175"/>
          </a:xfrm>
          <a:prstGeom prst="rect">
            <a:avLst/>
          </a:prstGeom>
          <a:noFill/>
        </p:spPr>
      </p:pic>
      <p:sp>
        <p:nvSpPr>
          <p:cNvPr id="3" name="Content Placeholder 2"/>
          <p:cNvSpPr>
            <a:spLocks noGrp="1"/>
          </p:cNvSpPr>
          <p:nvPr>
            <p:ph idx="1"/>
          </p:nvPr>
        </p:nvSpPr>
        <p:spPr>
          <a:xfrm>
            <a:off x="457200" y="1219200"/>
            <a:ext cx="8229600" cy="1600200"/>
          </a:xfrm>
        </p:spPr>
        <p:txBody>
          <a:bodyPr/>
          <a:lstStyle/>
          <a:p>
            <a:r>
              <a:rPr lang="en-US" dirty="0" smtClean="0"/>
              <a:t>Tokaji (Hungarian: </a:t>
            </a:r>
            <a:r>
              <a:rPr lang="hu-HU" i="1" dirty="0" smtClean="0"/>
              <a:t>of Tokaj</a:t>
            </a:r>
            <a:r>
              <a:rPr lang="en-US" dirty="0" smtClean="0"/>
              <a:t>) is the name of the wines from the region of Tokaj-Hegyalja in Hungary and Slovakia.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region is noted for its sweet wines</a:t>
            </a:r>
            <a:r>
              <a:rPr lang="en-US" baseline="30000" dirty="0" smtClean="0"/>
              <a:t> </a:t>
            </a:r>
            <a:r>
              <a:rPr lang="en-US" dirty="0" smtClean="0"/>
              <a:t>made from grapes affected by noble rot, a style of wine which has a long history in this region. The "nectar" coming from the grapes of Tokaj is mentioned in the national anthem of Hungary.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0"/>
            <a:ext cx="8229600" cy="1401763"/>
          </a:xfrm>
        </p:spPr>
        <p:txBody>
          <a:bodyPr>
            <a:normAutofit fontScale="92500" lnSpcReduction="10000"/>
          </a:bodyPr>
          <a:lstStyle/>
          <a:p>
            <a:r>
              <a:rPr lang="en-US" dirty="0" smtClean="0"/>
              <a:t>The area where Tokaji wine is traditionally grown is a small plateau, 1500 ft above sea level, near the Carpathian Mountains. </a:t>
            </a:r>
            <a:endParaRPr lang="en-US" dirty="0"/>
          </a:p>
        </p:txBody>
      </p:sp>
      <p:pic>
        <p:nvPicPr>
          <p:cNvPr id="6146" name="Picture 2" descr="http://pincekulcs.hu/wp-content/uploads/tokaj.jpg"/>
          <p:cNvPicPr>
            <a:picLocks noChangeAspect="1" noChangeArrowheads="1"/>
          </p:cNvPicPr>
          <p:nvPr/>
        </p:nvPicPr>
        <p:blipFill>
          <a:blip r:embed="rId2" cstate="print"/>
          <a:srcRect/>
          <a:stretch>
            <a:fillRect/>
          </a:stretch>
        </p:blipFill>
        <p:spPr bwMode="auto">
          <a:xfrm>
            <a:off x="1600200" y="228600"/>
            <a:ext cx="5867400" cy="44005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r>
              <a:rPr lang="en-US" dirty="0" smtClean="0"/>
              <a:t>The location of the region has a unique climate, beneficial to this particular viniculture, due to the protection of the nearby mountains. Winters are bitterly cold and windy; spring tends to be cool and dry, and summers are noticeably hot. Usually, autumn brings rain early on, followed by an extended Indian summer, allowing a very long ripening period.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1524000"/>
          </a:xfrm>
        </p:spPr>
        <p:txBody>
          <a:bodyPr>
            <a:normAutofit lnSpcReduction="10000"/>
          </a:bodyPr>
          <a:lstStyle/>
          <a:p>
            <a:r>
              <a:rPr lang="en-US" dirty="0" smtClean="0"/>
              <a:t>Tokay is the world-famous sweet, topaz-colored wine made with botrytised (i.e. "nobly" rotten) grapes.</a:t>
            </a:r>
            <a:endParaRPr lang="en-US" dirty="0"/>
          </a:p>
        </p:txBody>
      </p:sp>
      <p:pic>
        <p:nvPicPr>
          <p:cNvPr id="4098" name="Picture 2" descr="http://upload.wikimedia.org/wikipedia/commons/7/77/Tokaji.jpg"/>
          <p:cNvPicPr>
            <a:picLocks noChangeAspect="1" noChangeArrowheads="1"/>
          </p:cNvPicPr>
          <p:nvPr/>
        </p:nvPicPr>
        <p:blipFill>
          <a:blip r:embed="rId2" cstate="print"/>
          <a:srcRect/>
          <a:stretch>
            <a:fillRect/>
          </a:stretch>
        </p:blipFill>
        <p:spPr bwMode="auto">
          <a:xfrm>
            <a:off x="1371600" y="1905000"/>
            <a:ext cx="6096000" cy="4572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German late harvest wines</a:t>
            </a:r>
            <a:endParaRPr lang="en-US" dirty="0"/>
          </a:p>
        </p:txBody>
      </p:sp>
      <p:sp>
        <p:nvSpPr>
          <p:cNvPr id="3" name="Content Placeholder 2"/>
          <p:cNvSpPr>
            <a:spLocks noGrp="1"/>
          </p:cNvSpPr>
          <p:nvPr>
            <p:ph idx="1"/>
          </p:nvPr>
        </p:nvSpPr>
        <p:spPr>
          <a:xfrm>
            <a:off x="5562600" y="1600200"/>
            <a:ext cx="3124200" cy="4572000"/>
          </a:xfrm>
        </p:spPr>
        <p:txBody>
          <a:bodyPr/>
          <a:lstStyle/>
          <a:p>
            <a:r>
              <a:rPr lang="en-US" dirty="0" smtClean="0"/>
              <a:t>In Germany, wines are classified according to the ripeness of the grape at time of harvest</a:t>
            </a:r>
            <a:endParaRPr lang="en-US" dirty="0"/>
          </a:p>
        </p:txBody>
      </p:sp>
      <p:pic>
        <p:nvPicPr>
          <p:cNvPr id="3074" name="Picture 2" descr="http://www.supplewine.com/regions/Germany.gif"/>
          <p:cNvPicPr>
            <a:picLocks noChangeAspect="1" noChangeArrowheads="1"/>
          </p:cNvPicPr>
          <p:nvPr/>
        </p:nvPicPr>
        <p:blipFill>
          <a:blip r:embed="rId2" cstate="print"/>
          <a:srcRect/>
          <a:stretch>
            <a:fillRect/>
          </a:stretch>
        </p:blipFill>
        <p:spPr bwMode="auto">
          <a:xfrm>
            <a:off x="457200" y="1219200"/>
            <a:ext cx="5343525" cy="49625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295400"/>
            <a:ext cx="4191000" cy="4525963"/>
          </a:xfrm>
        </p:spPr>
        <p:txBody>
          <a:bodyPr/>
          <a:lstStyle/>
          <a:p>
            <a:r>
              <a:rPr lang="en-US" dirty="0" smtClean="0"/>
              <a:t>Late harvest is a term applied to wines made from grapes left on the vine longer than usual. Late harvest is usually an indication of a sweet dessert wine.</a:t>
            </a:r>
            <a:endParaRPr lang="en-US" dirty="0"/>
          </a:p>
        </p:txBody>
      </p:sp>
      <p:pic>
        <p:nvPicPr>
          <p:cNvPr id="20482" name="Picture 2" descr="http://www.101winemaking.com/latevignoles.jpg"/>
          <p:cNvPicPr>
            <a:picLocks noChangeAspect="1" noChangeArrowheads="1"/>
          </p:cNvPicPr>
          <p:nvPr/>
        </p:nvPicPr>
        <p:blipFill>
          <a:blip r:embed="rId2" cstate="print"/>
          <a:srcRect/>
          <a:stretch>
            <a:fillRect/>
          </a:stretch>
        </p:blipFill>
        <p:spPr bwMode="auto">
          <a:xfrm>
            <a:off x="457200" y="685800"/>
            <a:ext cx="4046820" cy="5257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1600200"/>
          </a:xfrm>
        </p:spPr>
        <p:txBody>
          <a:bodyPr/>
          <a:lstStyle/>
          <a:p>
            <a:r>
              <a:rPr lang="en-US" dirty="0" smtClean="0"/>
              <a:t>Beerenauslese ("selected berries harvest") and Trockenbeerenauslese ("selected dried-berries harvest") levels are botrytized.</a:t>
            </a:r>
            <a:endParaRPr lang="en-US" dirty="0"/>
          </a:p>
        </p:txBody>
      </p:sp>
      <p:pic>
        <p:nvPicPr>
          <p:cNvPr id="2050" name="Picture 2" descr="http://static3.wine-searcher.net/images/labels/22/26/dr-h-thanisch-muller-burggraef-bernkasteler-doctor-riesling-beerenauslese-mosel-germany-10242226.jpg"/>
          <p:cNvPicPr>
            <a:picLocks noChangeAspect="1" noChangeArrowheads="1"/>
          </p:cNvPicPr>
          <p:nvPr/>
        </p:nvPicPr>
        <p:blipFill>
          <a:blip r:embed="rId2" cstate="print"/>
          <a:srcRect/>
          <a:stretch>
            <a:fillRect/>
          </a:stretch>
        </p:blipFill>
        <p:spPr bwMode="auto">
          <a:xfrm>
            <a:off x="304800" y="2971800"/>
            <a:ext cx="4319171" cy="3124200"/>
          </a:xfrm>
          <a:prstGeom prst="rect">
            <a:avLst/>
          </a:prstGeom>
          <a:noFill/>
        </p:spPr>
      </p:pic>
      <p:pic>
        <p:nvPicPr>
          <p:cNvPr id="2052" name="Picture 4" descr="http://static3.wine-searcher.net/images/labels/14/78/dr-pauly-bergweiler-bernkasteler-alte-badstube-am-doctorberg-riesling-trockenbeerenauslese-mosel-germany-10271478.jpg"/>
          <p:cNvPicPr>
            <a:picLocks noChangeAspect="1" noChangeArrowheads="1"/>
          </p:cNvPicPr>
          <p:nvPr/>
        </p:nvPicPr>
        <p:blipFill>
          <a:blip r:embed="rId3" cstate="print"/>
          <a:srcRect/>
          <a:stretch>
            <a:fillRect/>
          </a:stretch>
        </p:blipFill>
        <p:spPr bwMode="auto">
          <a:xfrm>
            <a:off x="4800600" y="2743200"/>
            <a:ext cx="3733800" cy="343018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525963"/>
          </a:xfrm>
        </p:spPr>
        <p:txBody>
          <a:bodyPr/>
          <a:lstStyle/>
          <a:p>
            <a:r>
              <a:rPr lang="en-US" dirty="0" smtClean="0"/>
              <a:t>Sweet wines and foie gras is the most classic food and wine combination, but they can be paired with many sweet and savory combinations.</a:t>
            </a:r>
            <a:endParaRPr lang="en-US" dirty="0"/>
          </a:p>
        </p:txBody>
      </p:sp>
      <p:pic>
        <p:nvPicPr>
          <p:cNvPr id="1026" name="Picture 2" descr="http://fabriquedelices.com/wp-content/uploads/2012/04/foie-gras-medaillon.png"/>
          <p:cNvPicPr>
            <a:picLocks noChangeAspect="1" noChangeArrowheads="1"/>
          </p:cNvPicPr>
          <p:nvPr/>
        </p:nvPicPr>
        <p:blipFill>
          <a:blip r:embed="rId2" cstate="print"/>
          <a:srcRect/>
          <a:stretch>
            <a:fillRect/>
          </a:stretch>
        </p:blipFill>
        <p:spPr bwMode="auto">
          <a:xfrm>
            <a:off x="4495800" y="1219200"/>
            <a:ext cx="4343400" cy="4343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48200"/>
            <a:ext cx="8229600" cy="1676400"/>
          </a:xfrm>
        </p:spPr>
        <p:txBody>
          <a:bodyPr/>
          <a:lstStyle/>
          <a:p>
            <a:r>
              <a:rPr lang="en-US" dirty="0" smtClean="0"/>
              <a:t>Late harvest grapes are often more similar to raisins, but have been naturally dehydrated while on the vine.</a:t>
            </a:r>
            <a:endParaRPr lang="en-US" dirty="0"/>
          </a:p>
        </p:txBody>
      </p:sp>
      <p:pic>
        <p:nvPicPr>
          <p:cNvPr id="19460" name="Picture 4" descr="http://sunsetwestphoria.files.wordpress.com/2009/11/6a00d834cdafac69e20120a6bd8f37970b-500wi?w=640"/>
          <p:cNvPicPr>
            <a:picLocks noChangeAspect="1" noChangeArrowheads="1"/>
          </p:cNvPicPr>
          <p:nvPr/>
        </p:nvPicPr>
        <p:blipFill>
          <a:blip r:embed="rId2" cstate="print"/>
          <a:srcRect/>
          <a:stretch>
            <a:fillRect/>
          </a:stretch>
        </p:blipFill>
        <p:spPr bwMode="auto">
          <a:xfrm>
            <a:off x="1371600" y="533400"/>
            <a:ext cx="6096000" cy="405993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8229600" cy="715962"/>
          </a:xfrm>
        </p:spPr>
        <p:txBody>
          <a:bodyPr>
            <a:normAutofit fontScale="90000"/>
          </a:bodyPr>
          <a:lstStyle/>
          <a:p>
            <a:r>
              <a:rPr lang="en-US" dirty="0" smtClean="0"/>
              <a:t>Noble rot</a:t>
            </a:r>
            <a:endParaRPr lang="en-US" dirty="0"/>
          </a:p>
        </p:txBody>
      </p:sp>
      <p:sp>
        <p:nvSpPr>
          <p:cNvPr id="3" name="Content Placeholder 2"/>
          <p:cNvSpPr>
            <a:spLocks noGrp="1"/>
          </p:cNvSpPr>
          <p:nvPr>
            <p:ph idx="1"/>
          </p:nvPr>
        </p:nvSpPr>
        <p:spPr>
          <a:xfrm>
            <a:off x="457200" y="5029200"/>
            <a:ext cx="8229600" cy="1630363"/>
          </a:xfrm>
        </p:spPr>
        <p:txBody>
          <a:bodyPr>
            <a:normAutofit fontScale="85000" lnSpcReduction="10000"/>
          </a:bodyPr>
          <a:lstStyle/>
          <a:p>
            <a:r>
              <a:rPr lang="en-US" dirty="0" smtClean="0"/>
              <a:t>Botrytis cinerea is a fungus that affects many wine grapes and causes them to shrivel into moldy raisins. The fungus responds to the humidity and warmth in the climate and attacks the grapes.</a:t>
            </a:r>
            <a:endParaRPr lang="en-US" dirty="0"/>
          </a:p>
        </p:txBody>
      </p:sp>
      <p:pic>
        <p:nvPicPr>
          <p:cNvPr id="18434" name="Picture 2" descr="http://www.genoscope.cns.fr/spip/IMG/jpg/Boty_raisin.jpg"/>
          <p:cNvPicPr>
            <a:picLocks noChangeAspect="1" noChangeArrowheads="1"/>
          </p:cNvPicPr>
          <p:nvPr/>
        </p:nvPicPr>
        <p:blipFill>
          <a:blip r:embed="rId2" cstate="print"/>
          <a:srcRect/>
          <a:stretch>
            <a:fillRect/>
          </a:stretch>
        </p:blipFill>
        <p:spPr bwMode="auto">
          <a:xfrm>
            <a:off x="1683026" y="838200"/>
            <a:ext cx="5580408" cy="4191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the mold penetrates the skin its spores begin to germinate, causing the water inside to evaporate and the grape to dehydrate. With the absence of water, the sugar becomes more concentrated and the botrytis begins to alter the acidity within the grape.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191000" cy="4525963"/>
          </a:xfrm>
        </p:spPr>
        <p:txBody>
          <a:bodyPr>
            <a:normAutofit lnSpcReduction="10000"/>
          </a:bodyPr>
          <a:lstStyle/>
          <a:p>
            <a:r>
              <a:rPr lang="en-US" dirty="0" smtClean="0"/>
              <a:t>Typically botrytis infection begins to take place in late September and can last till late October. The wine is often said to have an aroma of honeysuckle and a bitter finish on the palate.</a:t>
            </a:r>
            <a:endParaRPr lang="en-US" dirty="0"/>
          </a:p>
        </p:txBody>
      </p:sp>
      <p:pic>
        <p:nvPicPr>
          <p:cNvPr id="16386" name="Picture 2" descr="http://www.wine-dinners.com/en/images/ensemble_chateau_yquem.gif"/>
          <p:cNvPicPr>
            <a:picLocks noChangeAspect="1" noChangeArrowheads="1"/>
          </p:cNvPicPr>
          <p:nvPr/>
        </p:nvPicPr>
        <p:blipFill>
          <a:blip r:embed="rId2" cstate="print"/>
          <a:srcRect/>
          <a:stretch>
            <a:fillRect/>
          </a:stretch>
        </p:blipFill>
        <p:spPr bwMode="auto">
          <a:xfrm>
            <a:off x="4572000" y="1295400"/>
            <a:ext cx="4030716" cy="4495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600200"/>
            <a:ext cx="4191000" cy="4525963"/>
          </a:xfrm>
        </p:spPr>
        <p:txBody>
          <a:bodyPr>
            <a:normAutofit fontScale="70000" lnSpcReduction="20000"/>
          </a:bodyPr>
          <a:lstStyle/>
          <a:p>
            <a:r>
              <a:rPr lang="en-US" dirty="0" smtClean="0"/>
              <a:t>The infection rate of botrytis is sporadic with vines and bunches achieving full rottenness at different times. This requires harvest workers to go through the vineyards several times between October and November to hand-pick the full rotted grapes. In some occasions, the usable grapes from a single vine may only produce enough juice for a single glass.</a:t>
            </a:r>
            <a:endParaRPr lang="en-US" dirty="0"/>
          </a:p>
        </p:txBody>
      </p:sp>
      <p:pic>
        <p:nvPicPr>
          <p:cNvPr id="13316" name="Picture 4" descr="http://www.wine-pages.com/images2/disznoko-berries.jpg"/>
          <p:cNvPicPr>
            <a:picLocks noChangeAspect="1" noChangeArrowheads="1"/>
          </p:cNvPicPr>
          <p:nvPr/>
        </p:nvPicPr>
        <p:blipFill>
          <a:blip r:embed="rId2" cstate="print"/>
          <a:srcRect/>
          <a:stretch>
            <a:fillRect/>
          </a:stretch>
        </p:blipFill>
        <p:spPr bwMode="auto">
          <a:xfrm>
            <a:off x="457200" y="1295400"/>
            <a:ext cx="3889100" cy="4495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20130"/>
            <a:ext cx="8229600" cy="3048000"/>
          </a:xfrm>
        </p:spPr>
        <p:txBody>
          <a:bodyPr/>
          <a:lstStyle/>
          <a:p>
            <a:r>
              <a:rPr lang="en-US" dirty="0" smtClean="0"/>
              <a:t>Botrytis complicates winemaking by making fermentation more complex. Botrytis produces an anti-fungal that kills yeast and often results in fermentation stopping before the wine has accumulated sufficient levels of alcohol</a:t>
            </a:r>
            <a:endParaRPr lang="en-US" dirty="0"/>
          </a:p>
        </p:txBody>
      </p:sp>
      <p:pic>
        <p:nvPicPr>
          <p:cNvPr id="15362" name="Picture 2" descr="http://www.wineanorak.com/wineblog/wp-content/uploads/2011/04/IMGP1460-1.jpg"/>
          <p:cNvPicPr>
            <a:picLocks noChangeAspect="1" noChangeArrowheads="1"/>
          </p:cNvPicPr>
          <p:nvPr/>
        </p:nvPicPr>
        <p:blipFill>
          <a:blip r:embed="rId2" cstate="print"/>
          <a:srcRect/>
          <a:stretch>
            <a:fillRect/>
          </a:stretch>
        </p:blipFill>
        <p:spPr bwMode="auto">
          <a:xfrm>
            <a:off x="1752600" y="152400"/>
            <a:ext cx="5334000" cy="356311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600200"/>
            <a:ext cx="3962400" cy="4525963"/>
          </a:xfrm>
        </p:spPr>
        <p:txBody>
          <a:bodyPr>
            <a:normAutofit fontScale="85000" lnSpcReduction="20000"/>
          </a:bodyPr>
          <a:lstStyle/>
          <a:p>
            <a:r>
              <a:rPr lang="en-US" dirty="0" smtClean="0"/>
              <a:t>Makers of fine German dessert wines have been known to take fermenting tubs of wine into their homes to nurture the yeast through the night to assure that the alcohol level reaches legal minimums for the product to be called wine</a:t>
            </a:r>
            <a:endParaRPr lang="en-US" dirty="0"/>
          </a:p>
        </p:txBody>
      </p:sp>
      <p:pic>
        <p:nvPicPr>
          <p:cNvPr id="14338" name="Picture 2" descr="http://www.winemag.com/images/dessert-wines-copy.jpg"/>
          <p:cNvPicPr>
            <a:picLocks noChangeAspect="1" noChangeArrowheads="1"/>
          </p:cNvPicPr>
          <p:nvPr/>
        </p:nvPicPr>
        <p:blipFill>
          <a:blip r:embed="rId2" cstate="print"/>
          <a:srcRect/>
          <a:stretch>
            <a:fillRect/>
          </a:stretch>
        </p:blipFill>
        <p:spPr bwMode="auto">
          <a:xfrm>
            <a:off x="304799" y="1066800"/>
            <a:ext cx="4572001" cy="4800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713</Words>
  <Application>Microsoft Office PowerPoint</Application>
  <PresentationFormat>On-screen Show (4:3)</PresentationFormat>
  <Paragraphs>25</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Late Harvest</vt:lpstr>
      <vt:lpstr>PowerPoint Presentation</vt:lpstr>
      <vt:lpstr>PowerPoint Presentation</vt:lpstr>
      <vt:lpstr>Noble rot</vt:lpstr>
      <vt:lpstr>PowerPoint Presentation</vt:lpstr>
      <vt:lpstr>PowerPoint Presentation</vt:lpstr>
      <vt:lpstr>PowerPoint Presentation</vt:lpstr>
      <vt:lpstr>PowerPoint Presentation</vt:lpstr>
      <vt:lpstr>PowerPoint Presentation</vt:lpstr>
      <vt:lpstr>Sauternes</vt:lpstr>
      <vt:lpstr>PowerPoint Presentation</vt:lpstr>
      <vt:lpstr>PowerPoint Presentation</vt:lpstr>
      <vt:lpstr>PowerPoint Presentation</vt:lpstr>
      <vt:lpstr>Tokaji</vt:lpstr>
      <vt:lpstr>PowerPoint Presentation</vt:lpstr>
      <vt:lpstr>PowerPoint Presentation</vt:lpstr>
      <vt:lpstr>PowerPoint Presentation</vt:lpstr>
      <vt:lpstr>PowerPoint Presentation</vt:lpstr>
      <vt:lpstr>German late harvest wines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 Harvest</dc:title>
  <dc:creator>Team Jordan 2</dc:creator>
  <cp:lastModifiedBy>Mike Jordan</cp:lastModifiedBy>
  <cp:revision>13</cp:revision>
  <cp:lastPrinted>2012-10-08T18:04:31Z</cp:lastPrinted>
  <dcterms:created xsi:type="dcterms:W3CDTF">2006-08-16T00:00:00Z</dcterms:created>
  <dcterms:modified xsi:type="dcterms:W3CDTF">2015-12-20T18:07:24Z</dcterms:modified>
</cp:coreProperties>
</file>