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1"/>
  </p:sldMasterIdLst>
  <p:notesMasterIdLst>
    <p:notesMasterId r:id="rId68"/>
  </p:notesMasterIdLst>
  <p:handoutMasterIdLst>
    <p:handoutMasterId r:id="rId69"/>
  </p:handoutMasterIdLst>
  <p:sldIdLst>
    <p:sldId id="256" r:id="rId2"/>
    <p:sldId id="257" r:id="rId3"/>
    <p:sldId id="339" r:id="rId4"/>
    <p:sldId id="262" r:id="rId5"/>
    <p:sldId id="261" r:id="rId6"/>
    <p:sldId id="265" r:id="rId7"/>
    <p:sldId id="326" r:id="rId8"/>
    <p:sldId id="258" r:id="rId9"/>
    <p:sldId id="327" r:id="rId10"/>
    <p:sldId id="314" r:id="rId11"/>
    <p:sldId id="328" r:id="rId12"/>
    <p:sldId id="266" r:id="rId13"/>
    <p:sldId id="324" r:id="rId14"/>
    <p:sldId id="315" r:id="rId15"/>
    <p:sldId id="317" r:id="rId16"/>
    <p:sldId id="318" r:id="rId17"/>
    <p:sldId id="320" r:id="rId18"/>
    <p:sldId id="319" r:id="rId19"/>
    <p:sldId id="267" r:id="rId20"/>
    <p:sldId id="268" r:id="rId21"/>
    <p:sldId id="269" r:id="rId22"/>
    <p:sldId id="271" r:id="rId23"/>
    <p:sldId id="270" r:id="rId24"/>
    <p:sldId id="275" r:id="rId25"/>
    <p:sldId id="272" r:id="rId26"/>
    <p:sldId id="273" r:id="rId27"/>
    <p:sldId id="274" r:id="rId28"/>
    <p:sldId id="277" r:id="rId29"/>
    <p:sldId id="278" r:id="rId30"/>
    <p:sldId id="279" r:id="rId31"/>
    <p:sldId id="280" r:id="rId32"/>
    <p:sldId id="284" r:id="rId33"/>
    <p:sldId id="282" r:id="rId34"/>
    <p:sldId id="285" r:id="rId35"/>
    <p:sldId id="286" r:id="rId36"/>
    <p:sldId id="287" r:id="rId37"/>
    <p:sldId id="289" r:id="rId38"/>
    <p:sldId id="288" r:id="rId39"/>
    <p:sldId id="290" r:id="rId40"/>
    <p:sldId id="292" r:id="rId41"/>
    <p:sldId id="291" r:id="rId42"/>
    <p:sldId id="293" r:id="rId43"/>
    <p:sldId id="295" r:id="rId44"/>
    <p:sldId id="296" r:id="rId45"/>
    <p:sldId id="297" r:id="rId46"/>
    <p:sldId id="298" r:id="rId47"/>
    <p:sldId id="299" r:id="rId48"/>
    <p:sldId id="338" r:id="rId49"/>
    <p:sldId id="302" r:id="rId50"/>
    <p:sldId id="303" r:id="rId51"/>
    <p:sldId id="304" r:id="rId52"/>
    <p:sldId id="306" r:id="rId53"/>
    <p:sldId id="307" r:id="rId54"/>
    <p:sldId id="310" r:id="rId55"/>
    <p:sldId id="311" r:id="rId56"/>
    <p:sldId id="312" r:id="rId57"/>
    <p:sldId id="329" r:id="rId58"/>
    <p:sldId id="330" r:id="rId59"/>
    <p:sldId id="340" r:id="rId60"/>
    <p:sldId id="331" r:id="rId61"/>
    <p:sldId id="332" r:id="rId62"/>
    <p:sldId id="333" r:id="rId63"/>
    <p:sldId id="334" r:id="rId64"/>
    <p:sldId id="335" r:id="rId65"/>
    <p:sldId id="336" r:id="rId66"/>
    <p:sldId id="337" r:id="rId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662" autoAdjust="0"/>
    <p:restoredTop sz="94660"/>
  </p:normalViewPr>
  <p:slideViewPr>
    <p:cSldViewPr>
      <p:cViewPr varScale="1">
        <p:scale>
          <a:sx n="81" d="100"/>
          <a:sy n="81" d="100"/>
        </p:scale>
        <p:origin x="160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6D2A60-8E2A-4961-93EC-FB383C6B9F4C}" type="datetimeFigureOut">
              <a:rPr lang="en-US" smtClean="0"/>
              <a:pPr/>
              <a:t>12/20/2015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0B807A7-7286-46D3-80EC-C2022138CC30}" type="slidenum">
              <a:rPr lang="en-US" smtClean="0"/>
              <a:pPr/>
              <a:t>‹#›</a:t>
            </a:fld>
            <a:endParaRPr lang="en-US"/>
          </a:p>
        </p:txBody>
      </p:sp>
    </p:spTree>
    <p:extLst>
      <p:ext uri="{BB962C8B-B14F-4D97-AF65-F5344CB8AC3E}">
        <p14:creationId xmlns:p14="http://schemas.microsoft.com/office/powerpoint/2010/main" val="3296050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5B06559-3A38-48DE-B8B1-9B18BC6C2220}" type="datetimeFigureOut">
              <a:rPr lang="en-US" smtClean="0"/>
              <a:pPr/>
              <a:t>12/20/2015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05191A3-3CAF-437F-8E02-CD4AFAA6A70B}" type="slidenum">
              <a:rPr lang="en-US" smtClean="0"/>
              <a:pPr/>
              <a:t>‹#›</a:t>
            </a:fld>
            <a:endParaRPr lang="en-US"/>
          </a:p>
        </p:txBody>
      </p:sp>
    </p:spTree>
    <p:extLst>
      <p:ext uri="{BB962C8B-B14F-4D97-AF65-F5344CB8AC3E}">
        <p14:creationId xmlns:p14="http://schemas.microsoft.com/office/powerpoint/2010/main" val="283025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7" name="Picture 6" descr="S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rot="5400000">
              <a:off x="3739196" y="525780"/>
              <a:ext cx="1664208" cy="612648"/>
            </a:xfrm>
            <a:prstGeom prst="rect">
              <a:avLst/>
            </a:prstGeom>
          </p:spPr>
        </p:pic>
        <p:pic>
          <p:nvPicPr>
            <p:cNvPr id="14" name="Picture 13"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rot="5400000">
              <a:off x="3739196" y="5719572"/>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B6F15528-21DE-4FAA-801E-634DDDAF4B2B}" type="slidenum">
              <a:rPr lang="en-US" smtClean="0"/>
              <a:pPr/>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316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93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2658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9167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7885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5317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7"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8526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168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765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0531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553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6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3272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9462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350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0497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70"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361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44000" cy="6858001"/>
            <a:chOff x="0" y="0"/>
            <a:chExt cx="9144000" cy="6858001"/>
          </a:xfrm>
        </p:grpSpPr>
        <p:pic>
          <p:nvPicPr>
            <p:cNvPr id="8" name="Picture 7" descr="S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rot="5400000">
              <a:off x="4221675" y="39689"/>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rot="5400000">
              <a:off x="4221675" y="6211888"/>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BD707-D9CF-40AE-B4C6-C98DA3205C09}" type="datetimeFigureOut">
              <a:rPr lang="en-US" smtClean="0"/>
              <a:pPr/>
              <a:t>12/20/2015</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792480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219200"/>
            <a:ext cx="7924799" cy="914400"/>
          </a:xfrm>
        </p:spPr>
        <p:txBody>
          <a:bodyPr anchor="b">
            <a:noAutofit/>
          </a:bodyPr>
          <a:lstStyle/>
          <a:p>
            <a:pPr algn="ctr"/>
            <a:r>
              <a:rPr lang="en-US" sz="6000" dirty="0"/>
              <a:t>C</a:t>
            </a:r>
            <a:r>
              <a:rPr lang="en-US" sz="6000" dirty="0" smtClean="0"/>
              <a:t>hardonnay</a:t>
            </a:r>
            <a:endParaRPr lang="en-US" sz="6000" dirty="0"/>
          </a:p>
        </p:txBody>
      </p:sp>
      <p:grpSp>
        <p:nvGrpSpPr>
          <p:cNvPr id="2" name="Group 1"/>
          <p:cNvGrpSpPr/>
          <p:nvPr/>
        </p:nvGrpSpPr>
        <p:grpSpPr>
          <a:xfrm>
            <a:off x="2247899" y="2514600"/>
            <a:ext cx="4648200" cy="3200400"/>
            <a:chOff x="2209800" y="2514600"/>
            <a:chExt cx="4648200" cy="3200400"/>
          </a:xfrm>
        </p:grpSpPr>
        <p:pic>
          <p:nvPicPr>
            <p:cNvPr id="90114" name="Picture 2" descr="http://t2.gstatic.com/images?q=tbn:ANd9GcRoWhd7nlGOu1AGffM6OhiHxZBP18jszKhFvOwjpJAg9Gwc749k6Q"/>
            <p:cNvPicPr>
              <a:picLocks noChangeAspect="1" noChangeArrowheads="1"/>
            </p:cNvPicPr>
            <p:nvPr/>
          </p:nvPicPr>
          <p:blipFill>
            <a:blip r:embed="rId2" cstate="print"/>
            <a:srcRect/>
            <a:stretch>
              <a:fillRect/>
            </a:stretch>
          </p:blipFill>
          <p:spPr bwMode="auto">
            <a:xfrm>
              <a:off x="4576233" y="2514600"/>
              <a:ext cx="2281767" cy="3200400"/>
            </a:xfrm>
            <a:prstGeom prst="rect">
              <a:avLst/>
            </a:prstGeom>
            <a:noFill/>
          </p:spPr>
        </p:pic>
        <p:pic>
          <p:nvPicPr>
            <p:cNvPr id="90116" name="Picture 4" descr="http://t1.gstatic.com/images?q=tbn:ANd9GcQnjsC3qEG_asHlKLukZAkT-eZ2h-BtZxdDhnDT_L7bckIiL-oJ"/>
            <p:cNvPicPr>
              <a:picLocks noChangeAspect="1" noChangeArrowheads="1"/>
            </p:cNvPicPr>
            <p:nvPr/>
          </p:nvPicPr>
          <p:blipFill>
            <a:blip r:embed="rId3" cstate="print"/>
            <a:srcRect/>
            <a:stretch>
              <a:fillRect/>
            </a:stretch>
          </p:blipFill>
          <p:spPr bwMode="auto">
            <a:xfrm>
              <a:off x="2209800" y="2514600"/>
              <a:ext cx="2366433" cy="3200400"/>
            </a:xfrm>
            <a:prstGeom prst="rect">
              <a:avLst/>
            </a:prstGeom>
            <a:noFill/>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914400"/>
          </a:xfrm>
        </p:spPr>
        <p:txBody>
          <a:bodyPr>
            <a:normAutofit/>
          </a:bodyPr>
          <a:lstStyle/>
          <a:p>
            <a:r>
              <a:rPr lang="en-US" sz="4800" dirty="0" smtClean="0"/>
              <a:t>Winemaking</a:t>
            </a:r>
            <a:endParaRPr lang="en-US" sz="4800" dirty="0"/>
          </a:p>
        </p:txBody>
      </p:sp>
      <p:sp>
        <p:nvSpPr>
          <p:cNvPr id="3" name="Content Placeholder 2"/>
          <p:cNvSpPr>
            <a:spLocks noGrp="1"/>
          </p:cNvSpPr>
          <p:nvPr>
            <p:ph idx="1"/>
          </p:nvPr>
        </p:nvSpPr>
        <p:spPr>
          <a:xfrm>
            <a:off x="609600" y="2514600"/>
            <a:ext cx="4038600" cy="3124200"/>
          </a:xfrm>
        </p:spPr>
        <p:txBody>
          <a:bodyPr>
            <a:normAutofit/>
          </a:bodyPr>
          <a:lstStyle/>
          <a:p>
            <a:pPr marL="0" indent="0" algn="ctr">
              <a:buNone/>
            </a:pPr>
            <a:r>
              <a:rPr lang="en-US" dirty="0" smtClean="0"/>
              <a:t>Chardonnay can be used with</a:t>
            </a:r>
          </a:p>
          <a:p>
            <a:pPr marL="0" indent="0" algn="ctr">
              <a:buNone/>
            </a:pPr>
            <a:r>
              <a:rPr lang="en-US" dirty="0" smtClean="0"/>
              <a:t> any style of wine making </a:t>
            </a:r>
          </a:p>
          <a:p>
            <a:pPr marL="0" indent="0" algn="ctr">
              <a:buNone/>
            </a:pPr>
            <a:r>
              <a:rPr lang="en-US" dirty="0" smtClean="0"/>
              <a:t>from </a:t>
            </a:r>
            <a:r>
              <a:rPr lang="en-US" i="1" dirty="0" smtClean="0"/>
              <a:t>dry still </a:t>
            </a:r>
            <a:r>
              <a:rPr lang="en-US" dirty="0" smtClean="0"/>
              <a:t>wines,</a:t>
            </a:r>
          </a:p>
          <a:p>
            <a:pPr marL="0" indent="0" algn="ctr">
              <a:buNone/>
            </a:pPr>
            <a:r>
              <a:rPr lang="en-US" dirty="0" smtClean="0"/>
              <a:t> to </a:t>
            </a:r>
            <a:r>
              <a:rPr lang="en-US" i="1" dirty="0" smtClean="0"/>
              <a:t>sparkling </a:t>
            </a:r>
            <a:r>
              <a:rPr lang="en-US" dirty="0" smtClean="0"/>
              <a:t>wines</a:t>
            </a:r>
            <a:r>
              <a:rPr lang="en-US" i="1" dirty="0" smtClean="0"/>
              <a:t> </a:t>
            </a:r>
          </a:p>
          <a:p>
            <a:pPr marL="0" indent="0" algn="ctr">
              <a:buNone/>
            </a:pPr>
            <a:r>
              <a:rPr lang="en-US" dirty="0" smtClean="0"/>
              <a:t>to </a:t>
            </a:r>
            <a:r>
              <a:rPr lang="en-US" i="1" dirty="0" smtClean="0"/>
              <a:t>sweet late harvest </a:t>
            </a:r>
            <a:r>
              <a:rPr lang="en-US" dirty="0" smtClean="0"/>
              <a:t>and even</a:t>
            </a:r>
          </a:p>
          <a:p>
            <a:pPr marL="0" indent="0" algn="ctr">
              <a:buNone/>
            </a:pPr>
            <a:r>
              <a:rPr lang="en-US" dirty="0" smtClean="0"/>
              <a:t> </a:t>
            </a:r>
            <a:r>
              <a:rPr lang="en-US" i="1" dirty="0" smtClean="0"/>
              <a:t>botrytized</a:t>
            </a:r>
            <a:r>
              <a:rPr lang="en-US" dirty="0" smtClean="0"/>
              <a:t> wines.</a:t>
            </a:r>
            <a:endParaRPr lang="en-US" dirty="0"/>
          </a:p>
        </p:txBody>
      </p:sp>
      <p:pic>
        <p:nvPicPr>
          <p:cNvPr id="5" name="Picture 4"/>
          <p:cNvPicPr>
            <a:picLocks noChangeAspect="1"/>
          </p:cNvPicPr>
          <p:nvPr/>
        </p:nvPicPr>
        <p:blipFill>
          <a:blip r:embed="rId2"/>
          <a:stretch>
            <a:fillRect/>
          </a:stretch>
        </p:blipFill>
        <p:spPr>
          <a:xfrm>
            <a:off x="4648200" y="2857500"/>
            <a:ext cx="3664262" cy="2438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14401"/>
            <a:ext cx="7772400" cy="1219200"/>
          </a:xfrm>
        </p:spPr>
        <p:txBody>
          <a:bodyPr/>
          <a:lstStyle/>
          <a:p>
            <a:pPr marL="0" indent="0" algn="ctr">
              <a:spcBef>
                <a:spcPts val="0"/>
              </a:spcBef>
              <a:spcAft>
                <a:spcPts val="0"/>
              </a:spcAft>
              <a:buNone/>
            </a:pPr>
            <a:r>
              <a:rPr lang="en-US" dirty="0"/>
              <a:t>M</a:t>
            </a:r>
            <a:r>
              <a:rPr lang="en-US" dirty="0" smtClean="0"/>
              <a:t>any examples of Chardonnay can benefit from </a:t>
            </a:r>
          </a:p>
          <a:p>
            <a:pPr marL="0" indent="0" algn="ctr">
              <a:spcBef>
                <a:spcPts val="0"/>
              </a:spcBef>
              <a:spcAft>
                <a:spcPts val="0"/>
              </a:spcAft>
              <a:buNone/>
            </a:pPr>
            <a:r>
              <a:rPr lang="en-US" dirty="0" smtClean="0"/>
              <a:t>a few years of bottle aging, but most Chardonnays </a:t>
            </a:r>
          </a:p>
          <a:p>
            <a:pPr marL="0" indent="0" algn="ctr">
              <a:spcBef>
                <a:spcPts val="0"/>
              </a:spcBef>
              <a:spcAft>
                <a:spcPts val="0"/>
              </a:spcAft>
              <a:buNone/>
            </a:pPr>
            <a:r>
              <a:rPr lang="en-US" dirty="0" smtClean="0"/>
              <a:t>are meant to be consumed in their youth</a:t>
            </a:r>
            <a:endParaRPr lang="en-US" dirty="0"/>
          </a:p>
        </p:txBody>
      </p:sp>
      <p:pic>
        <p:nvPicPr>
          <p:cNvPr id="16386" name="Picture 2" descr="http://pipesmagazine.com/wp-content/wine-aromas-wine-flavors/wine-aging-in-bottles.jpg"/>
          <p:cNvPicPr>
            <a:picLocks noChangeAspect="1" noChangeArrowheads="1"/>
          </p:cNvPicPr>
          <p:nvPr/>
        </p:nvPicPr>
        <p:blipFill>
          <a:blip r:embed="rId2" cstate="print"/>
          <a:srcRect/>
          <a:stretch>
            <a:fillRect/>
          </a:stretch>
        </p:blipFill>
        <p:spPr bwMode="auto">
          <a:xfrm>
            <a:off x="1929891" y="2514600"/>
            <a:ext cx="5284218" cy="35052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648200"/>
            <a:ext cx="7772400" cy="1066800"/>
          </a:xfrm>
        </p:spPr>
        <p:txBody>
          <a:bodyPr/>
          <a:lstStyle/>
          <a:p>
            <a:pPr marL="0" indent="0" algn="ctr">
              <a:spcBef>
                <a:spcPts val="0"/>
              </a:spcBef>
              <a:spcAft>
                <a:spcPts val="0"/>
              </a:spcAft>
              <a:buNone/>
            </a:pPr>
            <a:r>
              <a:rPr lang="en-US" dirty="0" smtClean="0"/>
              <a:t>Chardonnay can adapt to almost all vineyard soils, </a:t>
            </a:r>
          </a:p>
          <a:p>
            <a:pPr marL="0" indent="0" algn="ctr">
              <a:spcBef>
                <a:spcPts val="0"/>
              </a:spcBef>
              <a:spcAft>
                <a:spcPts val="0"/>
              </a:spcAft>
              <a:buNone/>
            </a:pPr>
            <a:r>
              <a:rPr lang="en-US" dirty="0" smtClean="0"/>
              <a:t>the types it seems to like most are chalk, clay and limestone</a:t>
            </a:r>
          </a:p>
          <a:p>
            <a:pPr marL="0" indent="0" algn="ctr">
              <a:spcBef>
                <a:spcPts val="0"/>
              </a:spcBef>
              <a:spcAft>
                <a:spcPts val="0"/>
              </a:spcAft>
              <a:buNone/>
            </a:pPr>
            <a:endParaRPr lang="en-US" dirty="0"/>
          </a:p>
        </p:txBody>
      </p:sp>
      <p:pic>
        <p:nvPicPr>
          <p:cNvPr id="79874" name="Picture 2" descr="http://www.pediacognac.com/wp-content/uploads/2009/04/image44.jpg"/>
          <p:cNvPicPr>
            <a:picLocks noChangeAspect="1" noChangeArrowheads="1"/>
          </p:cNvPicPr>
          <p:nvPr/>
        </p:nvPicPr>
        <p:blipFill>
          <a:blip r:embed="rId2" cstate="print"/>
          <a:srcRect/>
          <a:stretch>
            <a:fillRect/>
          </a:stretch>
        </p:blipFill>
        <p:spPr bwMode="auto">
          <a:xfrm>
            <a:off x="1507038" y="914400"/>
            <a:ext cx="6129923" cy="3429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48200"/>
            <a:ext cx="8229600" cy="1600200"/>
          </a:xfrm>
        </p:spPr>
        <p:txBody>
          <a:bodyPr/>
          <a:lstStyle/>
          <a:p>
            <a:pPr marL="0" indent="0" algn="ctr">
              <a:spcBef>
                <a:spcPts val="0"/>
              </a:spcBef>
              <a:spcAft>
                <a:spcPts val="0"/>
              </a:spcAft>
              <a:buNone/>
            </a:pPr>
            <a:r>
              <a:rPr lang="en-US" dirty="0"/>
              <a:t>T</a:t>
            </a:r>
            <a:r>
              <a:rPr lang="en-US" dirty="0" smtClean="0"/>
              <a:t>ime of harvest is crucial as the grapes </a:t>
            </a:r>
          </a:p>
          <a:p>
            <a:pPr marL="0" indent="0" algn="ctr">
              <a:spcBef>
                <a:spcPts val="0"/>
              </a:spcBef>
              <a:spcAft>
                <a:spcPts val="0"/>
              </a:spcAft>
              <a:buNone/>
            </a:pPr>
            <a:r>
              <a:rPr lang="en-US" dirty="0" smtClean="0"/>
              <a:t>quickly begin to lose acidity as they ripen</a:t>
            </a:r>
            <a:endParaRPr lang="en-US" dirty="0"/>
          </a:p>
        </p:txBody>
      </p:sp>
      <p:pic>
        <p:nvPicPr>
          <p:cNvPr id="20482" name="Picture 2" descr="http://www.letsgodine.com/Files/Upload/Regions/Veneto/the-harvest.jpg"/>
          <p:cNvPicPr>
            <a:picLocks noChangeAspect="1" noChangeArrowheads="1"/>
          </p:cNvPicPr>
          <p:nvPr/>
        </p:nvPicPr>
        <p:blipFill>
          <a:blip r:embed="rId2" cstate="print"/>
          <a:srcRect/>
          <a:stretch>
            <a:fillRect/>
          </a:stretch>
        </p:blipFill>
        <p:spPr bwMode="auto">
          <a:xfrm>
            <a:off x="2097610" y="1066800"/>
            <a:ext cx="4948780" cy="33528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200" y="960940"/>
            <a:ext cx="7950200" cy="1219200"/>
          </a:xfrm>
        </p:spPr>
        <p:txBody>
          <a:bodyPr>
            <a:normAutofit fontScale="92500" lnSpcReduction="20000"/>
          </a:bodyPr>
          <a:lstStyle/>
          <a:p>
            <a:pPr marL="0" indent="0" algn="ctr">
              <a:buNone/>
            </a:pPr>
            <a:r>
              <a:rPr lang="en-US" dirty="0" smtClean="0"/>
              <a:t>The two winemaking decisions that most widely affect the wine: </a:t>
            </a:r>
          </a:p>
          <a:p>
            <a:pPr marL="0" indent="0" algn="ctr">
              <a:buNone/>
            </a:pPr>
            <a:r>
              <a:rPr lang="en-US" dirty="0" smtClean="0"/>
              <a:t>Malolactic </a:t>
            </a:r>
            <a:r>
              <a:rPr lang="en-US" dirty="0"/>
              <a:t>F</a:t>
            </a:r>
            <a:r>
              <a:rPr lang="en-US" dirty="0" smtClean="0"/>
              <a:t>ermentation </a:t>
            </a:r>
          </a:p>
          <a:p>
            <a:pPr marL="0" indent="0" algn="ctr">
              <a:buNone/>
            </a:pPr>
            <a:r>
              <a:rPr lang="en-US" dirty="0"/>
              <a:t>D</a:t>
            </a:r>
            <a:r>
              <a:rPr lang="en-US" dirty="0" smtClean="0"/>
              <a:t>egree of Oak </a:t>
            </a:r>
            <a:r>
              <a:rPr lang="en-US" dirty="0"/>
              <a:t>I</a:t>
            </a:r>
            <a:r>
              <a:rPr lang="en-US" dirty="0" smtClean="0"/>
              <a:t>nfluence</a:t>
            </a:r>
            <a:endParaRPr lang="en-US" dirty="0"/>
          </a:p>
        </p:txBody>
      </p:sp>
      <p:pic>
        <p:nvPicPr>
          <p:cNvPr id="29698" name="Picture 2" descr="http://mumulesvignes.files.wordpress.com/2010/11/malo_vial2.jpg"/>
          <p:cNvPicPr>
            <a:picLocks noChangeAspect="1" noChangeArrowheads="1"/>
          </p:cNvPicPr>
          <p:nvPr/>
        </p:nvPicPr>
        <p:blipFill>
          <a:blip r:embed="rId2" cstate="print"/>
          <a:srcRect/>
          <a:stretch>
            <a:fillRect/>
          </a:stretch>
        </p:blipFill>
        <p:spPr bwMode="auto">
          <a:xfrm>
            <a:off x="1676400" y="3048000"/>
            <a:ext cx="3106057" cy="2329543"/>
          </a:xfrm>
          <a:prstGeom prst="rect">
            <a:avLst/>
          </a:prstGeom>
          <a:noFill/>
        </p:spPr>
      </p:pic>
      <p:pic>
        <p:nvPicPr>
          <p:cNvPr id="29700" name="Picture 4" descr="http://www.dreamstime.com/oak-barrel-thumb4619572.jpg"/>
          <p:cNvPicPr>
            <a:picLocks noChangeAspect="1" noChangeArrowheads="1"/>
          </p:cNvPicPr>
          <p:nvPr/>
        </p:nvPicPr>
        <p:blipFill rotWithShape="1">
          <a:blip r:embed="rId3" cstate="print"/>
          <a:srcRect l="4999" t="4445" r="2692" b="6667"/>
          <a:stretch/>
        </p:blipFill>
        <p:spPr bwMode="auto">
          <a:xfrm>
            <a:off x="5181600" y="2688771"/>
            <a:ext cx="2286000" cy="304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077200" cy="685800"/>
          </a:xfrm>
        </p:spPr>
        <p:txBody>
          <a:bodyPr>
            <a:normAutofit/>
          </a:bodyPr>
          <a:lstStyle/>
          <a:p>
            <a:pPr marL="0" indent="0" algn="ctr">
              <a:buNone/>
            </a:pPr>
            <a:r>
              <a:rPr lang="en-US" dirty="0"/>
              <a:t>T</a:t>
            </a:r>
            <a:r>
              <a:rPr lang="en-US" dirty="0" smtClean="0"/>
              <a:t>he amount of charring will determine the level of "toastiness”</a:t>
            </a:r>
            <a:endParaRPr lang="en-US" dirty="0"/>
          </a:p>
        </p:txBody>
      </p:sp>
      <p:pic>
        <p:nvPicPr>
          <p:cNvPr id="27650" name="Picture 2" descr="http://www.bendbulletin.com/apps/pbcsi.dll/bilde?Site=BB&amp;Date=20110327&amp;Category=NEWS0107&amp;ArtNo=103270312&amp;Ref=AR&amp;MaxW=321"/>
          <p:cNvPicPr>
            <a:picLocks noChangeAspect="1" noChangeArrowheads="1"/>
          </p:cNvPicPr>
          <p:nvPr/>
        </p:nvPicPr>
        <p:blipFill>
          <a:blip r:embed="rId2" cstate="print"/>
          <a:srcRect/>
          <a:stretch>
            <a:fillRect/>
          </a:stretch>
        </p:blipFill>
        <p:spPr bwMode="auto">
          <a:xfrm>
            <a:off x="3266699" y="2514600"/>
            <a:ext cx="2610601" cy="3505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14800"/>
            <a:ext cx="8229600" cy="1600200"/>
          </a:xfrm>
        </p:spPr>
        <p:txBody>
          <a:bodyPr/>
          <a:lstStyle/>
          <a:p>
            <a:pPr marL="0" indent="0" algn="ctr">
              <a:buNone/>
            </a:pPr>
            <a:r>
              <a:rPr lang="en-US" dirty="0" smtClean="0"/>
              <a:t>Other winemaking decisions that effects the flavor of the wine: </a:t>
            </a:r>
          </a:p>
          <a:p>
            <a:pPr marL="0" indent="0" algn="ctr">
              <a:buNone/>
            </a:pPr>
            <a:r>
              <a:rPr lang="en-US" dirty="0" smtClean="0"/>
              <a:t>Temperature of Fermentation  </a:t>
            </a:r>
          </a:p>
          <a:p>
            <a:pPr marL="0" indent="0" algn="ctr">
              <a:buNone/>
            </a:pPr>
            <a:r>
              <a:rPr lang="en-US" dirty="0" smtClean="0"/>
              <a:t>Time, if any, on the lees</a:t>
            </a:r>
            <a:endParaRPr lang="en-US" dirty="0"/>
          </a:p>
        </p:txBody>
      </p:sp>
      <p:pic>
        <p:nvPicPr>
          <p:cNvPr id="26626" name="Picture 2" descr="http://www.brsquared.org/wine/Articles/surlie/lees.jpg"/>
          <p:cNvPicPr>
            <a:picLocks noChangeAspect="1" noChangeArrowheads="1"/>
          </p:cNvPicPr>
          <p:nvPr/>
        </p:nvPicPr>
        <p:blipFill rotWithShape="1">
          <a:blip r:embed="rId2" cstate="print"/>
          <a:srcRect t="18058" b="-9029"/>
          <a:stretch/>
        </p:blipFill>
        <p:spPr bwMode="auto">
          <a:xfrm>
            <a:off x="4496958" y="1524000"/>
            <a:ext cx="3581400" cy="2443514"/>
          </a:xfrm>
          <a:prstGeom prst="rect">
            <a:avLst/>
          </a:prstGeom>
          <a:noFill/>
        </p:spPr>
      </p:pic>
      <p:pic>
        <p:nvPicPr>
          <p:cNvPr id="2" name="Picture 1"/>
          <p:cNvPicPr>
            <a:picLocks noChangeAspect="1"/>
          </p:cNvPicPr>
          <p:nvPr/>
        </p:nvPicPr>
        <p:blipFill rotWithShape="1">
          <a:blip r:embed="rId3"/>
          <a:srcRect l="4667" r="7333"/>
          <a:stretch/>
        </p:blipFill>
        <p:spPr>
          <a:xfrm>
            <a:off x="1066800" y="1524000"/>
            <a:ext cx="3430158" cy="218282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914400"/>
          </a:xfrm>
        </p:spPr>
        <p:txBody>
          <a:bodyPr>
            <a:normAutofit lnSpcReduction="10000"/>
          </a:bodyPr>
          <a:lstStyle/>
          <a:p>
            <a:pPr marL="0" indent="0" algn="ctr">
              <a:buNone/>
            </a:pPr>
            <a:r>
              <a:rPr lang="en-US" dirty="0" smtClean="0"/>
              <a:t>Colder fermentation produces more </a:t>
            </a:r>
          </a:p>
          <a:p>
            <a:pPr marL="0" indent="0" algn="ctr">
              <a:buNone/>
            </a:pPr>
            <a:r>
              <a:rPr lang="en-US" dirty="0" smtClean="0"/>
              <a:t>"tropical" fruit flavors like mango and pineapple</a:t>
            </a:r>
            <a:endParaRPr lang="en-US" dirty="0"/>
          </a:p>
        </p:txBody>
      </p:sp>
      <p:pic>
        <p:nvPicPr>
          <p:cNvPr id="24578" name="Picture 2" descr="http://www.sito.org/id/vls/sito_Mango_Pineapple_Simple.jpg"/>
          <p:cNvPicPr>
            <a:picLocks noChangeAspect="1" noChangeArrowheads="1"/>
          </p:cNvPicPr>
          <p:nvPr/>
        </p:nvPicPr>
        <p:blipFill>
          <a:blip r:embed="rId2" cstate="print"/>
          <a:srcRect/>
          <a:stretch>
            <a:fillRect/>
          </a:stretch>
        </p:blipFill>
        <p:spPr bwMode="auto">
          <a:xfrm>
            <a:off x="2696531" y="2590800"/>
            <a:ext cx="3750938" cy="312398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799"/>
            <a:ext cx="7924800" cy="1524001"/>
          </a:xfrm>
        </p:spPr>
        <p:txBody>
          <a:bodyPr/>
          <a:lstStyle/>
          <a:p>
            <a:pPr marL="0" indent="0" algn="ctr">
              <a:buNone/>
            </a:pPr>
            <a:r>
              <a:rPr lang="en-US" dirty="0" smtClean="0"/>
              <a:t>Burgundian winemaking favor extended contact on the lees</a:t>
            </a:r>
          </a:p>
          <a:p>
            <a:pPr marL="0" indent="0" algn="ctr">
              <a:buNone/>
            </a:pPr>
            <a:r>
              <a:rPr lang="en-US" dirty="0" smtClean="0"/>
              <a:t> </a:t>
            </a:r>
            <a:r>
              <a:rPr lang="en-US" i="1" dirty="0" smtClean="0"/>
              <a:t>bâttonage-</a:t>
            </a:r>
            <a:r>
              <a:rPr lang="en-US" dirty="0" smtClean="0"/>
              <a:t>"stirring up" the lees</a:t>
            </a:r>
            <a:endParaRPr lang="en-US" dirty="0"/>
          </a:p>
        </p:txBody>
      </p:sp>
      <p:pic>
        <p:nvPicPr>
          <p:cNvPr id="25602" name="Picture 2" descr="http://www.coolspringswines.com/blog/wp-content/uploads/2011/05/StirringTheLees.jpg"/>
          <p:cNvPicPr>
            <a:picLocks noChangeAspect="1" noChangeArrowheads="1"/>
          </p:cNvPicPr>
          <p:nvPr/>
        </p:nvPicPr>
        <p:blipFill>
          <a:blip r:embed="rId2" cstate="print"/>
          <a:srcRect/>
          <a:stretch>
            <a:fillRect/>
          </a:stretch>
        </p:blipFill>
        <p:spPr bwMode="auto">
          <a:xfrm>
            <a:off x="1905000" y="2514600"/>
            <a:ext cx="5334000" cy="35433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2" y="762000"/>
            <a:ext cx="6798734" cy="608663"/>
          </a:xfrm>
        </p:spPr>
        <p:txBody>
          <a:bodyPr>
            <a:normAutofit fontScale="90000"/>
          </a:bodyPr>
          <a:lstStyle/>
          <a:p>
            <a:r>
              <a:rPr lang="en-US" dirty="0" smtClean="0"/>
              <a:t>France</a:t>
            </a:r>
            <a:endParaRPr lang="en-US" dirty="0"/>
          </a:p>
        </p:txBody>
      </p:sp>
      <p:sp>
        <p:nvSpPr>
          <p:cNvPr id="3" name="Content Placeholder 2"/>
          <p:cNvSpPr>
            <a:spLocks noGrp="1"/>
          </p:cNvSpPr>
          <p:nvPr>
            <p:ph idx="1"/>
          </p:nvPr>
        </p:nvSpPr>
        <p:spPr>
          <a:xfrm>
            <a:off x="609599" y="1447801"/>
            <a:ext cx="7924799" cy="838200"/>
          </a:xfrm>
        </p:spPr>
        <p:txBody>
          <a:bodyPr/>
          <a:lstStyle/>
          <a:p>
            <a:pPr marL="0" indent="0" algn="ctr">
              <a:spcBef>
                <a:spcPts val="0"/>
              </a:spcBef>
              <a:spcAft>
                <a:spcPts val="0"/>
              </a:spcAft>
              <a:buNone/>
            </a:pPr>
            <a:r>
              <a:rPr lang="en-US" dirty="0" smtClean="0"/>
              <a:t>In France, Chardonnay is the second most widely </a:t>
            </a:r>
          </a:p>
          <a:p>
            <a:pPr marL="0" indent="0" algn="ctr">
              <a:spcBef>
                <a:spcPts val="0"/>
              </a:spcBef>
              <a:spcAft>
                <a:spcPts val="0"/>
              </a:spcAft>
              <a:buNone/>
            </a:pPr>
            <a:r>
              <a:rPr lang="en-US" dirty="0" smtClean="0"/>
              <a:t>planted white grape variety just behind Ugni blanc</a:t>
            </a:r>
            <a:endParaRPr lang="en-US" dirty="0"/>
          </a:p>
        </p:txBody>
      </p:sp>
      <p:pic>
        <p:nvPicPr>
          <p:cNvPr id="5" name="Picture 4"/>
          <p:cNvPicPr>
            <a:picLocks noChangeAspect="1"/>
          </p:cNvPicPr>
          <p:nvPr/>
        </p:nvPicPr>
        <p:blipFill>
          <a:blip r:embed="rId2"/>
          <a:stretch>
            <a:fillRect/>
          </a:stretch>
        </p:blipFill>
        <p:spPr>
          <a:xfrm>
            <a:off x="1197514" y="2636211"/>
            <a:ext cx="3200400" cy="3301770"/>
          </a:xfrm>
          <a:prstGeom prst="rect">
            <a:avLst/>
          </a:prstGeom>
        </p:spPr>
      </p:pic>
      <p:pic>
        <p:nvPicPr>
          <p:cNvPr id="6" name="Picture 5"/>
          <p:cNvPicPr>
            <a:picLocks noChangeAspect="1"/>
          </p:cNvPicPr>
          <p:nvPr/>
        </p:nvPicPr>
        <p:blipFill>
          <a:blip r:embed="rId3"/>
          <a:stretch>
            <a:fillRect/>
          </a:stretch>
        </p:blipFill>
        <p:spPr>
          <a:xfrm>
            <a:off x="4572000" y="2971800"/>
            <a:ext cx="3589663" cy="263059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419600"/>
            <a:ext cx="8077200" cy="990600"/>
          </a:xfrm>
        </p:spPr>
        <p:txBody>
          <a:bodyPr>
            <a:noAutofit/>
          </a:bodyPr>
          <a:lstStyle/>
          <a:p>
            <a:pPr marL="0" indent="0" algn="ctr">
              <a:buNone/>
            </a:pPr>
            <a:r>
              <a:rPr lang="en-US" sz="2800" dirty="0" smtClean="0"/>
              <a:t>Chardonnay is a green-skinned grape</a:t>
            </a:r>
          </a:p>
          <a:p>
            <a:pPr marL="0" indent="0" algn="ctr">
              <a:buNone/>
            </a:pPr>
            <a:r>
              <a:rPr lang="en-US" sz="2800" dirty="0" smtClean="0"/>
              <a:t>used to make white wine</a:t>
            </a:r>
          </a:p>
        </p:txBody>
      </p:sp>
      <p:pic>
        <p:nvPicPr>
          <p:cNvPr id="21" name="Picture 20"/>
          <p:cNvPicPr>
            <a:picLocks noChangeAspect="1"/>
          </p:cNvPicPr>
          <p:nvPr/>
        </p:nvPicPr>
        <p:blipFill>
          <a:blip r:embed="rId2"/>
          <a:stretch>
            <a:fillRect/>
          </a:stretch>
        </p:blipFill>
        <p:spPr>
          <a:xfrm>
            <a:off x="2307230" y="1143000"/>
            <a:ext cx="4529539" cy="307842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029200"/>
            <a:ext cx="7924800" cy="1116623"/>
          </a:xfrm>
        </p:spPr>
        <p:txBody>
          <a:bodyPr>
            <a:normAutofit/>
          </a:bodyPr>
          <a:lstStyle/>
          <a:p>
            <a:pPr marL="0" indent="0" algn="ctr">
              <a:spcBef>
                <a:spcPts val="0"/>
              </a:spcBef>
              <a:spcAft>
                <a:spcPts val="0"/>
              </a:spcAft>
              <a:buNone/>
            </a:pPr>
            <a:r>
              <a:rPr lang="en-US" dirty="0" smtClean="0"/>
              <a:t>The grape first rose to prominence in the </a:t>
            </a:r>
          </a:p>
          <a:p>
            <a:pPr marL="0" indent="0" algn="ctr">
              <a:spcBef>
                <a:spcPts val="0"/>
              </a:spcBef>
              <a:spcAft>
                <a:spcPts val="0"/>
              </a:spcAft>
              <a:buNone/>
            </a:pPr>
            <a:r>
              <a:rPr lang="en-US" dirty="0" smtClean="0"/>
              <a:t>Chablis and Burgundy regions. </a:t>
            </a:r>
            <a:endParaRPr lang="en-US" dirty="0"/>
          </a:p>
        </p:txBody>
      </p:sp>
      <p:pic>
        <p:nvPicPr>
          <p:cNvPr id="77826" name="Picture 2" descr="http://1.bp.blogspot.com/-FIXlqbuKAPM/TW1eOJ3FbAI/AAAAAAAAE5o/DfmoOmHwnis/s1600/map_of_french_wine_regions.gif"/>
          <p:cNvPicPr>
            <a:picLocks noChangeAspect="1" noChangeArrowheads="1"/>
          </p:cNvPicPr>
          <p:nvPr/>
        </p:nvPicPr>
        <p:blipFill>
          <a:blip r:embed="rId2" cstate="print"/>
          <a:srcRect/>
          <a:stretch>
            <a:fillRect/>
          </a:stretch>
        </p:blipFill>
        <p:spPr bwMode="auto">
          <a:xfrm>
            <a:off x="2590800" y="838200"/>
            <a:ext cx="3603356" cy="408842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608663"/>
          </a:xfrm>
        </p:spPr>
        <p:txBody>
          <a:bodyPr>
            <a:normAutofit fontScale="90000"/>
          </a:bodyPr>
          <a:lstStyle/>
          <a:p>
            <a:r>
              <a:rPr lang="en-US" dirty="0" smtClean="0"/>
              <a:t>France-Burgundy</a:t>
            </a:r>
            <a:endParaRPr lang="en-US" dirty="0"/>
          </a:p>
        </p:txBody>
      </p:sp>
      <p:sp>
        <p:nvSpPr>
          <p:cNvPr id="3" name="Content Placeholder 2"/>
          <p:cNvSpPr>
            <a:spLocks noGrp="1"/>
          </p:cNvSpPr>
          <p:nvPr>
            <p:ph idx="1"/>
          </p:nvPr>
        </p:nvSpPr>
        <p:spPr>
          <a:xfrm>
            <a:off x="4038600" y="2895600"/>
            <a:ext cx="4155559" cy="990600"/>
          </a:xfrm>
        </p:spPr>
        <p:txBody>
          <a:bodyPr>
            <a:normAutofit/>
          </a:bodyPr>
          <a:lstStyle/>
          <a:p>
            <a:pPr marL="0" indent="0" algn="ctr">
              <a:buNone/>
            </a:pPr>
            <a:r>
              <a:rPr lang="en-US" dirty="0" smtClean="0"/>
              <a:t>Chardonnay is one of the dominant grapes in Burgundy</a:t>
            </a:r>
            <a:endParaRPr lang="en-US" dirty="0"/>
          </a:p>
        </p:txBody>
      </p:sp>
      <p:pic>
        <p:nvPicPr>
          <p:cNvPr id="76802" name="Picture 2" descr="http://www.terroir-france.com/picts/burgundy_map.gif"/>
          <p:cNvPicPr>
            <a:picLocks noChangeAspect="1" noChangeArrowheads="1"/>
          </p:cNvPicPr>
          <p:nvPr/>
        </p:nvPicPr>
        <p:blipFill>
          <a:blip r:embed="rId2" cstate="print"/>
          <a:srcRect/>
          <a:stretch>
            <a:fillRect/>
          </a:stretch>
        </p:blipFill>
        <p:spPr bwMode="auto">
          <a:xfrm>
            <a:off x="1143000" y="1370663"/>
            <a:ext cx="2702441" cy="46482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1"/>
            <a:ext cx="7924800" cy="1371599"/>
          </a:xfrm>
        </p:spPr>
        <p:txBody>
          <a:bodyPr>
            <a:normAutofit fontScale="92500" lnSpcReduction="10000"/>
          </a:bodyPr>
          <a:lstStyle/>
          <a:p>
            <a:pPr marL="0" indent="0" algn="ctr">
              <a:buNone/>
            </a:pPr>
            <a:r>
              <a:rPr lang="en-US" dirty="0" smtClean="0"/>
              <a:t>In addition to being the most expensive, the Burgundy </a:t>
            </a:r>
          </a:p>
          <a:p>
            <a:pPr marL="0" indent="0" algn="ctr">
              <a:buNone/>
            </a:pPr>
            <a:r>
              <a:rPr lang="en-US" dirty="0" smtClean="0"/>
              <a:t>examples of Chardonnay are considered the benchmark </a:t>
            </a:r>
          </a:p>
          <a:p>
            <a:pPr marL="0" indent="0" algn="ctr">
              <a:buNone/>
            </a:pPr>
            <a:r>
              <a:rPr lang="en-US" dirty="0" smtClean="0"/>
              <a:t>standard of expressing </a:t>
            </a:r>
            <a:r>
              <a:rPr lang="en-US" i="1" dirty="0" smtClean="0"/>
              <a:t>terroir</a:t>
            </a:r>
            <a:r>
              <a:rPr lang="en-US" dirty="0" smtClean="0"/>
              <a:t> through Chardonnay.</a:t>
            </a:r>
            <a:endParaRPr lang="en-US" dirty="0"/>
          </a:p>
        </p:txBody>
      </p:sp>
      <p:pic>
        <p:nvPicPr>
          <p:cNvPr id="74754" name="Picture 2" descr="http://www.justgrapeswine.com/wp-content/uploads/2010/09/terroir.jpg"/>
          <p:cNvPicPr>
            <a:picLocks noChangeAspect="1" noChangeArrowheads="1"/>
          </p:cNvPicPr>
          <p:nvPr/>
        </p:nvPicPr>
        <p:blipFill>
          <a:blip r:embed="rId2" cstate="print"/>
          <a:srcRect/>
          <a:stretch>
            <a:fillRect/>
          </a:stretch>
        </p:blipFill>
        <p:spPr bwMode="auto">
          <a:xfrm>
            <a:off x="1956115" y="2514600"/>
            <a:ext cx="5231769" cy="338137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05200"/>
            <a:ext cx="7924800" cy="2438400"/>
          </a:xfrm>
        </p:spPr>
        <p:txBody>
          <a:bodyPr/>
          <a:lstStyle/>
          <a:p>
            <a:pPr marL="0" indent="0" algn="ctr">
              <a:buNone/>
            </a:pPr>
            <a:r>
              <a:rPr lang="en-US" dirty="0" smtClean="0"/>
              <a:t>It is grown in 8 Grand Cru </a:t>
            </a:r>
            <a:r>
              <a:rPr lang="en-US" dirty="0"/>
              <a:t>V</a:t>
            </a:r>
            <a:r>
              <a:rPr lang="en-US" dirty="0" smtClean="0"/>
              <a:t>ineyards; </a:t>
            </a:r>
          </a:p>
          <a:p>
            <a:pPr algn="ctr">
              <a:buNone/>
            </a:pPr>
            <a:r>
              <a:rPr lang="en-US" dirty="0" smtClean="0"/>
              <a:t>“The Montrachets”</a:t>
            </a:r>
          </a:p>
          <a:p>
            <a:pPr algn="ctr">
              <a:buNone/>
            </a:pPr>
            <a:r>
              <a:rPr lang="en-US" dirty="0" smtClean="0"/>
              <a:t>		Montrachet, Criots-Bâtard-Montrachet, Bâtard-Montrachet, Chevalier-Montrachet, Bienvenues-Bâtard-Montrachet as well as Charlemagne, Corton-Charlemagne &amp; Le Musigny</a:t>
            </a:r>
            <a:endParaRPr lang="en-US" dirty="0"/>
          </a:p>
        </p:txBody>
      </p:sp>
      <p:pic>
        <p:nvPicPr>
          <p:cNvPr id="75778" name="Picture 2" descr="http://inlinethumb38.webshots.com/24229/2521118890055350667S600x600Q85.jpg"/>
          <p:cNvPicPr>
            <a:picLocks noChangeAspect="1" noChangeArrowheads="1"/>
          </p:cNvPicPr>
          <p:nvPr/>
        </p:nvPicPr>
        <p:blipFill>
          <a:blip r:embed="rId2" cstate="print"/>
          <a:srcRect/>
          <a:stretch>
            <a:fillRect/>
          </a:stretch>
        </p:blipFill>
        <p:spPr bwMode="auto">
          <a:xfrm>
            <a:off x="1190155" y="838200"/>
            <a:ext cx="6765740" cy="25146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86200"/>
            <a:ext cx="8229600" cy="2590800"/>
          </a:xfrm>
        </p:spPr>
        <p:txBody>
          <a:bodyPr>
            <a:normAutofit/>
          </a:bodyPr>
          <a:lstStyle/>
          <a:p>
            <a:pPr marL="0" indent="0" algn="ctr">
              <a:buNone/>
            </a:pPr>
            <a:r>
              <a:rPr lang="en-US" dirty="0" smtClean="0"/>
              <a:t>They have high alcohol levels, often above </a:t>
            </a:r>
            <a:r>
              <a:rPr lang="en-US" i="1" dirty="0" smtClean="0"/>
              <a:t>13%</a:t>
            </a:r>
            <a:r>
              <a:rPr lang="en-US" dirty="0" smtClean="0"/>
              <a:t> </a:t>
            </a:r>
          </a:p>
          <a:p>
            <a:pPr marL="0" indent="0" algn="ctr">
              <a:buNone/>
            </a:pPr>
            <a:r>
              <a:rPr lang="en-US" dirty="0" smtClean="0"/>
              <a:t>&amp; deep concentration of flavors</a:t>
            </a:r>
          </a:p>
          <a:p>
            <a:pPr marL="0" indent="0" algn="ctr">
              <a:buNone/>
            </a:pPr>
            <a:r>
              <a:rPr lang="en-US" dirty="0" smtClean="0"/>
              <a:t>Chassagne-Montrachet-</a:t>
            </a:r>
            <a:r>
              <a:rPr lang="en-US" i="1" dirty="0" smtClean="0"/>
              <a:t>hazelnut aroma </a:t>
            </a:r>
          </a:p>
          <a:p>
            <a:pPr marL="0" indent="0" algn="ctr">
              <a:buNone/>
            </a:pPr>
            <a:r>
              <a:rPr lang="en-US" dirty="0" smtClean="0"/>
              <a:t>Puligny-Montrachet-</a:t>
            </a:r>
            <a:r>
              <a:rPr lang="en-US" i="1" dirty="0" smtClean="0"/>
              <a:t>steely flavors</a:t>
            </a:r>
            <a:r>
              <a:rPr lang="en-US" dirty="0" smtClean="0"/>
              <a:t>.</a:t>
            </a:r>
            <a:endParaRPr lang="en-US" dirty="0"/>
          </a:p>
        </p:txBody>
      </p:sp>
      <p:pic>
        <p:nvPicPr>
          <p:cNvPr id="70660" name="Picture 4" descr="http://www.seawaypartystore.com/Chassagne-Montrachet.jpg"/>
          <p:cNvPicPr>
            <a:picLocks noChangeAspect="1" noChangeArrowheads="1"/>
          </p:cNvPicPr>
          <p:nvPr/>
        </p:nvPicPr>
        <p:blipFill>
          <a:blip r:embed="rId2" cstate="print"/>
          <a:srcRect/>
          <a:stretch>
            <a:fillRect/>
          </a:stretch>
        </p:blipFill>
        <p:spPr bwMode="auto">
          <a:xfrm>
            <a:off x="914400" y="838200"/>
            <a:ext cx="3654438" cy="2769559"/>
          </a:xfrm>
          <a:prstGeom prst="rect">
            <a:avLst/>
          </a:prstGeom>
          <a:noFill/>
        </p:spPr>
      </p:pic>
      <p:pic>
        <p:nvPicPr>
          <p:cNvPr id="70662" name="Picture 6" descr="http://cache.wine.com/labels/87566d.jpg"/>
          <p:cNvPicPr>
            <a:picLocks noChangeAspect="1" noChangeArrowheads="1"/>
          </p:cNvPicPr>
          <p:nvPr/>
        </p:nvPicPr>
        <p:blipFill>
          <a:blip r:embed="rId3" cstate="print"/>
          <a:srcRect/>
          <a:stretch>
            <a:fillRect/>
          </a:stretch>
        </p:blipFill>
        <p:spPr bwMode="auto">
          <a:xfrm>
            <a:off x="4581279" y="838200"/>
            <a:ext cx="3676988" cy="276182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vinsvignesvignerons.com/var/plain_site/storage/images/media/images/cote-chalonnaise201/12042-1-fre-FR/cote-chalonnaise201.jpg"/>
          <p:cNvPicPr>
            <a:picLocks noChangeAspect="1" noChangeArrowheads="1"/>
          </p:cNvPicPr>
          <p:nvPr/>
        </p:nvPicPr>
        <p:blipFill>
          <a:blip r:embed="rId2" cstate="print"/>
          <a:srcRect r="33959"/>
          <a:stretch>
            <a:fillRect/>
          </a:stretch>
        </p:blipFill>
        <p:spPr bwMode="auto">
          <a:xfrm>
            <a:off x="4800600" y="990600"/>
            <a:ext cx="2933700" cy="4800600"/>
          </a:xfrm>
          <a:prstGeom prst="rect">
            <a:avLst/>
          </a:prstGeom>
          <a:noFill/>
        </p:spPr>
      </p:pic>
      <p:sp>
        <p:nvSpPr>
          <p:cNvPr id="3" name="Content Placeholder 2"/>
          <p:cNvSpPr>
            <a:spLocks noGrp="1"/>
          </p:cNvSpPr>
          <p:nvPr>
            <p:ph idx="1"/>
          </p:nvPr>
        </p:nvSpPr>
        <p:spPr>
          <a:xfrm>
            <a:off x="990600" y="1828800"/>
            <a:ext cx="4419600" cy="4525963"/>
          </a:xfrm>
        </p:spPr>
        <p:txBody>
          <a:bodyPr>
            <a:normAutofit/>
          </a:bodyPr>
          <a:lstStyle/>
          <a:p>
            <a:pPr marL="0" indent="0" algn="ctr">
              <a:buNone/>
            </a:pPr>
            <a:r>
              <a:rPr lang="en-US" dirty="0" smtClean="0"/>
              <a:t>Côte Chalonnaise</a:t>
            </a:r>
          </a:p>
          <a:p>
            <a:pPr marL="0" indent="0" algn="ctr">
              <a:buNone/>
            </a:pPr>
            <a:r>
              <a:rPr lang="en-US" dirty="0" smtClean="0"/>
              <a:t>Mercurey</a:t>
            </a:r>
          </a:p>
          <a:p>
            <a:pPr marL="0" indent="0" algn="ctr">
              <a:buNone/>
            </a:pPr>
            <a:r>
              <a:rPr lang="en-US" dirty="0" smtClean="0"/>
              <a:t>Montagny-lès-Buxy</a:t>
            </a:r>
          </a:p>
          <a:p>
            <a:pPr marL="0" indent="0" algn="ctr">
              <a:buNone/>
            </a:pPr>
            <a:r>
              <a:rPr lang="en-US" dirty="0" smtClean="0"/>
              <a:t>Rully </a:t>
            </a:r>
          </a:p>
          <a:p>
            <a:pPr marL="0" indent="0" algn="ctr">
              <a:buNone/>
            </a:pPr>
            <a:r>
              <a:rPr lang="en-US" dirty="0" smtClean="0"/>
              <a:t>(The largest producers of Chardonnay in the Côte Chalonnaise)</a:t>
            </a:r>
            <a:endParaRPr lang="en-US" dirty="0"/>
          </a:p>
        </p:txBody>
      </p:sp>
      <p:sp>
        <p:nvSpPr>
          <p:cNvPr id="5" name="Oval 4"/>
          <p:cNvSpPr/>
          <p:nvPr/>
        </p:nvSpPr>
        <p:spPr>
          <a:xfrm>
            <a:off x="7505700" y="1359159"/>
            <a:ext cx="457200" cy="3429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1828800"/>
            <a:ext cx="3200400" cy="4297363"/>
          </a:xfrm>
        </p:spPr>
        <p:txBody>
          <a:bodyPr/>
          <a:lstStyle/>
          <a:p>
            <a:pPr marL="0" indent="0" algn="ctr">
              <a:buNone/>
            </a:pPr>
            <a:r>
              <a:rPr lang="en-US" dirty="0" smtClean="0"/>
              <a:t>Mâconnais</a:t>
            </a:r>
          </a:p>
          <a:p>
            <a:pPr marL="0" indent="0" algn="ctr">
              <a:buNone/>
            </a:pPr>
            <a:r>
              <a:rPr lang="en-US" dirty="0"/>
              <a:t>P</a:t>
            </a:r>
            <a:r>
              <a:rPr lang="en-US" dirty="0" smtClean="0"/>
              <a:t>roduction is centered around the town of Mâcon and the Pouilly-Fuissé region.</a:t>
            </a:r>
            <a:endParaRPr lang="en-US" dirty="0"/>
          </a:p>
        </p:txBody>
      </p:sp>
      <p:pic>
        <p:nvPicPr>
          <p:cNvPr id="72706" name="Picture 2" descr="http://www.kobrandwineandspirits.com/flash/maps/france/016_maconnais.jpg"/>
          <p:cNvPicPr>
            <a:picLocks noChangeAspect="1" noChangeArrowheads="1"/>
          </p:cNvPicPr>
          <p:nvPr/>
        </p:nvPicPr>
        <p:blipFill>
          <a:blip r:embed="rId2" cstate="print"/>
          <a:srcRect r="19507"/>
          <a:stretch>
            <a:fillRect/>
          </a:stretch>
        </p:blipFill>
        <p:spPr bwMode="auto">
          <a:xfrm>
            <a:off x="1600200" y="914400"/>
            <a:ext cx="3071707" cy="493667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kobrandwineandspirits.com/flash/maps/france/012_chablis.jpg"/>
          <p:cNvPicPr>
            <a:picLocks noChangeAspect="1" noChangeArrowheads="1"/>
          </p:cNvPicPr>
          <p:nvPr/>
        </p:nvPicPr>
        <p:blipFill>
          <a:blip r:embed="rId2" cstate="print"/>
          <a:srcRect/>
          <a:stretch>
            <a:fillRect/>
          </a:stretch>
        </p:blipFill>
        <p:spPr bwMode="auto">
          <a:xfrm>
            <a:off x="1447800" y="1219200"/>
            <a:ext cx="3506902" cy="4191000"/>
          </a:xfrm>
          <a:prstGeom prst="rect">
            <a:avLst/>
          </a:prstGeom>
          <a:noFill/>
        </p:spPr>
      </p:pic>
      <p:sp>
        <p:nvSpPr>
          <p:cNvPr id="3" name="Content Placeholder 2"/>
          <p:cNvSpPr>
            <a:spLocks noGrp="1"/>
          </p:cNvSpPr>
          <p:nvPr>
            <p:ph idx="1"/>
          </p:nvPr>
        </p:nvSpPr>
        <p:spPr>
          <a:xfrm>
            <a:off x="4800600" y="1828800"/>
            <a:ext cx="3886200" cy="4297363"/>
          </a:xfrm>
        </p:spPr>
        <p:txBody>
          <a:bodyPr/>
          <a:lstStyle/>
          <a:p>
            <a:pPr marL="0" indent="0" algn="ctr">
              <a:buNone/>
            </a:pPr>
            <a:r>
              <a:rPr lang="en-US" dirty="0"/>
              <a:t>Chablis</a:t>
            </a:r>
            <a:endParaRPr lang="en-US" dirty="0" smtClean="0"/>
          </a:p>
          <a:p>
            <a:pPr marL="0" indent="0" algn="ctr">
              <a:buNone/>
            </a:pPr>
            <a:r>
              <a:rPr lang="en-US" dirty="0" smtClean="0"/>
              <a:t>Chardonnay is the only permitted AOC grape variety in the region</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1"/>
            <a:ext cx="7924800" cy="990600"/>
          </a:xfrm>
        </p:spPr>
        <p:txBody>
          <a:bodyPr/>
          <a:lstStyle/>
          <a:p>
            <a:pPr marL="0" indent="0" algn="ctr">
              <a:buNone/>
            </a:pPr>
            <a:r>
              <a:rPr lang="en-US" dirty="0" smtClean="0"/>
              <a:t>Chardonnay in Chablis is one of the "purest" expressions of the varietal character due to the simplistic style of winemaking</a:t>
            </a:r>
            <a:endParaRPr lang="en-US" dirty="0"/>
          </a:p>
        </p:txBody>
      </p:sp>
      <p:pic>
        <p:nvPicPr>
          <p:cNvPr id="68610" name="Picture 2" descr="http://www.burgundyeye.com/images/uploads/main/21341319659_FS_chablis.jpg"/>
          <p:cNvPicPr>
            <a:picLocks noChangeAspect="1" noChangeArrowheads="1"/>
          </p:cNvPicPr>
          <p:nvPr/>
        </p:nvPicPr>
        <p:blipFill>
          <a:blip r:embed="rId2" cstate="print"/>
          <a:srcRect/>
          <a:stretch>
            <a:fillRect/>
          </a:stretch>
        </p:blipFill>
        <p:spPr bwMode="auto">
          <a:xfrm>
            <a:off x="2286000" y="2514600"/>
            <a:ext cx="4572000" cy="342900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029200"/>
            <a:ext cx="7924800" cy="838200"/>
          </a:xfrm>
        </p:spPr>
        <p:txBody>
          <a:bodyPr>
            <a:normAutofit/>
          </a:bodyPr>
          <a:lstStyle/>
          <a:p>
            <a:pPr marL="0" indent="0" algn="ctr">
              <a:buNone/>
            </a:pPr>
            <a:r>
              <a:rPr lang="en-US" dirty="0" smtClean="0"/>
              <a:t>The wines rarely go through malolactic fermentation and are usually not exposed to oak (though its use is increasing)</a:t>
            </a:r>
            <a:endParaRPr lang="en-US" dirty="0"/>
          </a:p>
        </p:txBody>
      </p:sp>
      <p:pic>
        <p:nvPicPr>
          <p:cNvPr id="67586" name="Picture 2" descr="http://www.mycookinghut.com/wp-content/uploads/2012/03/chablis-premier-cru.jpg"/>
          <p:cNvPicPr>
            <a:picLocks noChangeAspect="1" noChangeArrowheads="1"/>
          </p:cNvPicPr>
          <p:nvPr/>
        </p:nvPicPr>
        <p:blipFill>
          <a:blip r:embed="rId2" cstate="print"/>
          <a:srcRect/>
          <a:stretch>
            <a:fillRect/>
          </a:stretch>
        </p:blipFill>
        <p:spPr bwMode="auto">
          <a:xfrm>
            <a:off x="3429000" y="914400"/>
            <a:ext cx="2525916" cy="41148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648200"/>
            <a:ext cx="8077200" cy="990600"/>
          </a:xfrm>
        </p:spPr>
        <p:txBody>
          <a:bodyPr>
            <a:noAutofit/>
          </a:bodyPr>
          <a:lstStyle/>
          <a:p>
            <a:pPr marL="0" indent="0" algn="ctr">
              <a:spcBef>
                <a:spcPts val="0"/>
              </a:spcBef>
              <a:spcAft>
                <a:spcPts val="0"/>
              </a:spcAft>
              <a:buNone/>
            </a:pPr>
            <a:r>
              <a:rPr lang="en-US" sz="2800" dirty="0" smtClean="0"/>
              <a:t>It originated in the Burgundy wine </a:t>
            </a:r>
          </a:p>
          <a:p>
            <a:pPr marL="0" indent="0" algn="ctr">
              <a:spcBef>
                <a:spcPts val="0"/>
              </a:spcBef>
              <a:spcAft>
                <a:spcPts val="0"/>
              </a:spcAft>
              <a:buNone/>
            </a:pPr>
            <a:r>
              <a:rPr lang="en-US" sz="2800" dirty="0" smtClean="0"/>
              <a:t>region of eastern France</a:t>
            </a:r>
            <a:endParaRPr lang="en-US" sz="2800" dirty="0"/>
          </a:p>
        </p:txBody>
      </p:sp>
      <p:pic>
        <p:nvPicPr>
          <p:cNvPr id="20" name="Picture 19"/>
          <p:cNvPicPr>
            <a:picLocks noChangeAspect="1"/>
          </p:cNvPicPr>
          <p:nvPr/>
        </p:nvPicPr>
        <p:blipFill>
          <a:blip r:embed="rId2"/>
          <a:stretch>
            <a:fillRect/>
          </a:stretch>
        </p:blipFill>
        <p:spPr>
          <a:xfrm>
            <a:off x="2819400" y="1143000"/>
            <a:ext cx="3505200" cy="3458671"/>
          </a:xfrm>
          <a:prstGeom prst="rect">
            <a:avLst/>
          </a:prstGeom>
          <a:ln>
            <a:solidFill>
              <a:schemeClr val="tx2"/>
            </a:solidFill>
          </a:ln>
        </p:spPr>
      </p:pic>
    </p:spTree>
    <p:extLst>
      <p:ext uri="{BB962C8B-B14F-4D97-AF65-F5344CB8AC3E}">
        <p14:creationId xmlns:p14="http://schemas.microsoft.com/office/powerpoint/2010/main" val="3460206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7924800" cy="1066799"/>
          </a:xfrm>
        </p:spPr>
        <p:txBody>
          <a:bodyPr/>
          <a:lstStyle/>
          <a:p>
            <a:pPr marL="0" indent="0" algn="ctr">
              <a:buNone/>
            </a:pPr>
            <a:r>
              <a:rPr lang="en-US" dirty="0" smtClean="0"/>
              <a:t>The winemakers that do use oak tend to favor more neutral oak to avoid the vanilla characteristic associated with American oak</a:t>
            </a:r>
            <a:endParaRPr lang="en-US" dirty="0"/>
          </a:p>
        </p:txBody>
      </p:sp>
      <p:pic>
        <p:nvPicPr>
          <p:cNvPr id="66562" name="Picture 2" descr="http://avidcruiser.westhostsite.com/images/2012/05/french_country_waterways_2012-2331.jpg"/>
          <p:cNvPicPr>
            <a:picLocks noChangeAspect="1" noChangeArrowheads="1"/>
          </p:cNvPicPr>
          <p:nvPr/>
        </p:nvPicPr>
        <p:blipFill>
          <a:blip r:embed="rId2" cstate="print"/>
          <a:srcRect/>
          <a:stretch>
            <a:fillRect/>
          </a:stretch>
        </p:blipFill>
        <p:spPr bwMode="auto">
          <a:xfrm>
            <a:off x="2057400" y="2514600"/>
            <a:ext cx="5238750" cy="349250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828800"/>
            <a:ext cx="3429000" cy="4297363"/>
          </a:xfrm>
        </p:spPr>
        <p:txBody>
          <a:bodyPr/>
          <a:lstStyle/>
          <a:p>
            <a:pPr marL="0" indent="0" algn="ctr">
              <a:buNone/>
            </a:pPr>
            <a:r>
              <a:rPr lang="en-US" dirty="0" smtClean="0"/>
              <a:t>Champagne</a:t>
            </a:r>
          </a:p>
          <a:p>
            <a:pPr marL="0" indent="0" algn="ctr">
              <a:buNone/>
            </a:pPr>
            <a:r>
              <a:rPr lang="en-US" dirty="0" smtClean="0"/>
              <a:t> Chardonnay is one of three major grape varieties planted in the region</a:t>
            </a:r>
          </a:p>
          <a:p>
            <a:pPr marL="0" indent="0" algn="ctr">
              <a:buNone/>
            </a:pPr>
            <a:endParaRPr lang="en-US" sz="1050" dirty="0" smtClean="0"/>
          </a:p>
          <a:p>
            <a:pPr marL="0" indent="0" algn="ctr">
              <a:spcBef>
                <a:spcPts val="0"/>
              </a:spcBef>
              <a:spcAft>
                <a:spcPts val="0"/>
              </a:spcAft>
              <a:buNone/>
            </a:pPr>
            <a:r>
              <a:rPr lang="en-US" dirty="0" smtClean="0"/>
              <a:t>The others- Pinot Noir </a:t>
            </a:r>
          </a:p>
          <a:p>
            <a:pPr marL="0" indent="0" algn="ctr">
              <a:spcBef>
                <a:spcPts val="0"/>
              </a:spcBef>
              <a:spcAft>
                <a:spcPts val="0"/>
              </a:spcAft>
              <a:buNone/>
            </a:pPr>
            <a:r>
              <a:rPr lang="en-US" dirty="0" smtClean="0"/>
              <a:t>&amp; Pinot Meuniere</a:t>
            </a:r>
            <a:endParaRPr lang="en-US" dirty="0"/>
          </a:p>
        </p:txBody>
      </p:sp>
      <p:pic>
        <p:nvPicPr>
          <p:cNvPr id="65538" name="Picture 2" descr="http://www.bargeladycruises.com/filebin/images/maps/Champagne_map.jpg"/>
          <p:cNvPicPr>
            <a:picLocks noChangeAspect="1" noChangeArrowheads="1"/>
          </p:cNvPicPr>
          <p:nvPr/>
        </p:nvPicPr>
        <p:blipFill>
          <a:blip r:embed="rId2" cstate="print"/>
          <a:srcRect/>
          <a:stretch>
            <a:fillRect/>
          </a:stretch>
        </p:blipFill>
        <p:spPr bwMode="auto">
          <a:xfrm>
            <a:off x="4419600" y="1143000"/>
            <a:ext cx="3848977" cy="4572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7924800" cy="1676400"/>
          </a:xfrm>
        </p:spPr>
        <p:txBody>
          <a:bodyPr>
            <a:normAutofit/>
          </a:bodyPr>
          <a:lstStyle/>
          <a:p>
            <a:pPr marL="0" indent="0" algn="ctr">
              <a:spcBef>
                <a:spcPts val="0"/>
              </a:spcBef>
              <a:spcAft>
                <a:spcPts val="0"/>
              </a:spcAft>
              <a:buNone/>
            </a:pPr>
            <a:r>
              <a:rPr lang="en-US" dirty="0" smtClean="0"/>
              <a:t>The element that Champagne wine-makers look for is </a:t>
            </a:r>
          </a:p>
          <a:p>
            <a:pPr marL="0" indent="0" algn="ctr">
              <a:spcBef>
                <a:spcPts val="0"/>
              </a:spcBef>
              <a:spcAft>
                <a:spcPts val="0"/>
              </a:spcAft>
              <a:buNone/>
            </a:pPr>
            <a:r>
              <a:rPr lang="en-US" i="1" dirty="0" smtClean="0"/>
              <a:t>the finesse and balance of acidity</a:t>
            </a:r>
          </a:p>
          <a:p>
            <a:pPr marL="0" indent="0" algn="ctr">
              <a:spcBef>
                <a:spcPts val="0"/>
              </a:spcBef>
              <a:spcAft>
                <a:spcPts val="0"/>
              </a:spcAft>
              <a:buNone/>
            </a:pPr>
            <a:r>
              <a:rPr lang="en-US" dirty="0" smtClean="0"/>
              <a:t>Flavors that emerge from extended time on its lees:</a:t>
            </a:r>
          </a:p>
          <a:p>
            <a:pPr marL="0" indent="0" algn="ctr">
              <a:spcBef>
                <a:spcPts val="0"/>
              </a:spcBef>
              <a:spcAft>
                <a:spcPts val="0"/>
              </a:spcAft>
              <a:buNone/>
            </a:pPr>
            <a:r>
              <a:rPr lang="en-US" i="1" dirty="0" smtClean="0"/>
              <a:t>Creamy, Nutty, Floral</a:t>
            </a:r>
            <a:endParaRPr lang="en-US" i="1" dirty="0"/>
          </a:p>
        </p:txBody>
      </p:sp>
      <p:pic>
        <p:nvPicPr>
          <p:cNvPr id="61442" name="Picture 2" descr="http://www.bargetravelpoints.com/images/photogallery/champagne/ChampagneGrapes.jpg"/>
          <p:cNvPicPr>
            <a:picLocks noChangeAspect="1" noChangeArrowheads="1"/>
          </p:cNvPicPr>
          <p:nvPr/>
        </p:nvPicPr>
        <p:blipFill>
          <a:blip r:embed="rId2" cstate="print"/>
          <a:srcRect/>
          <a:stretch>
            <a:fillRect/>
          </a:stretch>
        </p:blipFill>
        <p:spPr bwMode="auto">
          <a:xfrm>
            <a:off x="2286000" y="2514600"/>
            <a:ext cx="4572000" cy="3522133"/>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762001"/>
            <a:ext cx="6798734" cy="533399"/>
          </a:xfrm>
        </p:spPr>
        <p:txBody>
          <a:bodyPr>
            <a:normAutofit fontScale="90000"/>
          </a:bodyPr>
          <a:lstStyle/>
          <a:p>
            <a:r>
              <a:rPr lang="en-US" dirty="0" smtClean="0"/>
              <a:t>North America</a:t>
            </a:r>
            <a:endParaRPr lang="en-US" dirty="0"/>
          </a:p>
        </p:txBody>
      </p:sp>
      <p:sp>
        <p:nvSpPr>
          <p:cNvPr id="3" name="Content Placeholder 2"/>
          <p:cNvSpPr>
            <a:spLocks noGrp="1"/>
          </p:cNvSpPr>
          <p:nvPr>
            <p:ph idx="1"/>
          </p:nvPr>
        </p:nvSpPr>
        <p:spPr>
          <a:xfrm>
            <a:off x="609600" y="4636620"/>
            <a:ext cx="7924800" cy="1459380"/>
          </a:xfrm>
        </p:spPr>
        <p:txBody>
          <a:bodyPr>
            <a:normAutofit/>
          </a:bodyPr>
          <a:lstStyle/>
          <a:p>
            <a:pPr marL="0" indent="0" algn="ctr">
              <a:buNone/>
            </a:pPr>
            <a:r>
              <a:rPr lang="en-US" dirty="0" smtClean="0"/>
              <a:t>North America, particularly California, produces a style of wine that </a:t>
            </a:r>
            <a:r>
              <a:rPr lang="en-US" dirty="0"/>
              <a:t>i</a:t>
            </a:r>
            <a:r>
              <a:rPr lang="en-US" dirty="0" smtClean="0"/>
              <a:t>s noticeably different than that of France</a:t>
            </a:r>
          </a:p>
          <a:p>
            <a:pPr marL="0" indent="0" algn="ctr">
              <a:buNone/>
            </a:pPr>
            <a:r>
              <a:rPr lang="en-US" dirty="0" smtClean="0"/>
              <a:t>It is the dominant white variety, overtaking Riesling in 1990</a:t>
            </a:r>
            <a:endParaRPr lang="en-US" dirty="0"/>
          </a:p>
        </p:txBody>
      </p:sp>
      <p:pic>
        <p:nvPicPr>
          <p:cNvPr id="63490" name="Picture 2" descr="http://wine.appellationamerica.com/images/North-America-wine-map.jpg"/>
          <p:cNvPicPr>
            <a:picLocks noChangeAspect="1" noChangeArrowheads="1"/>
          </p:cNvPicPr>
          <p:nvPr/>
        </p:nvPicPr>
        <p:blipFill>
          <a:blip r:embed="rId2" cstate="print"/>
          <a:srcRect/>
          <a:stretch>
            <a:fillRect/>
          </a:stretch>
        </p:blipFill>
        <p:spPr bwMode="auto">
          <a:xfrm>
            <a:off x="2514600" y="1295400"/>
            <a:ext cx="4114800" cy="3341219"/>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828800"/>
            <a:ext cx="6798736" cy="3268132"/>
          </a:xfrm>
          <a:solidFill>
            <a:schemeClr val="bg1"/>
          </a:solidFill>
        </p:spPr>
        <p:txBody>
          <a:bodyPr>
            <a:normAutofit/>
          </a:bodyPr>
          <a:lstStyle/>
          <a:p>
            <a:pPr marL="0" indent="0" algn="ctr">
              <a:buNone/>
            </a:pPr>
            <a:r>
              <a:rPr lang="en-US" dirty="0" smtClean="0"/>
              <a:t>In the United States it is found most notably in California, Oregon, Texas, Virginia and Washington but also in Alabama, Arizona, Arkansas, Colorado, Connecticut, Georgia, Idaho, Illinois, Indiana, Iowa, Maryland, Massachusetts, Michigan, Minnesota, Missouri, New Hampshire, New Jersey, New Mexico, New York, North Carolina, Ohio, Oklahoma, South Carolina, Tennessee and Vermont wine. </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0"/>
            <a:ext cx="7924800" cy="990600"/>
          </a:xfrm>
        </p:spPr>
        <p:txBody>
          <a:bodyPr/>
          <a:lstStyle/>
          <a:p>
            <a:pPr marL="0" indent="0" algn="ctr">
              <a:buNone/>
            </a:pPr>
            <a:r>
              <a:rPr lang="en-US" dirty="0" smtClean="0"/>
              <a:t>In Canada, Chardonnay is found in </a:t>
            </a:r>
          </a:p>
          <a:p>
            <a:pPr marL="0" indent="0" algn="ctr">
              <a:buNone/>
            </a:pPr>
            <a:r>
              <a:rPr lang="en-US" i="1" dirty="0" smtClean="0"/>
              <a:t>British Columbia, Nova Scotia, Ontario and Quebec</a:t>
            </a:r>
            <a:endParaRPr lang="en-US" i="1" dirty="0"/>
          </a:p>
        </p:txBody>
      </p:sp>
      <p:pic>
        <p:nvPicPr>
          <p:cNvPr id="59394" name="Picture 2" descr="http://www.thirstybert.com/public/admin/Canada_map_650px.png"/>
          <p:cNvPicPr>
            <a:picLocks noChangeAspect="1" noChangeArrowheads="1"/>
          </p:cNvPicPr>
          <p:nvPr/>
        </p:nvPicPr>
        <p:blipFill>
          <a:blip r:embed="rId2" cstate="print"/>
          <a:srcRect l="5369" t="5243" r="3356" b="6214"/>
          <a:stretch>
            <a:fillRect/>
          </a:stretch>
        </p:blipFill>
        <p:spPr bwMode="auto">
          <a:xfrm>
            <a:off x="2209800" y="2030505"/>
            <a:ext cx="4648200" cy="389628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grape-nutz.com/kenz/images/areaMap.jpg"/>
          <p:cNvPicPr>
            <a:picLocks noChangeAspect="1" noChangeArrowheads="1"/>
          </p:cNvPicPr>
          <p:nvPr/>
        </p:nvPicPr>
        <p:blipFill>
          <a:blip r:embed="rId2" cstate="print"/>
          <a:srcRect/>
          <a:stretch>
            <a:fillRect/>
          </a:stretch>
        </p:blipFill>
        <p:spPr bwMode="auto">
          <a:xfrm>
            <a:off x="990600" y="1371600"/>
            <a:ext cx="3680130" cy="4267200"/>
          </a:xfrm>
          <a:prstGeom prst="rect">
            <a:avLst/>
          </a:prstGeom>
          <a:noFill/>
        </p:spPr>
      </p:pic>
      <p:sp>
        <p:nvSpPr>
          <p:cNvPr id="3" name="Content Placeholder 2"/>
          <p:cNvSpPr>
            <a:spLocks noGrp="1"/>
          </p:cNvSpPr>
          <p:nvPr>
            <p:ph idx="1"/>
          </p:nvPr>
        </p:nvSpPr>
        <p:spPr>
          <a:xfrm>
            <a:off x="4724400" y="1828800"/>
            <a:ext cx="3810000" cy="3992563"/>
          </a:xfrm>
        </p:spPr>
        <p:txBody>
          <a:bodyPr>
            <a:normAutofit/>
          </a:bodyPr>
          <a:lstStyle/>
          <a:p>
            <a:pPr marL="0" indent="0">
              <a:buNone/>
            </a:pPr>
            <a:r>
              <a:rPr lang="en-US" dirty="0" smtClean="0"/>
              <a:t>California</a:t>
            </a:r>
          </a:p>
          <a:p>
            <a:pPr marL="0" indent="0">
              <a:buNone/>
            </a:pPr>
            <a:r>
              <a:rPr lang="en-US" dirty="0" smtClean="0"/>
              <a:t>The first successful commercial production was in the Livermore Valley AVA </a:t>
            </a:r>
          </a:p>
          <a:p>
            <a:pPr marL="0" indent="0">
              <a:buNone/>
            </a:pPr>
            <a:r>
              <a:rPr lang="en-US" dirty="0" smtClean="0"/>
              <a:t>Wente Vineyards developed a clone that was used in many Californian vineyards throughout the 1940s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3048000"/>
            <a:ext cx="3200400" cy="2667000"/>
          </a:xfrm>
        </p:spPr>
        <p:txBody>
          <a:bodyPr>
            <a:normAutofit/>
          </a:bodyPr>
          <a:lstStyle/>
          <a:p>
            <a:pPr marL="0" indent="0" algn="ctr">
              <a:buNone/>
            </a:pPr>
            <a:r>
              <a:rPr lang="en-US" dirty="0" smtClean="0"/>
              <a:t>The early trend was to imitate the great Burgundy wines</a:t>
            </a:r>
            <a:endParaRPr lang="en-US" dirty="0"/>
          </a:p>
        </p:txBody>
      </p:sp>
      <p:pic>
        <p:nvPicPr>
          <p:cNvPr id="56322" name="Picture 2" descr="http://monicacarlton.files.wordpress.com/2010/10/hanzell_cave2.jpg"/>
          <p:cNvPicPr>
            <a:picLocks noChangeAspect="1" noChangeArrowheads="1"/>
          </p:cNvPicPr>
          <p:nvPr/>
        </p:nvPicPr>
        <p:blipFill>
          <a:blip r:embed="rId2" cstate="print"/>
          <a:srcRect/>
          <a:stretch>
            <a:fillRect/>
          </a:stretch>
        </p:blipFill>
        <p:spPr bwMode="auto">
          <a:xfrm>
            <a:off x="4267200" y="1219200"/>
            <a:ext cx="4107078" cy="43434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724400"/>
            <a:ext cx="7924800" cy="1295400"/>
          </a:xfrm>
        </p:spPr>
        <p:txBody>
          <a:bodyPr>
            <a:normAutofit/>
          </a:bodyPr>
          <a:lstStyle/>
          <a:p>
            <a:pPr marL="0" indent="0" algn="ctr">
              <a:spcBef>
                <a:spcPts val="0"/>
              </a:spcBef>
              <a:spcAft>
                <a:spcPts val="0"/>
              </a:spcAft>
              <a:buNone/>
            </a:pPr>
            <a:r>
              <a:rPr lang="en-US" b="1" dirty="0" smtClean="0"/>
              <a:t>1976</a:t>
            </a:r>
            <a:r>
              <a:rPr lang="en-US" dirty="0" smtClean="0"/>
              <a:t>- </a:t>
            </a:r>
            <a:r>
              <a:rPr lang="en-US" dirty="0"/>
              <a:t>Chateau Montelena's victory over Burgundy </a:t>
            </a:r>
            <a:endParaRPr lang="en-US" dirty="0" smtClean="0"/>
          </a:p>
          <a:p>
            <a:pPr marL="0" indent="0" algn="ctr">
              <a:spcBef>
                <a:spcPts val="0"/>
              </a:spcBef>
              <a:spcAft>
                <a:spcPts val="0"/>
              </a:spcAft>
              <a:buNone/>
            </a:pPr>
            <a:r>
              <a:rPr lang="en-US" dirty="0" smtClean="0"/>
              <a:t>Chardonnay </a:t>
            </a:r>
            <a:r>
              <a:rPr lang="en-US" dirty="0"/>
              <a:t>in the blind tasting event conducted by </a:t>
            </a:r>
            <a:endParaRPr lang="en-US" dirty="0" smtClean="0"/>
          </a:p>
          <a:p>
            <a:pPr marL="0" indent="0" algn="ctr">
              <a:spcBef>
                <a:spcPts val="0"/>
              </a:spcBef>
              <a:spcAft>
                <a:spcPts val="0"/>
              </a:spcAft>
              <a:buNone/>
            </a:pPr>
            <a:r>
              <a:rPr lang="en-US" dirty="0" smtClean="0"/>
              <a:t>French </a:t>
            </a:r>
            <a:r>
              <a:rPr lang="en-US" dirty="0"/>
              <a:t>judges known as the </a:t>
            </a:r>
            <a:r>
              <a:rPr lang="en-US" i="1" dirty="0"/>
              <a:t>Judgment of </a:t>
            </a:r>
            <a:r>
              <a:rPr lang="en-US" i="1" dirty="0" smtClean="0"/>
              <a:t>Paris</a:t>
            </a:r>
            <a:endParaRPr lang="en-US" i="1" dirty="0"/>
          </a:p>
        </p:txBody>
      </p:sp>
      <p:pic>
        <p:nvPicPr>
          <p:cNvPr id="2" name="Picture 1"/>
          <p:cNvPicPr>
            <a:picLocks noChangeAspect="1"/>
          </p:cNvPicPr>
          <p:nvPr/>
        </p:nvPicPr>
        <p:blipFill>
          <a:blip r:embed="rId2"/>
          <a:stretch>
            <a:fillRect/>
          </a:stretch>
        </p:blipFill>
        <p:spPr>
          <a:xfrm>
            <a:off x="1676400" y="1066800"/>
            <a:ext cx="2189126" cy="3438376"/>
          </a:xfrm>
          <a:prstGeom prst="rect">
            <a:avLst/>
          </a:prstGeom>
        </p:spPr>
      </p:pic>
      <p:pic>
        <p:nvPicPr>
          <p:cNvPr id="4" name="Picture 3"/>
          <p:cNvPicPr>
            <a:picLocks noChangeAspect="1"/>
          </p:cNvPicPr>
          <p:nvPr/>
        </p:nvPicPr>
        <p:blipFill>
          <a:blip r:embed="rId3"/>
          <a:stretch>
            <a:fillRect/>
          </a:stretch>
        </p:blipFill>
        <p:spPr>
          <a:xfrm>
            <a:off x="3920742" y="1447800"/>
            <a:ext cx="3664262" cy="24384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419600"/>
            <a:ext cx="7924800" cy="1706563"/>
          </a:xfrm>
        </p:spPr>
        <p:txBody>
          <a:bodyPr>
            <a:normAutofit/>
          </a:bodyPr>
          <a:lstStyle/>
          <a:p>
            <a:pPr marL="0" indent="0" algn="ctr">
              <a:spcBef>
                <a:spcPts val="0"/>
              </a:spcBef>
              <a:spcAft>
                <a:spcPts val="0"/>
              </a:spcAft>
              <a:buNone/>
            </a:pPr>
            <a:r>
              <a:rPr lang="en-US" dirty="0" smtClean="0"/>
              <a:t>In the 1970s, the focus was on harvesting at higher </a:t>
            </a:r>
          </a:p>
          <a:p>
            <a:pPr marL="0" indent="0" algn="ctr">
              <a:spcBef>
                <a:spcPts val="0"/>
              </a:spcBef>
              <a:spcAft>
                <a:spcPts val="0"/>
              </a:spcAft>
              <a:buNone/>
            </a:pPr>
            <a:r>
              <a:rPr lang="en-US" dirty="0" smtClean="0"/>
              <a:t>degrees of ripeness and at higher Brix levels </a:t>
            </a:r>
          </a:p>
          <a:p>
            <a:pPr marL="0" indent="0" algn="ctr">
              <a:spcBef>
                <a:spcPts val="0"/>
              </a:spcBef>
              <a:spcAft>
                <a:spcPts val="0"/>
              </a:spcAft>
              <a:buNone/>
            </a:pPr>
            <a:r>
              <a:rPr lang="en-US" i="1" dirty="0" smtClean="0"/>
              <a:t>New</a:t>
            </a:r>
            <a:r>
              <a:rPr lang="en-US" dirty="0" smtClean="0"/>
              <a:t> oak barrels were used to produce wines that </a:t>
            </a:r>
          </a:p>
          <a:p>
            <a:pPr marL="0" indent="0" algn="ctr">
              <a:spcBef>
                <a:spcPts val="0"/>
              </a:spcBef>
              <a:spcAft>
                <a:spcPts val="0"/>
              </a:spcAft>
              <a:buNone/>
            </a:pPr>
            <a:r>
              <a:rPr lang="en-US" dirty="0" smtClean="0"/>
              <a:t>were big in body, mouthfeel and alcohol.</a:t>
            </a:r>
            <a:endParaRPr lang="en-US" dirty="0"/>
          </a:p>
        </p:txBody>
      </p:sp>
      <p:pic>
        <p:nvPicPr>
          <p:cNvPr id="2" name="Picture 1"/>
          <p:cNvPicPr>
            <a:picLocks noChangeAspect="1"/>
          </p:cNvPicPr>
          <p:nvPr/>
        </p:nvPicPr>
        <p:blipFill>
          <a:blip r:embed="rId2"/>
          <a:stretch>
            <a:fillRect/>
          </a:stretch>
        </p:blipFill>
        <p:spPr>
          <a:xfrm>
            <a:off x="2362200" y="990600"/>
            <a:ext cx="4284889" cy="32095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077200" cy="990600"/>
          </a:xfrm>
        </p:spPr>
        <p:txBody>
          <a:bodyPr anchor="b">
            <a:noAutofit/>
          </a:bodyPr>
          <a:lstStyle/>
          <a:p>
            <a:pPr marL="0" indent="0" algn="ctr">
              <a:buNone/>
            </a:pPr>
            <a:r>
              <a:rPr lang="en-US" sz="2800" dirty="0" smtClean="0"/>
              <a:t>Chardonnay is a cross between the </a:t>
            </a:r>
          </a:p>
          <a:p>
            <a:pPr marL="0" indent="0" algn="ctr">
              <a:buNone/>
            </a:pPr>
            <a:r>
              <a:rPr lang="en-US" sz="2800" dirty="0" smtClean="0"/>
              <a:t>Pinot Blanc and Gouais Blanc grape varieties</a:t>
            </a:r>
            <a:endParaRPr lang="en-US" sz="2800" dirty="0"/>
          </a:p>
        </p:txBody>
      </p:sp>
      <p:pic>
        <p:nvPicPr>
          <p:cNvPr id="83970" name="Picture 2" descr="http://t2.gstatic.com/images?q=tbn:ANd9GcS7vf3CXdLn0aI4CjmFu22Fl5oqe2OFV-ZuEJosFEysK5jdyZRz9w"/>
          <p:cNvPicPr>
            <a:picLocks noChangeAspect="1" noChangeArrowheads="1"/>
          </p:cNvPicPr>
          <p:nvPr/>
        </p:nvPicPr>
        <p:blipFill>
          <a:blip r:embed="rId2" cstate="print"/>
          <a:srcRect/>
          <a:stretch>
            <a:fillRect/>
          </a:stretch>
        </p:blipFill>
        <p:spPr bwMode="auto">
          <a:xfrm>
            <a:off x="1752601" y="2514600"/>
            <a:ext cx="2819400" cy="3201115"/>
          </a:xfrm>
          <a:prstGeom prst="rect">
            <a:avLst/>
          </a:prstGeom>
          <a:noFill/>
        </p:spPr>
      </p:pic>
      <p:pic>
        <p:nvPicPr>
          <p:cNvPr id="83972" name="Picture 4" descr="http://www.jancisrobinson.com/files/images/Assorted_Dec_09/Gouais_Blanc_JV.jpg"/>
          <p:cNvPicPr>
            <a:picLocks noChangeAspect="1" noChangeArrowheads="1"/>
          </p:cNvPicPr>
          <p:nvPr/>
        </p:nvPicPr>
        <p:blipFill>
          <a:blip r:embed="rId3" cstate="print"/>
          <a:srcRect/>
          <a:stretch>
            <a:fillRect/>
          </a:stretch>
        </p:blipFill>
        <p:spPr bwMode="auto">
          <a:xfrm>
            <a:off x="4800600" y="2514600"/>
            <a:ext cx="2438400" cy="3201114"/>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724400"/>
            <a:ext cx="7924800" cy="1371600"/>
          </a:xfrm>
        </p:spPr>
        <p:txBody>
          <a:bodyPr>
            <a:normAutofit/>
          </a:bodyPr>
          <a:lstStyle/>
          <a:p>
            <a:pPr marL="0" indent="0" algn="ctr">
              <a:spcBef>
                <a:spcPts val="0"/>
              </a:spcBef>
              <a:spcAft>
                <a:spcPts val="0"/>
              </a:spcAft>
              <a:buNone/>
            </a:pPr>
            <a:r>
              <a:rPr lang="en-US" dirty="0" smtClean="0"/>
              <a:t>The wine regions with coastal fogs produce premium level wines</a:t>
            </a:r>
          </a:p>
          <a:p>
            <a:pPr marL="0" indent="0" algn="ctr">
              <a:spcBef>
                <a:spcPts val="0"/>
              </a:spcBef>
              <a:spcAft>
                <a:spcPts val="0"/>
              </a:spcAft>
              <a:buNone/>
            </a:pPr>
            <a:r>
              <a:rPr lang="en-US" i="1" dirty="0" smtClean="0"/>
              <a:t>The fogs slow the ripening of the grapes and give </a:t>
            </a:r>
          </a:p>
          <a:p>
            <a:pPr marL="0" indent="0" algn="ctr">
              <a:spcBef>
                <a:spcPts val="0"/>
              </a:spcBef>
              <a:spcAft>
                <a:spcPts val="0"/>
              </a:spcAft>
              <a:buNone/>
            </a:pPr>
            <a:r>
              <a:rPr lang="en-US" i="1" dirty="0" smtClean="0"/>
              <a:t>them more time to develop their flavors</a:t>
            </a:r>
          </a:p>
          <a:p>
            <a:pPr marL="0" indent="0" algn="ctr">
              <a:buNone/>
            </a:pPr>
            <a:endParaRPr lang="en-US" dirty="0"/>
          </a:p>
        </p:txBody>
      </p:sp>
      <p:pic>
        <p:nvPicPr>
          <p:cNvPr id="53250" name="Picture 2" descr="http://www.vinography.com/assets_c/2011/11/vinography_desktop_sonoma_fog-thumb-600x399-1456.jpg"/>
          <p:cNvPicPr>
            <a:picLocks noChangeAspect="1" noChangeArrowheads="1"/>
          </p:cNvPicPr>
          <p:nvPr/>
        </p:nvPicPr>
        <p:blipFill>
          <a:blip r:embed="rId2" cstate="print"/>
          <a:srcRect/>
          <a:stretch>
            <a:fillRect/>
          </a:stretch>
        </p:blipFill>
        <p:spPr bwMode="auto">
          <a:xfrm>
            <a:off x="1782107" y="990600"/>
            <a:ext cx="5579786" cy="3525031"/>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724400"/>
            <a:ext cx="7924800" cy="1401763"/>
          </a:xfrm>
        </p:spPr>
        <p:txBody>
          <a:bodyPr>
            <a:normAutofit/>
          </a:bodyPr>
          <a:lstStyle/>
          <a:p>
            <a:pPr marL="0" indent="0" algn="ctr">
              <a:buNone/>
            </a:pPr>
            <a:r>
              <a:rPr lang="en-US" dirty="0" smtClean="0"/>
              <a:t>Alexander Valley, Los Carneros, Russian River Valley </a:t>
            </a:r>
            <a:r>
              <a:rPr lang="en-US" dirty="0"/>
              <a:t>&amp; Sonoma</a:t>
            </a:r>
            <a:endParaRPr lang="en-US" dirty="0" smtClean="0"/>
          </a:p>
          <a:p>
            <a:pPr marL="0" indent="0" algn="ctr">
              <a:spcBef>
                <a:spcPts val="0"/>
              </a:spcBef>
              <a:spcAft>
                <a:spcPts val="0"/>
              </a:spcAft>
              <a:buNone/>
            </a:pPr>
            <a:r>
              <a:rPr lang="en-US" dirty="0" smtClean="0"/>
              <a:t>Have great success producing wines </a:t>
            </a:r>
          </a:p>
          <a:p>
            <a:pPr marL="0" indent="0" algn="ctr">
              <a:spcBef>
                <a:spcPts val="0"/>
              </a:spcBef>
              <a:spcAft>
                <a:spcPts val="0"/>
              </a:spcAft>
              <a:buNone/>
            </a:pPr>
            <a:r>
              <a:rPr lang="en-US" dirty="0" smtClean="0"/>
              <a:t>that reflect Burgundian styles</a:t>
            </a:r>
            <a:endParaRPr lang="en-US" dirty="0"/>
          </a:p>
        </p:txBody>
      </p:sp>
      <p:pic>
        <p:nvPicPr>
          <p:cNvPr id="54274" name="Picture 2" descr="http://www.jccellars.com/assets/upload/images/Sonoma_County.jpg"/>
          <p:cNvPicPr>
            <a:picLocks noChangeAspect="1" noChangeArrowheads="1"/>
          </p:cNvPicPr>
          <p:nvPr/>
        </p:nvPicPr>
        <p:blipFill>
          <a:blip r:embed="rId2" cstate="print"/>
          <a:srcRect/>
          <a:stretch>
            <a:fillRect/>
          </a:stretch>
        </p:blipFill>
        <p:spPr bwMode="auto">
          <a:xfrm>
            <a:off x="2705100" y="777845"/>
            <a:ext cx="3733800" cy="395588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http://t2.gstatic.com/images?q=tbn:ANd9GcRIqnqIIHUrhhcGgV7tegB1N3VPEQ9ztpG5w1J84B6AA5RZFlG8"/>
          <p:cNvPicPr>
            <a:picLocks noChangeAspect="1" noChangeArrowheads="1"/>
          </p:cNvPicPr>
          <p:nvPr/>
        </p:nvPicPr>
        <p:blipFill>
          <a:blip r:embed="rId2" cstate="print"/>
          <a:srcRect r="38298"/>
          <a:stretch>
            <a:fillRect/>
          </a:stretch>
        </p:blipFill>
        <p:spPr bwMode="auto">
          <a:xfrm rot="20796035">
            <a:off x="6168461" y="2579915"/>
            <a:ext cx="1614134" cy="2616010"/>
          </a:xfrm>
          <a:prstGeom prst="rect">
            <a:avLst/>
          </a:prstGeom>
          <a:noFill/>
        </p:spPr>
      </p:pic>
      <p:sp>
        <p:nvSpPr>
          <p:cNvPr id="3" name="Content Placeholder 2"/>
          <p:cNvSpPr>
            <a:spLocks noGrp="1"/>
          </p:cNvSpPr>
          <p:nvPr>
            <p:ph idx="1"/>
          </p:nvPr>
        </p:nvSpPr>
        <p:spPr>
          <a:xfrm>
            <a:off x="609600" y="1219200"/>
            <a:ext cx="7924800" cy="1066800"/>
          </a:xfrm>
        </p:spPr>
        <p:txBody>
          <a:bodyPr/>
          <a:lstStyle/>
          <a:p>
            <a:pPr marL="0" indent="0" algn="ctr">
              <a:buNone/>
            </a:pPr>
            <a:r>
              <a:rPr lang="en-US" dirty="0" smtClean="0"/>
              <a:t>Other regions often associated with Chardonnay include </a:t>
            </a:r>
          </a:p>
          <a:p>
            <a:pPr marL="0" indent="0" algn="ctr">
              <a:buNone/>
            </a:pPr>
            <a:r>
              <a:rPr lang="en-US" dirty="0" smtClean="0"/>
              <a:t>Napa Valley, Monterey County and Santa Barbara County</a:t>
            </a:r>
            <a:endParaRPr lang="en-US" dirty="0"/>
          </a:p>
        </p:txBody>
      </p:sp>
      <p:pic>
        <p:nvPicPr>
          <p:cNvPr id="52226" name="Picture 2" descr="http://sonomacorkdork.files.wordpress.com/2010/10/napavalleyappelationmap.jpg"/>
          <p:cNvPicPr>
            <a:picLocks noChangeAspect="1" noChangeArrowheads="1"/>
          </p:cNvPicPr>
          <p:nvPr/>
        </p:nvPicPr>
        <p:blipFill>
          <a:blip r:embed="rId3" cstate="print"/>
          <a:srcRect/>
          <a:stretch>
            <a:fillRect/>
          </a:stretch>
        </p:blipFill>
        <p:spPr bwMode="auto">
          <a:xfrm>
            <a:off x="1060377" y="2586135"/>
            <a:ext cx="2521023" cy="2956249"/>
          </a:xfrm>
          <a:prstGeom prst="rect">
            <a:avLst/>
          </a:prstGeom>
          <a:noFill/>
        </p:spPr>
      </p:pic>
      <p:pic>
        <p:nvPicPr>
          <p:cNvPr id="52228" name="Picture 4" descr="http://upload.wikimedia.org/wikipedia/commons/thumb/5/5b/Map_of_California_highlighting_Monterey_County.svg/250px-Map_of_California_highlighting_Monterey_County.svg.png"/>
          <p:cNvPicPr>
            <a:picLocks noChangeAspect="1" noChangeArrowheads="1"/>
          </p:cNvPicPr>
          <p:nvPr/>
        </p:nvPicPr>
        <p:blipFill>
          <a:blip r:embed="rId4" cstate="print"/>
          <a:srcRect/>
          <a:stretch>
            <a:fillRect/>
          </a:stretch>
        </p:blipFill>
        <p:spPr bwMode="auto">
          <a:xfrm>
            <a:off x="3581400" y="2590800"/>
            <a:ext cx="2269272" cy="260512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1"/>
            <a:ext cx="7924800" cy="609599"/>
          </a:xfrm>
        </p:spPr>
        <p:txBody>
          <a:bodyPr>
            <a:normAutofit fontScale="90000"/>
          </a:bodyPr>
          <a:lstStyle/>
          <a:p>
            <a:r>
              <a:rPr lang="en-US" dirty="0" smtClean="0"/>
              <a:t>New York</a:t>
            </a:r>
            <a:endParaRPr lang="en-US" dirty="0"/>
          </a:p>
        </p:txBody>
      </p:sp>
      <p:sp>
        <p:nvSpPr>
          <p:cNvPr id="3" name="Content Placeholder 2"/>
          <p:cNvSpPr>
            <a:spLocks noGrp="1"/>
          </p:cNvSpPr>
          <p:nvPr>
            <p:ph idx="1"/>
          </p:nvPr>
        </p:nvSpPr>
        <p:spPr>
          <a:xfrm>
            <a:off x="609600" y="1295400"/>
            <a:ext cx="7924800" cy="1066800"/>
          </a:xfrm>
        </p:spPr>
        <p:txBody>
          <a:bodyPr>
            <a:normAutofit fontScale="92500" lnSpcReduction="10000"/>
          </a:bodyPr>
          <a:lstStyle/>
          <a:p>
            <a:pPr marL="0" indent="0" algn="ctr">
              <a:spcBef>
                <a:spcPts val="0"/>
              </a:spcBef>
              <a:spcAft>
                <a:spcPts val="0"/>
              </a:spcAft>
              <a:buNone/>
            </a:pPr>
            <a:r>
              <a:rPr lang="en-US" dirty="0" smtClean="0"/>
              <a:t>Chardonnay was one of the first European grape varietals </a:t>
            </a:r>
          </a:p>
          <a:p>
            <a:pPr marL="0" indent="0" algn="ctr">
              <a:spcBef>
                <a:spcPts val="0"/>
              </a:spcBef>
              <a:spcAft>
                <a:spcPts val="0"/>
              </a:spcAft>
              <a:buNone/>
            </a:pPr>
            <a:r>
              <a:rPr lang="en-US" dirty="0" smtClean="0"/>
              <a:t>to have been grown commercially east of the Rocky Mountains. </a:t>
            </a:r>
          </a:p>
          <a:p>
            <a:pPr marL="0" indent="0" algn="ctr">
              <a:buNone/>
            </a:pPr>
            <a:r>
              <a:rPr lang="en-US" i="1" dirty="0" smtClean="0"/>
              <a:t>Finger Lakes region of upstate New York</a:t>
            </a:r>
            <a:endParaRPr lang="en-US" i="1" dirty="0"/>
          </a:p>
        </p:txBody>
      </p:sp>
      <p:pic>
        <p:nvPicPr>
          <p:cNvPr id="50178" name="Picture 2" descr="http://www.ijamming.net/wp-uploads/mapcenter.gif"/>
          <p:cNvPicPr>
            <a:picLocks noChangeAspect="1" noChangeArrowheads="1"/>
          </p:cNvPicPr>
          <p:nvPr/>
        </p:nvPicPr>
        <p:blipFill>
          <a:blip r:embed="rId2" cstate="print"/>
          <a:srcRect/>
          <a:stretch>
            <a:fillRect/>
          </a:stretch>
        </p:blipFill>
        <p:spPr bwMode="auto">
          <a:xfrm>
            <a:off x="2171700" y="2438400"/>
            <a:ext cx="4800600" cy="360045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114800"/>
            <a:ext cx="7924800" cy="2133600"/>
          </a:xfrm>
        </p:spPr>
        <p:txBody>
          <a:bodyPr>
            <a:normAutofit/>
          </a:bodyPr>
          <a:lstStyle/>
          <a:p>
            <a:pPr marL="0" indent="0" algn="ctr">
              <a:spcBef>
                <a:spcPts val="0"/>
              </a:spcBef>
              <a:spcAft>
                <a:spcPts val="0"/>
              </a:spcAft>
              <a:buNone/>
            </a:pPr>
            <a:r>
              <a:rPr lang="en-US" dirty="0" smtClean="0"/>
              <a:t>New York’s comparatively cool growing season:</a:t>
            </a:r>
          </a:p>
          <a:p>
            <a:pPr marL="0" indent="0" algn="ctr">
              <a:spcBef>
                <a:spcPts val="0"/>
              </a:spcBef>
              <a:spcAft>
                <a:spcPts val="0"/>
              </a:spcAft>
              <a:buNone/>
            </a:pPr>
            <a:r>
              <a:rPr lang="en-US" dirty="0"/>
              <a:t>S</a:t>
            </a:r>
            <a:r>
              <a:rPr lang="en-US" dirty="0" smtClean="0"/>
              <a:t>lower ripening </a:t>
            </a:r>
            <a:r>
              <a:rPr lang="en-US" dirty="0"/>
              <a:t>&amp;</a:t>
            </a:r>
            <a:r>
              <a:rPr lang="en-US" dirty="0" smtClean="0"/>
              <a:t> a </a:t>
            </a:r>
            <a:r>
              <a:rPr lang="en-US" dirty="0"/>
              <a:t>L</a:t>
            </a:r>
            <a:r>
              <a:rPr lang="en-US" dirty="0" smtClean="0"/>
              <a:t>onger hang time </a:t>
            </a:r>
          </a:p>
          <a:p>
            <a:pPr marL="0" indent="0" algn="ctr">
              <a:spcBef>
                <a:spcPts val="0"/>
              </a:spcBef>
              <a:spcAft>
                <a:spcPts val="0"/>
              </a:spcAft>
              <a:buNone/>
            </a:pPr>
            <a:endParaRPr lang="en-US" sz="900" dirty="0"/>
          </a:p>
          <a:p>
            <a:pPr marL="0" indent="0" algn="ctr">
              <a:spcBef>
                <a:spcPts val="0"/>
              </a:spcBef>
              <a:spcAft>
                <a:spcPts val="0"/>
              </a:spcAft>
              <a:buNone/>
            </a:pPr>
            <a:r>
              <a:rPr lang="en-US" i="1" dirty="0" smtClean="0"/>
              <a:t>The grapes develop greater complexity at reasonable </a:t>
            </a:r>
          </a:p>
          <a:p>
            <a:pPr marL="0" indent="0" algn="ctr">
              <a:spcBef>
                <a:spcPts val="0"/>
              </a:spcBef>
              <a:spcAft>
                <a:spcPts val="0"/>
              </a:spcAft>
              <a:buNone/>
            </a:pPr>
            <a:r>
              <a:rPr lang="en-US" i="1" dirty="0" smtClean="0"/>
              <a:t>sugar levels compared to warmer Chardonnay regions</a:t>
            </a:r>
            <a:endParaRPr lang="en-US" i="1" dirty="0"/>
          </a:p>
        </p:txBody>
      </p:sp>
      <p:pic>
        <p:nvPicPr>
          <p:cNvPr id="49154" name="Picture 2" descr="http://fingerlakeswebsiteservices.com/wp-content/uploads/2011/01/summerbluff.jpg"/>
          <p:cNvPicPr>
            <a:picLocks noChangeAspect="1" noChangeArrowheads="1"/>
          </p:cNvPicPr>
          <p:nvPr/>
        </p:nvPicPr>
        <p:blipFill>
          <a:blip r:embed="rId2" cstate="print"/>
          <a:srcRect/>
          <a:stretch>
            <a:fillRect/>
          </a:stretch>
        </p:blipFill>
        <p:spPr bwMode="auto">
          <a:xfrm>
            <a:off x="2066925" y="914400"/>
            <a:ext cx="5010150" cy="312559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762000"/>
          </a:xfrm>
        </p:spPr>
        <p:txBody>
          <a:bodyPr/>
          <a:lstStyle/>
          <a:p>
            <a:r>
              <a:rPr lang="en-US" dirty="0" smtClean="0"/>
              <a:t>Washington</a:t>
            </a:r>
            <a:endParaRPr lang="en-US" dirty="0"/>
          </a:p>
        </p:txBody>
      </p:sp>
      <p:sp>
        <p:nvSpPr>
          <p:cNvPr id="3" name="Content Placeholder 2"/>
          <p:cNvSpPr>
            <a:spLocks noGrp="1"/>
          </p:cNvSpPr>
          <p:nvPr>
            <p:ph idx="1"/>
          </p:nvPr>
        </p:nvSpPr>
        <p:spPr>
          <a:xfrm>
            <a:off x="609600" y="5105400"/>
            <a:ext cx="7924800" cy="990600"/>
          </a:xfrm>
        </p:spPr>
        <p:txBody>
          <a:bodyPr>
            <a:normAutofit/>
          </a:bodyPr>
          <a:lstStyle/>
          <a:p>
            <a:pPr marL="0" indent="0" algn="ctr">
              <a:buNone/>
            </a:pPr>
            <a:r>
              <a:rPr lang="en-US" dirty="0" smtClean="0"/>
              <a:t>Washington Chardonnays can be similar to Californian Chardonnays with more emphasis on fruit than creaminess </a:t>
            </a:r>
            <a:endParaRPr lang="en-US" dirty="0"/>
          </a:p>
        </p:txBody>
      </p:sp>
      <p:pic>
        <p:nvPicPr>
          <p:cNvPr id="48130" name="Picture 2" descr="http://www.thepurplecafe.com/blog/wp-content/uploads/2012/03/Washington-AVA-Map.gif"/>
          <p:cNvPicPr>
            <a:picLocks noChangeAspect="1" noChangeArrowheads="1"/>
          </p:cNvPicPr>
          <p:nvPr/>
        </p:nvPicPr>
        <p:blipFill>
          <a:blip r:embed="rId2" cstate="print"/>
          <a:srcRect/>
          <a:stretch>
            <a:fillRect/>
          </a:stretch>
        </p:blipFill>
        <p:spPr bwMode="auto">
          <a:xfrm>
            <a:off x="1888756" y="1561322"/>
            <a:ext cx="5366487" cy="334258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143000"/>
            <a:ext cx="4343400" cy="5029200"/>
          </a:xfrm>
        </p:spPr>
        <p:txBody>
          <a:bodyPr>
            <a:normAutofit/>
          </a:bodyPr>
          <a:lstStyle/>
          <a:p>
            <a:pPr marL="0" indent="0" algn="ctr">
              <a:spcBef>
                <a:spcPts val="0"/>
              </a:spcBef>
              <a:spcAft>
                <a:spcPts val="0"/>
              </a:spcAft>
              <a:buNone/>
            </a:pPr>
            <a:r>
              <a:rPr lang="en-US" dirty="0" smtClean="0"/>
              <a:t>Washington vineyards are planted with clones from </a:t>
            </a:r>
          </a:p>
          <a:p>
            <a:pPr marL="0" indent="0" algn="ctr">
              <a:spcBef>
                <a:spcPts val="0"/>
              </a:spcBef>
              <a:spcAft>
                <a:spcPts val="0"/>
              </a:spcAft>
              <a:buNone/>
            </a:pPr>
            <a:r>
              <a:rPr lang="en-US" dirty="0" smtClean="0"/>
              <a:t>The University of California-Davis</a:t>
            </a:r>
          </a:p>
          <a:p>
            <a:pPr marL="0" indent="0" algn="ctr">
              <a:buNone/>
            </a:pPr>
            <a:r>
              <a:rPr lang="en-US" dirty="0" smtClean="0"/>
              <a:t>Designed to take longer to ripen in our warmer weather. </a:t>
            </a:r>
          </a:p>
          <a:p>
            <a:pPr marL="0" indent="0" algn="ctr">
              <a:buNone/>
            </a:pPr>
            <a:r>
              <a:rPr lang="en-US" dirty="0" smtClean="0"/>
              <a:t>This allows winemakers to maintain the acidity levels that balance the fruity and earthiness of Washington Chardonnay</a:t>
            </a:r>
            <a:endParaRPr lang="en-US" dirty="0"/>
          </a:p>
        </p:txBody>
      </p:sp>
      <p:pic>
        <p:nvPicPr>
          <p:cNvPr id="47106" name="Picture 2" descr="http://cdn2.sbnation.com/imported_assets/504156/uc-davis.jpg"/>
          <p:cNvPicPr>
            <a:picLocks noChangeAspect="1" noChangeArrowheads="1"/>
          </p:cNvPicPr>
          <p:nvPr/>
        </p:nvPicPr>
        <p:blipFill>
          <a:blip r:embed="rId2" cstate="print"/>
          <a:srcRect/>
          <a:stretch>
            <a:fillRect/>
          </a:stretch>
        </p:blipFill>
        <p:spPr bwMode="auto">
          <a:xfrm>
            <a:off x="785674" y="1752600"/>
            <a:ext cx="3329126" cy="3429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105400"/>
            <a:ext cx="7924800" cy="868363"/>
          </a:xfrm>
        </p:spPr>
        <p:txBody>
          <a:bodyPr>
            <a:normAutofit/>
          </a:bodyPr>
          <a:lstStyle/>
          <a:p>
            <a:pPr marL="0" indent="0" algn="ctr">
              <a:spcBef>
                <a:spcPts val="0"/>
              </a:spcBef>
              <a:spcAft>
                <a:spcPts val="0"/>
              </a:spcAft>
              <a:buNone/>
            </a:pPr>
            <a:r>
              <a:rPr lang="en-US" dirty="0" smtClean="0"/>
              <a:t>Apple notes are common and can range from flavors of </a:t>
            </a:r>
          </a:p>
          <a:p>
            <a:pPr marL="0" indent="0" algn="ctr">
              <a:spcBef>
                <a:spcPts val="0"/>
              </a:spcBef>
              <a:spcAft>
                <a:spcPts val="0"/>
              </a:spcAft>
              <a:buNone/>
            </a:pPr>
            <a:r>
              <a:rPr lang="en-US" dirty="0" smtClean="0"/>
              <a:t>Golden Delicious and Fuji to Gala and Jonathan</a:t>
            </a:r>
            <a:endParaRPr lang="en-US" dirty="0"/>
          </a:p>
        </p:txBody>
      </p:sp>
      <p:pic>
        <p:nvPicPr>
          <p:cNvPr id="46082" name="Picture 2" descr="http://www.ste-michelle.com/files/brands_cms/FlexibleImage/57/whitewine-detail_02.jpg"/>
          <p:cNvPicPr>
            <a:picLocks noChangeAspect="1" noChangeArrowheads="1"/>
          </p:cNvPicPr>
          <p:nvPr/>
        </p:nvPicPr>
        <p:blipFill>
          <a:blip r:embed="rId2" cstate="print"/>
          <a:srcRect/>
          <a:stretch>
            <a:fillRect/>
          </a:stretch>
        </p:blipFill>
        <p:spPr bwMode="auto">
          <a:xfrm>
            <a:off x="3048574" y="723487"/>
            <a:ext cx="3046851" cy="4381913"/>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609600"/>
          </a:xfrm>
        </p:spPr>
        <p:txBody>
          <a:bodyPr>
            <a:normAutofit fontScale="90000"/>
          </a:bodyPr>
          <a:lstStyle/>
          <a:p>
            <a:r>
              <a:rPr lang="en-US" dirty="0" smtClean="0"/>
              <a:t>Oregon</a:t>
            </a:r>
            <a:endParaRPr lang="en-US" dirty="0"/>
          </a:p>
        </p:txBody>
      </p:sp>
      <p:sp>
        <p:nvSpPr>
          <p:cNvPr id="3" name="Content Placeholder 2"/>
          <p:cNvSpPr>
            <a:spLocks noGrp="1"/>
          </p:cNvSpPr>
          <p:nvPr>
            <p:ph idx="1"/>
          </p:nvPr>
        </p:nvSpPr>
        <p:spPr>
          <a:xfrm>
            <a:off x="457200" y="5029200"/>
            <a:ext cx="8229600" cy="1676400"/>
          </a:xfrm>
        </p:spPr>
        <p:txBody>
          <a:bodyPr>
            <a:normAutofit/>
          </a:bodyPr>
          <a:lstStyle/>
          <a:p>
            <a:pPr marL="0" indent="0" algn="ctr">
              <a:buNone/>
            </a:pPr>
            <a:r>
              <a:rPr lang="en-US" dirty="0" smtClean="0"/>
              <a:t>Oregon Chardonnays can be very similar to </a:t>
            </a:r>
          </a:p>
          <a:p>
            <a:pPr marL="0" indent="0" algn="ctr">
              <a:buNone/>
            </a:pPr>
            <a:r>
              <a:rPr lang="en-US" dirty="0" smtClean="0"/>
              <a:t>French Chardonnays but with a little more body. </a:t>
            </a:r>
            <a:endParaRPr lang="en-US" dirty="0"/>
          </a:p>
        </p:txBody>
      </p:sp>
      <p:pic>
        <p:nvPicPr>
          <p:cNvPr id="5" name="Picture 4"/>
          <p:cNvPicPr>
            <a:picLocks noChangeAspect="1"/>
          </p:cNvPicPr>
          <p:nvPr/>
        </p:nvPicPr>
        <p:blipFill>
          <a:blip r:embed="rId2"/>
          <a:stretch>
            <a:fillRect/>
          </a:stretch>
        </p:blipFill>
        <p:spPr>
          <a:xfrm>
            <a:off x="1878143" y="1456911"/>
            <a:ext cx="5387714" cy="3572289"/>
          </a:xfrm>
          <a:prstGeom prst="rect">
            <a:avLst/>
          </a:prstGeom>
        </p:spPr>
      </p:pic>
    </p:spTree>
    <p:extLst>
      <p:ext uri="{BB962C8B-B14F-4D97-AF65-F5344CB8AC3E}">
        <p14:creationId xmlns:p14="http://schemas.microsoft.com/office/powerpoint/2010/main" val="11123383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924800" cy="533400"/>
          </a:xfrm>
        </p:spPr>
        <p:txBody>
          <a:bodyPr>
            <a:normAutofit fontScale="90000"/>
          </a:bodyPr>
          <a:lstStyle/>
          <a:p>
            <a:r>
              <a:rPr lang="en-US" dirty="0" smtClean="0"/>
              <a:t>Australia &amp; New Zealand</a:t>
            </a:r>
            <a:endParaRPr lang="en-US" dirty="0"/>
          </a:p>
        </p:txBody>
      </p:sp>
      <p:sp>
        <p:nvSpPr>
          <p:cNvPr id="3" name="Content Placeholder 2"/>
          <p:cNvSpPr>
            <a:spLocks noGrp="1"/>
          </p:cNvSpPr>
          <p:nvPr>
            <p:ph idx="1"/>
          </p:nvPr>
        </p:nvSpPr>
        <p:spPr>
          <a:xfrm>
            <a:off x="609600" y="4800601"/>
            <a:ext cx="7924800" cy="1295400"/>
          </a:xfrm>
        </p:spPr>
        <p:txBody>
          <a:bodyPr>
            <a:normAutofit lnSpcReduction="10000"/>
          </a:bodyPr>
          <a:lstStyle/>
          <a:p>
            <a:pPr marL="0" indent="0" algn="ctr">
              <a:buNone/>
            </a:pPr>
            <a:r>
              <a:rPr lang="en-US" dirty="0" smtClean="0"/>
              <a:t>Best from South Australia, New South Wales and Victoria. </a:t>
            </a:r>
          </a:p>
          <a:p>
            <a:pPr marL="0" indent="0" algn="ctr">
              <a:buNone/>
            </a:pPr>
            <a:r>
              <a:rPr lang="en-US" dirty="0" smtClean="0"/>
              <a:t>1971- one of the first commercially successful Chardonnays is produced by Murray Tyrrell in the Hunter Valley</a:t>
            </a:r>
            <a:endParaRPr lang="en-US" dirty="0"/>
          </a:p>
        </p:txBody>
      </p:sp>
      <p:pic>
        <p:nvPicPr>
          <p:cNvPr id="43010" name="Picture 2" descr="http://www.coolspringswines.com/blog/wp-content/uploads/2012/04/australia-new-zealand-map.gif"/>
          <p:cNvPicPr>
            <a:picLocks noChangeAspect="1" noChangeArrowheads="1"/>
          </p:cNvPicPr>
          <p:nvPr/>
        </p:nvPicPr>
        <p:blipFill>
          <a:blip r:embed="rId2" cstate="print"/>
          <a:srcRect/>
          <a:stretch>
            <a:fillRect/>
          </a:stretch>
        </p:blipFill>
        <p:spPr bwMode="auto">
          <a:xfrm>
            <a:off x="2220593" y="1249394"/>
            <a:ext cx="4702813" cy="344481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4648200"/>
            <a:ext cx="7924800" cy="1219200"/>
          </a:xfrm>
        </p:spPr>
        <p:txBody>
          <a:bodyPr>
            <a:normAutofit/>
          </a:bodyPr>
          <a:lstStyle/>
          <a:p>
            <a:pPr marL="0" indent="0" algn="ctr">
              <a:buNone/>
            </a:pPr>
            <a:r>
              <a:rPr lang="en-US" sz="2800" dirty="0" smtClean="0"/>
              <a:t>Chardonnay is planted in more </a:t>
            </a:r>
          </a:p>
          <a:p>
            <a:pPr marL="0" indent="0" algn="ctr">
              <a:buNone/>
            </a:pPr>
            <a:r>
              <a:rPr lang="en-US" sz="2800" dirty="0" smtClean="0"/>
              <a:t>wine regions than</a:t>
            </a:r>
            <a:r>
              <a:rPr lang="en-US" sz="2800" i="1" dirty="0" smtClean="0"/>
              <a:t> any </a:t>
            </a:r>
            <a:r>
              <a:rPr lang="en-US" sz="2800" dirty="0" smtClean="0"/>
              <a:t>other grape  </a:t>
            </a:r>
          </a:p>
        </p:txBody>
      </p:sp>
      <p:pic>
        <p:nvPicPr>
          <p:cNvPr id="84996" name="Picture 4" descr="http://media-cdn.tripadvisor.com/media/photo-s/01/22/47/f6/very-close-to-chardonnay.jpg"/>
          <p:cNvPicPr>
            <a:picLocks noChangeAspect="1" noChangeArrowheads="1"/>
          </p:cNvPicPr>
          <p:nvPr/>
        </p:nvPicPr>
        <p:blipFill rotWithShape="1">
          <a:blip r:embed="rId2" cstate="print"/>
          <a:srcRect t="29747"/>
          <a:stretch/>
        </p:blipFill>
        <p:spPr bwMode="auto">
          <a:xfrm>
            <a:off x="609601" y="609600"/>
            <a:ext cx="7924800" cy="36576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yourwineguy.com.au/UserFiles/6109-Files/image/Penfolds_logo.jpg"/>
          <p:cNvPicPr>
            <a:picLocks noChangeAspect="1" noChangeArrowheads="1"/>
          </p:cNvPicPr>
          <p:nvPr/>
        </p:nvPicPr>
        <p:blipFill>
          <a:blip r:embed="rId2" cstate="print"/>
          <a:srcRect b="28099"/>
          <a:stretch>
            <a:fillRect/>
          </a:stretch>
        </p:blipFill>
        <p:spPr bwMode="auto">
          <a:xfrm>
            <a:off x="1557337" y="2438400"/>
            <a:ext cx="6029325" cy="3314700"/>
          </a:xfrm>
          <a:prstGeom prst="rect">
            <a:avLst/>
          </a:prstGeom>
          <a:noFill/>
        </p:spPr>
      </p:pic>
      <p:sp>
        <p:nvSpPr>
          <p:cNvPr id="3" name="Content Placeholder 2"/>
          <p:cNvSpPr>
            <a:spLocks noGrp="1"/>
          </p:cNvSpPr>
          <p:nvPr>
            <p:ph idx="1"/>
          </p:nvPr>
        </p:nvSpPr>
        <p:spPr>
          <a:xfrm>
            <a:off x="609600" y="1066800"/>
            <a:ext cx="7924800" cy="1219200"/>
          </a:xfrm>
        </p:spPr>
        <p:txBody>
          <a:bodyPr>
            <a:normAutofit/>
          </a:bodyPr>
          <a:lstStyle/>
          <a:p>
            <a:pPr marL="0" indent="0" algn="ctr">
              <a:spcBef>
                <a:spcPts val="0"/>
              </a:spcBef>
              <a:spcAft>
                <a:spcPts val="0"/>
              </a:spcAft>
              <a:buNone/>
            </a:pPr>
            <a:r>
              <a:rPr lang="en-US" dirty="0" smtClean="0"/>
              <a:t>Tyrell's vineyard was planted with cuttings that he </a:t>
            </a:r>
          </a:p>
          <a:p>
            <a:pPr marL="0" indent="0" algn="ctr">
              <a:spcBef>
                <a:spcPts val="0"/>
              </a:spcBef>
              <a:spcAft>
                <a:spcPts val="0"/>
              </a:spcAft>
              <a:buNone/>
            </a:pPr>
            <a:r>
              <a:rPr lang="en-US" dirty="0" smtClean="0"/>
              <a:t>"borrowed" from Penfolds' by jumping their </a:t>
            </a:r>
          </a:p>
          <a:p>
            <a:pPr marL="0" indent="0" algn="ctr">
              <a:spcBef>
                <a:spcPts val="0"/>
              </a:spcBef>
              <a:spcAft>
                <a:spcPts val="0"/>
              </a:spcAft>
              <a:buNone/>
            </a:pPr>
            <a:r>
              <a:rPr lang="en-US" dirty="0" smtClean="0"/>
              <a:t>barb-wire fence and pruning their vines</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029200"/>
            <a:ext cx="7924800" cy="1066800"/>
          </a:xfrm>
        </p:spPr>
        <p:txBody>
          <a:bodyPr>
            <a:normAutofit/>
          </a:bodyPr>
          <a:lstStyle/>
          <a:p>
            <a:pPr marL="0" indent="0" algn="ctr">
              <a:buNone/>
            </a:pPr>
            <a:r>
              <a:rPr lang="en-US" dirty="0" smtClean="0"/>
              <a:t>To compensate for the very warm climate, richness is enhanced by the use of oak chips and acid </a:t>
            </a:r>
            <a:r>
              <a:rPr lang="en-US" dirty="0"/>
              <a:t>i</a:t>
            </a:r>
            <a:r>
              <a:rPr lang="en-US" dirty="0" smtClean="0"/>
              <a:t>s added during fermentation</a:t>
            </a:r>
            <a:endParaRPr lang="en-US" dirty="0"/>
          </a:p>
        </p:txBody>
      </p:sp>
      <p:pic>
        <p:nvPicPr>
          <p:cNvPr id="40964" name="Picture 4" descr="http://upload.wikimedia.org/wikipedia/commons/d/de/Oak_chips_in_chardonnay.jpg"/>
          <p:cNvPicPr>
            <a:picLocks noChangeAspect="1" noChangeArrowheads="1"/>
          </p:cNvPicPr>
          <p:nvPr/>
        </p:nvPicPr>
        <p:blipFill>
          <a:blip r:embed="rId2" cstate="print"/>
          <a:srcRect/>
          <a:stretch>
            <a:fillRect/>
          </a:stretch>
        </p:blipFill>
        <p:spPr bwMode="auto">
          <a:xfrm>
            <a:off x="2543175" y="867060"/>
            <a:ext cx="4057650" cy="416214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1"/>
            <a:ext cx="7924800" cy="609599"/>
          </a:xfrm>
        </p:spPr>
        <p:txBody>
          <a:bodyPr>
            <a:normAutofit fontScale="90000"/>
          </a:bodyPr>
          <a:lstStyle/>
          <a:p>
            <a:r>
              <a:rPr lang="en-US" dirty="0" smtClean="0"/>
              <a:t>Italy</a:t>
            </a:r>
            <a:endParaRPr lang="en-US" dirty="0"/>
          </a:p>
        </p:txBody>
      </p:sp>
      <p:sp>
        <p:nvSpPr>
          <p:cNvPr id="3" name="Content Placeholder 2"/>
          <p:cNvSpPr>
            <a:spLocks noGrp="1"/>
          </p:cNvSpPr>
          <p:nvPr>
            <p:ph idx="1"/>
          </p:nvPr>
        </p:nvSpPr>
        <p:spPr>
          <a:xfrm>
            <a:off x="1143000" y="2895600"/>
            <a:ext cx="3124200" cy="1752600"/>
          </a:xfrm>
        </p:spPr>
        <p:txBody>
          <a:bodyPr>
            <a:normAutofit/>
          </a:bodyPr>
          <a:lstStyle/>
          <a:p>
            <a:pPr marL="0" indent="0">
              <a:buNone/>
            </a:pPr>
            <a:r>
              <a:rPr lang="en-US" dirty="0" smtClean="0"/>
              <a:t>For most of its history in Italian winemaking Chardonnay was and still is a blending grape</a:t>
            </a:r>
            <a:endParaRPr lang="en-US" dirty="0"/>
          </a:p>
        </p:txBody>
      </p:sp>
      <p:pic>
        <p:nvPicPr>
          <p:cNvPr id="38916" name="Picture 4" descr="http://www.thewinecountry.com/mm5/graphics/00000001/italy-map.gif"/>
          <p:cNvPicPr>
            <a:picLocks noChangeAspect="1" noChangeArrowheads="1"/>
          </p:cNvPicPr>
          <p:nvPr/>
        </p:nvPicPr>
        <p:blipFill>
          <a:blip r:embed="rId2" cstate="print"/>
          <a:srcRect/>
          <a:stretch>
            <a:fillRect/>
          </a:stretch>
        </p:blipFill>
        <p:spPr bwMode="auto">
          <a:xfrm>
            <a:off x="4419600" y="1447800"/>
            <a:ext cx="3824653" cy="44196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257800"/>
            <a:ext cx="7924800" cy="838200"/>
          </a:xfrm>
        </p:spPr>
        <p:txBody>
          <a:bodyPr/>
          <a:lstStyle/>
          <a:p>
            <a:pPr marL="0" indent="0" algn="ctr">
              <a:buNone/>
            </a:pPr>
            <a:r>
              <a:rPr lang="en-US" dirty="0" smtClean="0"/>
              <a:t>In Lombardy, the grape is often used for </a:t>
            </a:r>
            <a:r>
              <a:rPr lang="en-US" i="1" dirty="0" smtClean="0"/>
              <a:t>spumante.</a:t>
            </a:r>
            <a:endParaRPr lang="en-US" dirty="0"/>
          </a:p>
        </p:txBody>
      </p:sp>
      <p:pic>
        <p:nvPicPr>
          <p:cNvPr id="37890" name="Picture 2" descr="http://t2.gstatic.com/images?q=tbn:ANd9GcQbvQsWgXMuJd4YSz2gavxN-EIOOlTmgxgRV9fQbM7mly3NA6tR4Q"/>
          <p:cNvPicPr>
            <a:picLocks noChangeAspect="1" noChangeArrowheads="1"/>
          </p:cNvPicPr>
          <p:nvPr/>
        </p:nvPicPr>
        <p:blipFill>
          <a:blip r:embed="rId2" cstate="print"/>
          <a:srcRect/>
          <a:stretch>
            <a:fillRect/>
          </a:stretch>
        </p:blipFill>
        <p:spPr bwMode="auto">
          <a:xfrm>
            <a:off x="2743200" y="1040183"/>
            <a:ext cx="3657600" cy="4217617"/>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257800"/>
            <a:ext cx="7924800" cy="838200"/>
          </a:xfrm>
        </p:spPr>
        <p:txBody>
          <a:bodyPr>
            <a:normAutofit/>
          </a:bodyPr>
          <a:lstStyle/>
          <a:p>
            <a:pPr marL="0" indent="0" algn="ctr">
              <a:spcBef>
                <a:spcPts val="0"/>
              </a:spcBef>
              <a:spcAft>
                <a:spcPts val="0"/>
              </a:spcAft>
              <a:buNone/>
            </a:pPr>
            <a:r>
              <a:rPr lang="en-US" dirty="0" smtClean="0"/>
              <a:t>In Spain, Chardonnay is increasingly </a:t>
            </a:r>
          </a:p>
          <a:p>
            <a:pPr marL="0" indent="0" algn="ctr">
              <a:spcBef>
                <a:spcPts val="0"/>
              </a:spcBef>
              <a:spcAft>
                <a:spcPts val="0"/>
              </a:spcAft>
              <a:buNone/>
            </a:pPr>
            <a:r>
              <a:rPr lang="en-US" dirty="0" smtClean="0"/>
              <a:t>used in the sparkling wine Cava.</a:t>
            </a:r>
            <a:endParaRPr lang="en-US" dirty="0"/>
          </a:p>
        </p:txBody>
      </p:sp>
      <p:pic>
        <p:nvPicPr>
          <p:cNvPr id="34818" name="Picture 2" descr="http://www.corkchronicles.com/wp-content/uploads/2012/04/Spain-Wine-Map.jpg"/>
          <p:cNvPicPr>
            <a:picLocks noChangeAspect="1" noChangeArrowheads="1"/>
          </p:cNvPicPr>
          <p:nvPr/>
        </p:nvPicPr>
        <p:blipFill>
          <a:blip r:embed="rId2" cstate="print"/>
          <a:srcRect t="3292" b="4527"/>
          <a:stretch>
            <a:fillRect/>
          </a:stretch>
        </p:blipFill>
        <p:spPr bwMode="auto">
          <a:xfrm>
            <a:off x="1676400" y="1000502"/>
            <a:ext cx="5781675" cy="4104898"/>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elvvaws.org/images/Portugal%20Wine%20Region%20Map.jpg"/>
          <p:cNvPicPr>
            <a:picLocks noChangeAspect="1" noChangeArrowheads="1"/>
          </p:cNvPicPr>
          <p:nvPr/>
        </p:nvPicPr>
        <p:blipFill rotWithShape="1">
          <a:blip r:embed="rId2" cstate="print"/>
          <a:srcRect l="12030" t="4650" r="5764" b="3905"/>
          <a:stretch/>
        </p:blipFill>
        <p:spPr bwMode="auto">
          <a:xfrm>
            <a:off x="4572000" y="1219200"/>
            <a:ext cx="3124200" cy="4495800"/>
          </a:xfrm>
          <a:prstGeom prst="rect">
            <a:avLst/>
          </a:prstGeom>
          <a:noFill/>
        </p:spPr>
      </p:pic>
      <p:sp>
        <p:nvSpPr>
          <p:cNvPr id="3" name="Content Placeholder 2"/>
          <p:cNvSpPr>
            <a:spLocks noGrp="1"/>
          </p:cNvSpPr>
          <p:nvPr>
            <p:ph idx="1"/>
          </p:nvPr>
        </p:nvSpPr>
        <p:spPr>
          <a:xfrm>
            <a:off x="838200" y="1905001"/>
            <a:ext cx="3581400" cy="2514600"/>
          </a:xfrm>
        </p:spPr>
        <p:txBody>
          <a:bodyPr>
            <a:normAutofit/>
          </a:bodyPr>
          <a:lstStyle/>
          <a:p>
            <a:pPr marL="0" indent="0" algn="ctr">
              <a:buNone/>
            </a:pPr>
            <a:r>
              <a:rPr lang="en-US" b="1" dirty="0" smtClean="0"/>
              <a:t>Portugal</a:t>
            </a:r>
          </a:p>
          <a:p>
            <a:pPr marL="0" indent="0" algn="ctr">
              <a:buNone/>
            </a:pPr>
            <a:r>
              <a:rPr lang="en-US" dirty="0" smtClean="0"/>
              <a:t>The Portuguese have been mostly influenced by </a:t>
            </a:r>
            <a:r>
              <a:rPr lang="en-US" i="1" dirty="0" smtClean="0"/>
              <a:t>flying winemakers </a:t>
            </a:r>
            <a:r>
              <a:rPr lang="en-US" dirty="0" smtClean="0"/>
              <a:t>from Australia and the wines produced are very New World in style</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0" y="1905001"/>
            <a:ext cx="3505200" cy="3200400"/>
          </a:xfrm>
        </p:spPr>
        <p:txBody>
          <a:bodyPr>
            <a:normAutofit/>
          </a:bodyPr>
          <a:lstStyle/>
          <a:p>
            <a:pPr marL="0" indent="0" algn="ctr">
              <a:buNone/>
            </a:pPr>
            <a:r>
              <a:rPr lang="en-US" b="1" dirty="0" smtClean="0"/>
              <a:t>Chile/Argentina</a:t>
            </a:r>
          </a:p>
          <a:p>
            <a:pPr marL="0" indent="0" algn="ctr">
              <a:spcBef>
                <a:spcPts val="0"/>
              </a:spcBef>
              <a:spcAft>
                <a:spcPts val="0"/>
              </a:spcAft>
              <a:buNone/>
            </a:pPr>
            <a:r>
              <a:rPr lang="en-US" dirty="0" smtClean="0"/>
              <a:t>In the cool-climate wine regions of Argentina's </a:t>
            </a:r>
          </a:p>
          <a:p>
            <a:pPr marL="0" indent="0" algn="ctr">
              <a:spcBef>
                <a:spcPts val="0"/>
              </a:spcBef>
              <a:spcAft>
                <a:spcPts val="0"/>
              </a:spcAft>
              <a:buNone/>
            </a:pPr>
            <a:r>
              <a:rPr lang="en-US" dirty="0" smtClean="0"/>
              <a:t>Uco Valley and Chile's Casablanca, Chardonnay has developed a presence</a:t>
            </a:r>
            <a:endParaRPr lang="en-US" dirty="0"/>
          </a:p>
        </p:txBody>
      </p:sp>
      <p:pic>
        <p:nvPicPr>
          <p:cNvPr id="32770" name="Picture 2" descr="http://www.supplewine.com/regions/ArgentinaChile.gif"/>
          <p:cNvPicPr>
            <a:picLocks noChangeAspect="1" noChangeArrowheads="1"/>
          </p:cNvPicPr>
          <p:nvPr/>
        </p:nvPicPr>
        <p:blipFill>
          <a:blip r:embed="rId2" cstate="print"/>
          <a:srcRect l="8556" t="6142" r="7308" b="4798"/>
          <a:stretch>
            <a:fillRect/>
          </a:stretch>
        </p:blipFill>
        <p:spPr bwMode="auto">
          <a:xfrm>
            <a:off x="1093133" y="1219200"/>
            <a:ext cx="3830320" cy="44196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1"/>
            <a:ext cx="7924800" cy="533399"/>
          </a:xfrm>
        </p:spPr>
        <p:txBody>
          <a:bodyPr>
            <a:normAutofit fontScale="90000"/>
          </a:bodyPr>
          <a:lstStyle/>
          <a:p>
            <a:r>
              <a:rPr lang="en-US" dirty="0" smtClean="0"/>
              <a:t>With Food</a:t>
            </a:r>
            <a:endParaRPr lang="en-US" dirty="0"/>
          </a:p>
        </p:txBody>
      </p:sp>
      <p:sp>
        <p:nvSpPr>
          <p:cNvPr id="3" name="Content Placeholder 2"/>
          <p:cNvSpPr>
            <a:spLocks noGrp="1"/>
          </p:cNvSpPr>
          <p:nvPr>
            <p:ph idx="1"/>
          </p:nvPr>
        </p:nvSpPr>
        <p:spPr>
          <a:xfrm>
            <a:off x="609600" y="1295401"/>
            <a:ext cx="7924800" cy="990599"/>
          </a:xfrm>
        </p:spPr>
        <p:txBody>
          <a:bodyPr/>
          <a:lstStyle/>
          <a:p>
            <a:pPr marL="0" indent="0" algn="ctr">
              <a:buNone/>
            </a:pPr>
            <a:r>
              <a:rPr lang="en-US" dirty="0" smtClean="0"/>
              <a:t>Due to the wide range of styles, Chardonnay has the potential to be paired with a diverse spectrum of food types.</a:t>
            </a:r>
            <a:endParaRPr lang="en-US" dirty="0"/>
          </a:p>
        </p:txBody>
      </p:sp>
      <p:pic>
        <p:nvPicPr>
          <p:cNvPr id="15362" name="Picture 2" descr="http://www.herdaily.com/blogimg/health/white%20wine%20and%20food.jpg"/>
          <p:cNvPicPr>
            <a:picLocks noChangeAspect="1" noChangeArrowheads="1"/>
          </p:cNvPicPr>
          <p:nvPr/>
        </p:nvPicPr>
        <p:blipFill>
          <a:blip r:embed="rId2" cstate="print"/>
          <a:srcRect/>
          <a:stretch>
            <a:fillRect/>
          </a:stretch>
        </p:blipFill>
        <p:spPr bwMode="auto">
          <a:xfrm>
            <a:off x="4953000" y="2639290"/>
            <a:ext cx="2038350" cy="3048001"/>
          </a:xfrm>
          <a:prstGeom prst="rect">
            <a:avLst/>
          </a:prstGeom>
          <a:noFill/>
        </p:spPr>
      </p:pic>
      <p:pic>
        <p:nvPicPr>
          <p:cNvPr id="15364" name="Picture 4" descr="http://www.bbcgoodfood.com/recipes/468650/images/468650_MEDIUM.jpg"/>
          <p:cNvPicPr>
            <a:picLocks noChangeAspect="1" noChangeArrowheads="1"/>
          </p:cNvPicPr>
          <p:nvPr/>
        </p:nvPicPr>
        <p:blipFill>
          <a:blip r:embed="rId3" cstate="print"/>
          <a:srcRect/>
          <a:stretch>
            <a:fillRect/>
          </a:stretch>
        </p:blipFill>
        <p:spPr bwMode="auto">
          <a:xfrm>
            <a:off x="1447800" y="2743199"/>
            <a:ext cx="3124200" cy="284018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600200"/>
            <a:ext cx="7924799" cy="524932"/>
          </a:xfrm>
        </p:spPr>
        <p:txBody>
          <a:bodyPr/>
          <a:lstStyle/>
          <a:p>
            <a:pPr marL="0" indent="0" algn="ctr">
              <a:buNone/>
            </a:pPr>
            <a:r>
              <a:rPr lang="en-US" dirty="0" smtClean="0"/>
              <a:t>It is most commonly paired with white meats</a:t>
            </a:r>
          </a:p>
        </p:txBody>
      </p:sp>
      <p:pic>
        <p:nvPicPr>
          <p:cNvPr id="2" name="Picture 1"/>
          <p:cNvPicPr>
            <a:picLocks noChangeAspect="1"/>
          </p:cNvPicPr>
          <p:nvPr/>
        </p:nvPicPr>
        <p:blipFill>
          <a:blip r:embed="rId2"/>
          <a:stretch>
            <a:fillRect/>
          </a:stretch>
        </p:blipFill>
        <p:spPr>
          <a:xfrm>
            <a:off x="1076324" y="2590800"/>
            <a:ext cx="2733675" cy="1676400"/>
          </a:xfrm>
          <a:prstGeom prst="rect">
            <a:avLst/>
          </a:prstGeom>
        </p:spPr>
      </p:pic>
      <p:pic>
        <p:nvPicPr>
          <p:cNvPr id="4" name="Picture 3"/>
          <p:cNvPicPr>
            <a:picLocks noChangeAspect="1"/>
          </p:cNvPicPr>
          <p:nvPr/>
        </p:nvPicPr>
        <p:blipFill>
          <a:blip r:embed="rId3"/>
          <a:stretch>
            <a:fillRect/>
          </a:stretch>
        </p:blipFill>
        <p:spPr>
          <a:xfrm>
            <a:off x="5943600" y="4267200"/>
            <a:ext cx="2466975" cy="1847850"/>
          </a:xfrm>
          <a:prstGeom prst="rect">
            <a:avLst/>
          </a:prstGeom>
        </p:spPr>
      </p:pic>
      <p:pic>
        <p:nvPicPr>
          <p:cNvPr id="5" name="Picture 4"/>
          <p:cNvPicPr>
            <a:picLocks noChangeAspect="1"/>
          </p:cNvPicPr>
          <p:nvPr/>
        </p:nvPicPr>
        <p:blipFill>
          <a:blip r:embed="rId4"/>
          <a:stretch>
            <a:fillRect/>
          </a:stretch>
        </p:blipFill>
        <p:spPr>
          <a:xfrm>
            <a:off x="2233611" y="4199468"/>
            <a:ext cx="2466975" cy="1847850"/>
          </a:xfrm>
          <a:prstGeom prst="rect">
            <a:avLst/>
          </a:prstGeom>
        </p:spPr>
      </p:pic>
      <p:pic>
        <p:nvPicPr>
          <p:cNvPr id="6" name="Picture 5"/>
          <p:cNvPicPr>
            <a:picLocks noChangeAspect="1"/>
          </p:cNvPicPr>
          <p:nvPr/>
        </p:nvPicPr>
        <p:blipFill>
          <a:blip r:embed="rId5"/>
          <a:stretch>
            <a:fillRect/>
          </a:stretch>
        </p:blipFill>
        <p:spPr>
          <a:xfrm>
            <a:off x="4419600" y="2590800"/>
            <a:ext cx="2209800" cy="206692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038600"/>
            <a:ext cx="7924799" cy="1896532"/>
          </a:xfrm>
        </p:spPr>
        <p:txBody>
          <a:bodyPr>
            <a:normAutofit/>
          </a:bodyPr>
          <a:lstStyle/>
          <a:p>
            <a:pPr marL="0" indent="0" algn="ctr">
              <a:spcBef>
                <a:spcPts val="0"/>
              </a:spcBef>
              <a:spcAft>
                <a:spcPts val="0"/>
              </a:spcAft>
              <a:buNone/>
            </a:pPr>
            <a:r>
              <a:rPr lang="en-US" dirty="0" smtClean="0"/>
              <a:t>Heavily Oaked Chardonnays </a:t>
            </a:r>
            <a:r>
              <a:rPr lang="en-US" i="1" dirty="0" smtClean="0"/>
              <a:t>do not </a:t>
            </a:r>
            <a:r>
              <a:rPr lang="en-US" dirty="0" smtClean="0"/>
              <a:t>pair </a:t>
            </a:r>
          </a:p>
          <a:p>
            <a:pPr marL="0" indent="0" algn="ctr">
              <a:spcBef>
                <a:spcPts val="0"/>
              </a:spcBef>
              <a:spcAft>
                <a:spcPts val="0"/>
              </a:spcAft>
              <a:buNone/>
            </a:pPr>
            <a:r>
              <a:rPr lang="en-US" dirty="0" smtClean="0"/>
              <a:t>well with light seafood dishes</a:t>
            </a:r>
          </a:p>
          <a:p>
            <a:pPr marL="0" indent="0" algn="ctr">
              <a:spcBef>
                <a:spcPts val="0"/>
              </a:spcBef>
              <a:spcAft>
                <a:spcPts val="0"/>
              </a:spcAft>
              <a:buNone/>
            </a:pPr>
            <a:endParaRPr lang="en-US" sz="1000" dirty="0" smtClean="0"/>
          </a:p>
          <a:p>
            <a:pPr marL="0" indent="0" algn="ctr">
              <a:spcBef>
                <a:spcPts val="0"/>
              </a:spcBef>
              <a:spcAft>
                <a:spcPts val="0"/>
              </a:spcAft>
              <a:buNone/>
            </a:pPr>
            <a:r>
              <a:rPr lang="en-US" dirty="0" smtClean="0"/>
              <a:t>These wines tend to go better with smoked fish, </a:t>
            </a:r>
          </a:p>
          <a:p>
            <a:pPr marL="0" indent="0" algn="ctr">
              <a:spcBef>
                <a:spcPts val="0"/>
              </a:spcBef>
              <a:spcAft>
                <a:spcPts val="0"/>
              </a:spcAft>
              <a:buNone/>
            </a:pPr>
            <a:r>
              <a:rPr lang="en-US" dirty="0" smtClean="0"/>
              <a:t>spicy southeast Asian cuisine and garlic dishes</a:t>
            </a:r>
            <a:endParaRPr lang="en-US" dirty="0"/>
          </a:p>
        </p:txBody>
      </p:sp>
      <p:pic>
        <p:nvPicPr>
          <p:cNvPr id="2" name="Picture 1"/>
          <p:cNvPicPr>
            <a:picLocks noChangeAspect="1"/>
          </p:cNvPicPr>
          <p:nvPr/>
        </p:nvPicPr>
        <p:blipFill>
          <a:blip r:embed="rId2"/>
          <a:stretch>
            <a:fillRect/>
          </a:stretch>
        </p:blipFill>
        <p:spPr>
          <a:xfrm>
            <a:off x="914400" y="1028700"/>
            <a:ext cx="2466975" cy="1847850"/>
          </a:xfrm>
          <a:prstGeom prst="rect">
            <a:avLst/>
          </a:prstGeom>
        </p:spPr>
      </p:pic>
      <p:pic>
        <p:nvPicPr>
          <p:cNvPr id="4" name="Picture 3"/>
          <p:cNvPicPr>
            <a:picLocks noChangeAspect="1"/>
          </p:cNvPicPr>
          <p:nvPr/>
        </p:nvPicPr>
        <p:blipFill>
          <a:blip r:embed="rId3"/>
          <a:stretch>
            <a:fillRect/>
          </a:stretch>
        </p:blipFill>
        <p:spPr>
          <a:xfrm>
            <a:off x="2743200" y="2347912"/>
            <a:ext cx="3209925" cy="1419225"/>
          </a:xfrm>
          <a:prstGeom prst="rect">
            <a:avLst/>
          </a:prstGeom>
        </p:spPr>
      </p:pic>
      <p:pic>
        <p:nvPicPr>
          <p:cNvPr id="5" name="Picture 4"/>
          <p:cNvPicPr>
            <a:picLocks noChangeAspect="1"/>
          </p:cNvPicPr>
          <p:nvPr/>
        </p:nvPicPr>
        <p:blipFill>
          <a:blip r:embed="rId4"/>
          <a:stretch>
            <a:fillRect/>
          </a:stretch>
        </p:blipFill>
        <p:spPr>
          <a:xfrm>
            <a:off x="5867400" y="914400"/>
            <a:ext cx="2143125" cy="2143125"/>
          </a:xfrm>
          <a:prstGeom prst="rect">
            <a:avLst/>
          </a:prstGeom>
        </p:spPr>
      </p:pic>
    </p:spTree>
    <p:extLst>
      <p:ext uri="{BB962C8B-B14F-4D97-AF65-F5344CB8AC3E}">
        <p14:creationId xmlns:p14="http://schemas.microsoft.com/office/powerpoint/2010/main" val="2873088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0"/>
            <a:ext cx="7772400" cy="1477963"/>
          </a:xfrm>
        </p:spPr>
        <p:txBody>
          <a:bodyPr>
            <a:normAutofit/>
          </a:bodyPr>
          <a:lstStyle/>
          <a:p>
            <a:pPr marL="0" indent="0" algn="ctr">
              <a:spcBef>
                <a:spcPts val="0"/>
              </a:spcBef>
              <a:spcAft>
                <a:spcPts val="0"/>
              </a:spcAft>
              <a:buNone/>
            </a:pPr>
            <a:r>
              <a:rPr lang="en-US" dirty="0" smtClean="0"/>
              <a:t>Chardonnay is easy to cultivate </a:t>
            </a:r>
          </a:p>
          <a:p>
            <a:pPr marL="0" indent="0" algn="ctr">
              <a:spcBef>
                <a:spcPts val="0"/>
              </a:spcBef>
              <a:spcAft>
                <a:spcPts val="0"/>
              </a:spcAft>
              <a:buNone/>
            </a:pPr>
            <a:r>
              <a:rPr lang="en-US" dirty="0" smtClean="0"/>
              <a:t>and is adaptable to different conditions </a:t>
            </a:r>
          </a:p>
          <a:p>
            <a:pPr marL="0" indent="0" algn="ctr">
              <a:spcBef>
                <a:spcPts val="0"/>
              </a:spcBef>
              <a:spcAft>
                <a:spcPts val="0"/>
              </a:spcAft>
              <a:buNone/>
            </a:pPr>
            <a:r>
              <a:rPr lang="en-US" u="sng" dirty="0" smtClean="0"/>
              <a:t>The grape reflects its </a:t>
            </a:r>
            <a:r>
              <a:rPr lang="en-US" i="1" u="sng" dirty="0" smtClean="0"/>
              <a:t>terroir</a:t>
            </a:r>
            <a:r>
              <a:rPr lang="en-US" u="sng" dirty="0" smtClean="0"/>
              <a:t> and </a:t>
            </a:r>
            <a:r>
              <a:rPr lang="en-US" i="1" u="sng" dirty="0" smtClean="0"/>
              <a:t>winemaker</a:t>
            </a:r>
            <a:endParaRPr lang="en-US" i="1" u="sng" dirty="0"/>
          </a:p>
        </p:txBody>
      </p:sp>
      <p:pic>
        <p:nvPicPr>
          <p:cNvPr id="80898" name="Picture 2" descr="http://restauranthearth.com/terrior/terroir-description.gif"/>
          <p:cNvPicPr>
            <a:picLocks noChangeAspect="1" noChangeArrowheads="1" noCrop="1"/>
          </p:cNvPicPr>
          <p:nvPr/>
        </p:nvPicPr>
        <p:blipFill>
          <a:blip r:embed="rId2" cstate="print"/>
          <a:srcRect/>
          <a:stretch>
            <a:fillRect/>
          </a:stretch>
        </p:blipFill>
        <p:spPr bwMode="auto">
          <a:xfrm>
            <a:off x="2628900" y="914400"/>
            <a:ext cx="3886200" cy="3609275"/>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419600"/>
            <a:ext cx="7924800" cy="1706563"/>
          </a:xfrm>
        </p:spPr>
        <p:txBody>
          <a:bodyPr>
            <a:normAutofit/>
          </a:bodyPr>
          <a:lstStyle/>
          <a:p>
            <a:pPr marL="0" indent="0" algn="ctr">
              <a:buNone/>
            </a:pPr>
            <a:r>
              <a:rPr lang="en-US" dirty="0" smtClean="0"/>
              <a:t>Chardonnays from Washington, which have more acidity, pair well with tomato-based dishes and items featuring sweet onions</a:t>
            </a:r>
            <a:endParaRPr lang="en-US" dirty="0"/>
          </a:p>
        </p:txBody>
      </p:sp>
      <p:pic>
        <p:nvPicPr>
          <p:cNvPr id="13314" name="Picture 2" descr="http://assets.mediaspanonline.com/prod/6041545/SEED-Walla-Walla-sweets2_w500.jpg"/>
          <p:cNvPicPr>
            <a:picLocks noChangeAspect="1" noChangeArrowheads="1"/>
          </p:cNvPicPr>
          <p:nvPr/>
        </p:nvPicPr>
        <p:blipFill>
          <a:blip r:embed="rId2" cstate="print"/>
          <a:srcRect/>
          <a:stretch>
            <a:fillRect/>
          </a:stretch>
        </p:blipFill>
        <p:spPr bwMode="auto">
          <a:xfrm>
            <a:off x="990600" y="1676400"/>
            <a:ext cx="3534900" cy="2481072"/>
          </a:xfrm>
          <a:prstGeom prst="rect">
            <a:avLst/>
          </a:prstGeom>
          <a:noFill/>
        </p:spPr>
      </p:pic>
      <p:pic>
        <p:nvPicPr>
          <p:cNvPr id="13316" name="Picture 4" descr="http://chezus.com/wp-content/uploads/2012/08/Roasted-Tomatoes.jpg"/>
          <p:cNvPicPr>
            <a:picLocks noChangeAspect="1" noChangeArrowheads="1"/>
          </p:cNvPicPr>
          <p:nvPr/>
        </p:nvPicPr>
        <p:blipFill>
          <a:blip r:embed="rId3" cstate="print"/>
          <a:srcRect/>
          <a:stretch>
            <a:fillRect/>
          </a:stretch>
        </p:blipFill>
        <p:spPr bwMode="auto">
          <a:xfrm>
            <a:off x="4525500" y="1685036"/>
            <a:ext cx="3695700" cy="247243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199"/>
            <a:ext cx="7924800" cy="914401"/>
          </a:xfrm>
        </p:spPr>
        <p:txBody>
          <a:bodyPr/>
          <a:lstStyle/>
          <a:p>
            <a:pPr marL="0" indent="0" algn="ctr">
              <a:buNone/>
            </a:pPr>
            <a:r>
              <a:rPr lang="en-US" dirty="0" smtClean="0"/>
              <a:t>Older, more mellow Chardonnays are often paired with more "earthy" dishes like mushroom soup and aged cheese</a:t>
            </a:r>
            <a:endParaRPr lang="en-US" dirty="0"/>
          </a:p>
        </p:txBody>
      </p:sp>
      <p:pic>
        <p:nvPicPr>
          <p:cNvPr id="12290" name="Picture 2" descr="http://gosouthonline.co.za/wp-content/uploads/2012/03/cheese-and-wine.jpg"/>
          <p:cNvPicPr>
            <a:picLocks noChangeAspect="1" noChangeArrowheads="1"/>
          </p:cNvPicPr>
          <p:nvPr/>
        </p:nvPicPr>
        <p:blipFill>
          <a:blip r:embed="rId2" cstate="print"/>
          <a:srcRect/>
          <a:stretch>
            <a:fillRect/>
          </a:stretch>
        </p:blipFill>
        <p:spPr bwMode="auto">
          <a:xfrm>
            <a:off x="4648201" y="2758751"/>
            <a:ext cx="3332244" cy="2641152"/>
          </a:xfrm>
          <a:prstGeom prst="rect">
            <a:avLst/>
          </a:prstGeom>
          <a:noFill/>
        </p:spPr>
      </p:pic>
      <p:pic>
        <p:nvPicPr>
          <p:cNvPr id="12292" name="Picture 4" descr="http://img.foodnetwork.com/FOOD/2007/09/17/IG0907_Cream_of_Wild_Mushroom_Soup_lg.jpg"/>
          <p:cNvPicPr>
            <a:picLocks noChangeAspect="1" noChangeArrowheads="1"/>
          </p:cNvPicPr>
          <p:nvPr/>
        </p:nvPicPr>
        <p:blipFill>
          <a:blip r:embed="rId3" cstate="print"/>
          <a:srcRect/>
          <a:stretch>
            <a:fillRect/>
          </a:stretch>
        </p:blipFill>
        <p:spPr bwMode="auto">
          <a:xfrm>
            <a:off x="1219200" y="2743200"/>
            <a:ext cx="3276600" cy="2656703"/>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6865" y="1905001"/>
            <a:ext cx="6798736" cy="4030132"/>
          </a:xfrm>
        </p:spPr>
        <p:txBody>
          <a:bodyPr>
            <a:normAutofit/>
          </a:bodyPr>
          <a:lstStyle/>
          <a:p>
            <a:pPr marL="0" indent="0" algn="ctr">
              <a:buNone/>
            </a:pPr>
            <a:r>
              <a:rPr lang="en-US" dirty="0" smtClean="0"/>
              <a:t>"Chardonnay”</a:t>
            </a:r>
          </a:p>
          <a:p>
            <a:pPr marL="0" indent="0" algn="ctr">
              <a:buNone/>
            </a:pPr>
            <a:r>
              <a:rPr lang="en-US" dirty="0" smtClean="0"/>
              <a:t>	Arboisier, Arnaison Blanc, Arnoison, Aubain, Aubaine, Auvergnat Blanc, Auvernas, Auvernas Blanc, Auvernat Blanc, Auxeras, Auxerras Blanc, Auxerrois Blanc, Auxois, Auxois Blanc, Bargeois Blanc, Beaunois, Biela Klevanjika, Blanc de Champagne, Blanc de Cramant, Breisgauer Suessling, </a:t>
            </a:r>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ctr">
              <a:buNone/>
            </a:pPr>
            <a:r>
              <a:rPr lang="en-US" dirty="0" smtClean="0"/>
              <a:t>Breisgauer Sussling, Burgundi Feher, Chablis, Chardenai, Chardenay, Chardenet, Chardennet, Chardonay, Chardonnet, Chatenait, Chatey Petit, Chatte, Chaudenay, Chaudenet, Chaudent, Clävner, Clevner Weiss, Cravner, Epinette, Epinette Blanc, Epinette Blanche, Epinette de Champagne, Ericey Blanc, Feher Chardonnay, Feherburgundi, Feinburgunder, Gamay Blanc, Gelber Weissburgunder, Gentil Blanc, Grosse Bourgogne, Klawner, Klevanjka Biela, Klevner, </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6865" y="2362201"/>
            <a:ext cx="6798736" cy="3572932"/>
          </a:xfrm>
        </p:spPr>
        <p:txBody>
          <a:bodyPr>
            <a:normAutofit/>
          </a:bodyPr>
          <a:lstStyle/>
          <a:p>
            <a:pPr marL="0" indent="0" algn="ctr">
              <a:buNone/>
            </a:pPr>
            <a:r>
              <a:rPr lang="en-US" dirty="0" smtClean="0"/>
              <a:t>Luizant, Luzannois, Maconnais, Maurillon Blanc, Melon Blanc, Melon D'Arbois, Meroué,</a:t>
            </a:r>
            <a:r>
              <a:rPr lang="en-US" baseline="30000" dirty="0" smtClean="0"/>
              <a:t> </a:t>
            </a:r>
            <a:r>
              <a:rPr lang="en-US" dirty="0" smtClean="0"/>
              <a:t>Moreau Blanc, Morillon Blanc, Moulon, Noirien Blanc, Obaideh, Petit Chatey, Petit Sainte-Marie, Petite Sainte Marie, Pineau Blanc, Pino Sardone, Pino Shardone, Pinot Blanc à Cramant, Pinot Blanc Chardonnay, Pinot Chardonnay, Pinot de Bourgogne, Pinot Giallo, Pinot Planc, </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6865" y="2362201"/>
            <a:ext cx="6798736" cy="3572932"/>
          </a:xfrm>
        </p:spPr>
        <p:txBody>
          <a:bodyPr/>
          <a:lstStyle/>
          <a:p>
            <a:pPr marL="0" indent="0" algn="ctr">
              <a:buNone/>
            </a:pPr>
            <a:r>
              <a:rPr lang="en-US" dirty="0" smtClean="0"/>
              <a:t>Plant de Tonnerre, Romere, Romeret, Rouci Bile, Rousseau, Roussot, Ruländer Weiß, Sainte Marie Petite, Sardone, Shardone, Shardonne, Später Weiß Burgunder, Weiß Burgunder (normally refers to Pinot Blanc), Weiß Clevner, Weiß Edler, Weiß Elder, Weiß Klewner, Weiß Silber, Weißedler, Weißer Clevner, Weißer Ruländer.</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8200"/>
            <a:ext cx="7924800" cy="914400"/>
          </a:xfrm>
        </p:spPr>
        <p:txBody>
          <a:bodyPr/>
          <a:lstStyle/>
          <a:p>
            <a:pPr marL="0" indent="0" algn="ctr">
              <a:spcBef>
                <a:spcPts val="0"/>
              </a:spcBef>
              <a:spcAft>
                <a:spcPts val="0"/>
              </a:spcAft>
              <a:buNone/>
            </a:pPr>
            <a:r>
              <a:rPr lang="en-US" dirty="0" smtClean="0"/>
              <a:t>Chardonnay is a wine that one can use to </a:t>
            </a:r>
          </a:p>
          <a:p>
            <a:pPr marL="0" indent="0" algn="ctr">
              <a:spcBef>
                <a:spcPts val="0"/>
              </a:spcBef>
              <a:spcAft>
                <a:spcPts val="0"/>
              </a:spcAft>
              <a:buNone/>
            </a:pPr>
            <a:r>
              <a:rPr lang="en-US" dirty="0" smtClean="0"/>
              <a:t>explore the whole world!</a:t>
            </a:r>
            <a:endParaRPr lang="en-US" dirty="0"/>
          </a:p>
        </p:txBody>
      </p:sp>
      <p:pic>
        <p:nvPicPr>
          <p:cNvPr id="7170" name="Picture 2" descr="http://www.winebuyer.co.uk/images/wine-map.gif"/>
          <p:cNvPicPr>
            <a:picLocks noChangeAspect="1" noChangeArrowheads="1"/>
          </p:cNvPicPr>
          <p:nvPr/>
        </p:nvPicPr>
        <p:blipFill>
          <a:blip r:embed="rId2" cstate="print"/>
          <a:srcRect/>
          <a:stretch>
            <a:fillRect/>
          </a:stretch>
        </p:blipFill>
        <p:spPr bwMode="auto">
          <a:xfrm>
            <a:off x="1943100" y="1758820"/>
            <a:ext cx="5257800" cy="394335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6865" y="4572000"/>
            <a:ext cx="6798736" cy="1363132"/>
          </a:xfrm>
        </p:spPr>
        <p:txBody>
          <a:bodyPr/>
          <a:lstStyle/>
          <a:p>
            <a:pPr marL="0" indent="0" algn="ctr">
              <a:spcBef>
                <a:spcPts val="0"/>
              </a:spcBef>
              <a:spcAft>
                <a:spcPts val="0"/>
              </a:spcAft>
              <a:buNone/>
            </a:pPr>
            <a:r>
              <a:rPr lang="en-US" dirty="0"/>
              <a:t>T</a:t>
            </a:r>
            <a:r>
              <a:rPr lang="en-US" dirty="0" smtClean="0"/>
              <a:t>here is </a:t>
            </a:r>
            <a:r>
              <a:rPr lang="en-US" i="1" dirty="0" smtClean="0"/>
              <a:t>not</a:t>
            </a:r>
            <a:r>
              <a:rPr lang="en-US" dirty="0" smtClean="0"/>
              <a:t> one universal "style" </a:t>
            </a:r>
          </a:p>
          <a:p>
            <a:pPr marL="0" indent="0" algn="ctr">
              <a:spcBef>
                <a:spcPts val="0"/>
              </a:spcBef>
              <a:spcAft>
                <a:spcPts val="0"/>
              </a:spcAft>
              <a:buNone/>
            </a:pPr>
            <a:r>
              <a:rPr lang="en-US" dirty="0" smtClean="0"/>
              <a:t>to Chardonnay made across the globe</a:t>
            </a:r>
            <a:endParaRPr lang="en-US" dirty="0"/>
          </a:p>
        </p:txBody>
      </p:sp>
      <p:pic>
        <p:nvPicPr>
          <p:cNvPr id="2" name="Picture 1"/>
          <p:cNvPicPr>
            <a:picLocks noChangeAspect="1"/>
          </p:cNvPicPr>
          <p:nvPr/>
        </p:nvPicPr>
        <p:blipFill>
          <a:blip r:embed="rId2"/>
          <a:stretch>
            <a:fillRect/>
          </a:stretch>
        </p:blipFill>
        <p:spPr>
          <a:xfrm>
            <a:off x="1918758" y="1219200"/>
            <a:ext cx="5314950" cy="313582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0"/>
            <a:ext cx="7924800" cy="1447800"/>
          </a:xfrm>
        </p:spPr>
        <p:txBody>
          <a:bodyPr>
            <a:normAutofit lnSpcReduction="10000"/>
          </a:bodyPr>
          <a:lstStyle/>
          <a:p>
            <a:pPr marL="0" indent="0" algn="ctr">
              <a:buNone/>
            </a:pPr>
            <a:r>
              <a:rPr lang="en-US" dirty="0" smtClean="0"/>
              <a:t>It is vinified in many different styles, from the </a:t>
            </a:r>
          </a:p>
          <a:p>
            <a:pPr marL="0" indent="0" algn="ctr">
              <a:buNone/>
            </a:pPr>
            <a:r>
              <a:rPr lang="en-US" dirty="0" smtClean="0"/>
              <a:t>lean, crisply mineral wines of Chablis, France to </a:t>
            </a:r>
          </a:p>
          <a:p>
            <a:pPr marL="0" indent="0" algn="ctr">
              <a:buNone/>
            </a:pPr>
            <a:r>
              <a:rPr lang="en-US" dirty="0" smtClean="0"/>
              <a:t>New World wines with oak, and tropical fruit flavors.</a:t>
            </a:r>
            <a:endParaRPr lang="en-US" dirty="0"/>
          </a:p>
        </p:txBody>
      </p:sp>
      <p:graphicFrame>
        <p:nvGraphicFramePr>
          <p:cNvPr id="88065" name="Object 3"/>
          <p:cNvGraphicFramePr>
            <a:graphicFrameLocks noChangeAspect="1"/>
          </p:cNvGraphicFramePr>
          <p:nvPr>
            <p:extLst>
              <p:ext uri="{D42A27DB-BD31-4B8C-83A1-F6EECF244321}">
                <p14:modId xmlns:p14="http://schemas.microsoft.com/office/powerpoint/2010/main" val="3118409783"/>
              </p:ext>
            </p:extLst>
          </p:nvPr>
        </p:nvGraphicFramePr>
        <p:xfrm>
          <a:off x="685800" y="2590800"/>
          <a:ext cx="7772400" cy="3318076"/>
        </p:xfrm>
        <a:graphic>
          <a:graphicData uri="http://schemas.openxmlformats.org/presentationml/2006/ole">
            <mc:AlternateContent xmlns:mc="http://schemas.openxmlformats.org/markup-compatibility/2006">
              <mc:Choice xmlns:v="urn:schemas-microsoft-com:vml" Requires="v">
                <p:oleObj spid="_x0000_s88084" name="Bitmap Image" r:id="rId3" imgW="6857143" imgH="4571429" progId="PBrush">
                  <p:embed/>
                </p:oleObj>
              </mc:Choice>
              <mc:Fallback>
                <p:oleObj name="Bitmap Image" r:id="rId3" imgW="6857143" imgH="4571429" progId="PBrush">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90800"/>
                        <a:ext cx="7772400" cy="3318076"/>
                      </a:xfrm>
                      <a:prstGeom prst="rect">
                        <a:avLst/>
                      </a:prstGeom>
                      <a:noFill/>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0"/>
            <a:ext cx="8229600" cy="2057400"/>
          </a:xfrm>
        </p:spPr>
        <p:txBody>
          <a:bodyPr>
            <a:normAutofit/>
          </a:bodyPr>
          <a:lstStyle/>
          <a:p>
            <a:pPr marL="0" indent="0" algn="ctr">
              <a:buNone/>
            </a:pPr>
            <a:r>
              <a:rPr lang="en-US" dirty="0" smtClean="0"/>
              <a:t>Styles are regionally based:</a:t>
            </a:r>
          </a:p>
          <a:p>
            <a:pPr marL="0" indent="0" algn="ctr">
              <a:buNone/>
            </a:pPr>
            <a:r>
              <a:rPr lang="en-US" dirty="0" smtClean="0"/>
              <a:t>Pineapple Notes-Napa Valley </a:t>
            </a:r>
          </a:p>
          <a:p>
            <a:pPr marL="0" indent="0" algn="ctr">
              <a:buNone/>
            </a:pPr>
            <a:r>
              <a:rPr lang="en-US" dirty="0" smtClean="0"/>
              <a:t>Green Apples-Chablis</a:t>
            </a:r>
            <a:endParaRPr lang="en-US" dirty="0"/>
          </a:p>
        </p:txBody>
      </p:sp>
      <p:pic>
        <p:nvPicPr>
          <p:cNvPr id="17410" name="Picture 2" descr="http://healthyself19.files.wordpress.com/2012/06/pineapple-11.jpg"/>
          <p:cNvPicPr>
            <a:picLocks noChangeAspect="1" noChangeArrowheads="1"/>
          </p:cNvPicPr>
          <p:nvPr/>
        </p:nvPicPr>
        <p:blipFill>
          <a:blip r:embed="rId2" cstate="print"/>
          <a:srcRect l="13203" t="6977" r="12528"/>
          <a:stretch>
            <a:fillRect/>
          </a:stretch>
        </p:blipFill>
        <p:spPr bwMode="auto">
          <a:xfrm>
            <a:off x="1066800" y="914400"/>
            <a:ext cx="3505200" cy="3048000"/>
          </a:xfrm>
          <a:prstGeom prst="rect">
            <a:avLst/>
          </a:prstGeom>
          <a:noFill/>
        </p:spPr>
      </p:pic>
      <p:pic>
        <p:nvPicPr>
          <p:cNvPr id="17412" name="Picture 4" descr="http://4.bp.blogspot.com/_LZ8o8h2SGC0/S7LFUUr-PsI/AAAAAAAAFBQ/C2ZtAbkazvs/s1600/green+apple.JPG"/>
          <p:cNvPicPr>
            <a:picLocks noChangeAspect="1" noChangeArrowheads="1"/>
          </p:cNvPicPr>
          <p:nvPr/>
        </p:nvPicPr>
        <p:blipFill>
          <a:blip r:embed="rId3" cstate="print"/>
          <a:srcRect/>
          <a:stretch>
            <a:fillRect/>
          </a:stretch>
        </p:blipFill>
        <p:spPr bwMode="auto">
          <a:xfrm>
            <a:off x="4572000" y="1524000"/>
            <a:ext cx="3555999" cy="21336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3739</TotalTime>
  <Words>1472</Words>
  <Application>Microsoft Office PowerPoint</Application>
  <PresentationFormat>On-screen Show (4:3)</PresentationFormat>
  <Paragraphs>162</Paragraphs>
  <Slides>66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1" baseType="lpstr">
      <vt:lpstr>Arial</vt:lpstr>
      <vt:lpstr>Calibri</vt:lpstr>
      <vt:lpstr>Garamond</vt:lpstr>
      <vt:lpstr>Organic</vt:lpstr>
      <vt:lpstr>Bitmap Image</vt:lpstr>
      <vt:lpstr>Chardonnay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Winemaking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France</vt:lpstr>
      <vt:lpstr>PowerPoint Presentation</vt:lpstr>
      <vt:lpstr>France-Burgundy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America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York</vt:lpstr>
      <vt:lpstr>PowerPoint Presentation</vt:lpstr>
      <vt:lpstr>Washington</vt:lpstr>
      <vt:lpstr>PowerPoint Presentation</vt:lpstr>
      <vt:lpstr>PowerPoint Presentation</vt:lpstr>
      <vt:lpstr>Oregon</vt:lpstr>
      <vt:lpstr>Australia &amp; New Zealand</vt:lpstr>
      <vt:lpstr>PowerPoint Presentation</vt:lpstr>
      <vt:lpstr>PowerPoint Presentation</vt:lpstr>
      <vt:lpstr>Italy</vt:lpstr>
      <vt:lpstr>PowerPoint Presentation</vt:lpstr>
      <vt:lpstr>PowerPoint Presentation</vt:lpstr>
      <vt:lpstr>PowerPoint Presentation</vt:lpstr>
      <vt:lpstr>PowerPoint Presentation</vt:lpstr>
      <vt:lpstr>With Food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Chardonnay</dc:title>
  <dc:creator>Team Jordan 2</dc:creator>
  <cp:lastModifiedBy>Mike Jordan</cp:lastModifiedBy>
  <cp:revision>95</cp:revision>
  <cp:lastPrinted>2012-10-08T17:15:32Z</cp:lastPrinted>
  <dcterms:created xsi:type="dcterms:W3CDTF">2006-08-16T00:00:00Z</dcterms:created>
  <dcterms:modified xsi:type="dcterms:W3CDTF">2015-12-20T17:56:04Z</dcterms:modified>
</cp:coreProperties>
</file>