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38"/>
  </p:notesMasterIdLst>
  <p:handoutMasterIdLst>
    <p:handoutMasterId r:id="rId39"/>
  </p:handoutMasterIdLst>
  <p:sldIdLst>
    <p:sldId id="419" r:id="rId3"/>
    <p:sldId id="465" r:id="rId4"/>
    <p:sldId id="421" r:id="rId5"/>
    <p:sldId id="422" r:id="rId6"/>
    <p:sldId id="423" r:id="rId7"/>
    <p:sldId id="426" r:id="rId8"/>
    <p:sldId id="460" r:id="rId9"/>
    <p:sldId id="458" r:id="rId10"/>
    <p:sldId id="427" r:id="rId11"/>
    <p:sldId id="428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9" r:id="rId21"/>
    <p:sldId id="438" r:id="rId22"/>
    <p:sldId id="440" r:id="rId23"/>
    <p:sldId id="441" r:id="rId24"/>
    <p:sldId id="442" r:id="rId25"/>
    <p:sldId id="443" r:id="rId26"/>
    <p:sldId id="444" r:id="rId27"/>
    <p:sldId id="445" r:id="rId28"/>
    <p:sldId id="464" r:id="rId29"/>
    <p:sldId id="446" r:id="rId30"/>
    <p:sldId id="447" r:id="rId31"/>
    <p:sldId id="450" r:id="rId32"/>
    <p:sldId id="451" r:id="rId33"/>
    <p:sldId id="452" r:id="rId34"/>
    <p:sldId id="453" r:id="rId35"/>
    <p:sldId id="454" r:id="rId36"/>
    <p:sldId id="455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CC0000"/>
    <a:srgbClr val="FF7C5D"/>
    <a:srgbClr val="646432"/>
    <a:srgbClr val="6F6C00"/>
    <a:srgbClr val="FFF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62" autoAdjust="0"/>
    <p:restoredTop sz="91833" autoAdjust="0"/>
  </p:normalViewPr>
  <p:slideViewPr>
    <p:cSldViewPr snapToGrid="0">
      <p:cViewPr>
        <p:scale>
          <a:sx n="70" d="100"/>
          <a:sy n="70" d="100"/>
        </p:scale>
        <p:origin x="1902" y="264"/>
      </p:cViewPr>
      <p:guideLst>
        <p:guide orient="horz" pos="2544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4"/>
    </p:cViewPr>
  </p:sorterViewPr>
  <p:notesViewPr>
    <p:cSldViewPr snapToGrid="0">
      <p:cViewPr varScale="1">
        <p:scale>
          <a:sx n="65" d="100"/>
          <a:sy n="65" d="100"/>
        </p:scale>
        <p:origin x="265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Times New Roman" pitchFamily="18" charset="0"/>
              </a:defRPr>
            </a:lvl1pPr>
          </a:lstStyle>
          <a:p>
            <a:r>
              <a:rPr lang="en-US"/>
              <a:t>Grape Growing &amp; Wine Making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itchFamily="18" charset="0"/>
              </a:defRPr>
            </a:lvl1pPr>
          </a:lstStyle>
          <a:p>
            <a:fld id="{B3EE2E9D-6EC7-469E-BF37-0C9747541D6B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itchFamily="18" charset="0"/>
              </a:defRPr>
            </a:lvl1pPr>
          </a:lstStyle>
          <a:p>
            <a:fld id="{4550D9D8-9BBF-48B9-BC85-9D209934B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1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 b="0">
                <a:latin typeface="Times New Roman" pitchFamily="18" charset="0"/>
              </a:defRPr>
            </a:lvl1pPr>
          </a:lstStyle>
          <a:p>
            <a:r>
              <a:rPr lang="en-US"/>
              <a:t>Grape Growing &amp; Wine Making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</a:defRPr>
            </a:lvl1pPr>
          </a:lstStyle>
          <a:p>
            <a:fld id="{799C10B3-CF3E-477D-81DB-1393E3036BDB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</a:defRPr>
            </a:lvl1pPr>
          </a:lstStyle>
          <a:p>
            <a:fld id="{0132F153-74D5-45DB-966C-0F531865C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9958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ropean_Unio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ri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/index.php?title=Vall%C3%A9e_de_la_Marne&amp;action=edit&amp;redlink=1" TargetMode="External"/><Relationship Id="rId3" Type="http://schemas.openxmlformats.org/officeDocument/2006/relationships/hyperlink" Target="http://en.wikipedia.org/wiki/Appellation_d'Origine_Contr%C3%B4l%C3%A9e" TargetMode="External"/><Relationship Id="rId7" Type="http://schemas.openxmlformats.org/officeDocument/2006/relationships/hyperlink" Target="http://en.wikipedia.org/w/index.php?title=Montagne_de_Reims&amp;action=edit&amp;redlink=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/index.php?title=C%C3%B4te_de_S%C3%A9zanne&amp;action=edit&amp;redlink=1" TargetMode="External"/><Relationship Id="rId5" Type="http://schemas.openxmlformats.org/officeDocument/2006/relationships/hyperlink" Target="http://en.wikipedia.org/w/index.php?title=C%C3%B4te_des_Blancs&amp;action=edit&amp;redlink=1" TargetMode="External"/><Relationship Id="rId10" Type="http://schemas.openxmlformats.org/officeDocument/2006/relationships/hyperlink" Target="http://en.wikipedia.org/wiki/%C3%89pernay" TargetMode="External"/><Relationship Id="rId4" Type="http://schemas.openxmlformats.org/officeDocument/2006/relationships/hyperlink" Target="http://en.wikipedia.org/wiki/Aube" TargetMode="External"/><Relationship Id="rId9" Type="http://schemas.openxmlformats.org/officeDocument/2006/relationships/hyperlink" Target="http://en.wikipedia.org/wiki/Reims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03E7A8-C676-4B70-8F95-42A3375F5324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48C70-63B2-47DD-8A60-4D26CF6A90F2}" type="slidenum">
              <a:rPr lang="en-US"/>
              <a:pPr/>
              <a:t>1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Assess wine knowledge of class</a:t>
            </a:r>
          </a:p>
          <a:p>
            <a:r>
              <a:rPr lang="en-US"/>
              <a:t>Who I am </a:t>
            </a:r>
          </a:p>
          <a:p>
            <a:endParaRPr lang="en-US"/>
          </a:p>
          <a:p>
            <a:r>
              <a:rPr lang="en-US"/>
              <a:t>Why wine as part of curriculum?</a:t>
            </a:r>
          </a:p>
          <a:p>
            <a:r>
              <a:rPr lang="en-US"/>
              <a:t>Provide understanding for the importance of wine as part of </a:t>
            </a:r>
          </a:p>
          <a:p>
            <a:r>
              <a:rPr lang="en-US"/>
              <a:t>curriculum and culinary career.  </a:t>
            </a:r>
          </a:p>
          <a:p>
            <a:r>
              <a:rPr lang="en-US"/>
              <a:t>	Enhance Image</a:t>
            </a:r>
          </a:p>
          <a:p>
            <a:r>
              <a:rPr lang="en-US"/>
              <a:t>	Enhance Food</a:t>
            </a:r>
          </a:p>
          <a:p>
            <a:r>
              <a:rPr lang="en-US"/>
              <a:t>	Profit center </a:t>
            </a:r>
          </a:p>
          <a:p>
            <a:r>
              <a:rPr lang="en-US"/>
              <a:t>Start with Grape Growing &amp; Winemaking.   Knowledge will</a:t>
            </a:r>
          </a:p>
          <a:p>
            <a:r>
              <a:rPr lang="en-US"/>
              <a:t> provide the foundation for understanding why wines look, smell and taste</a:t>
            </a:r>
          </a:p>
          <a:p>
            <a:r>
              <a:rPr lang="en-US"/>
              <a:t>the way they do.  So when you ask for a barrel fermented Chardonnay </a:t>
            </a:r>
          </a:p>
          <a:p>
            <a:r>
              <a:rPr lang="en-US"/>
              <a:t>From Ca, you’re going to be pretty sure …describe taste.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3740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86D3BED-E74A-4B17-BC4A-E37EE572B8C9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0ECEF-1B71-4FAE-B3BB-B9C867712CBF}" type="slidenum">
              <a:rPr lang="en-US"/>
              <a:pPr/>
              <a:t>10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to Wa:</a:t>
            </a:r>
          </a:p>
          <a:p>
            <a:r>
              <a:rPr lang="en-US"/>
              <a:t>WA: -46 Lat degrees</a:t>
            </a:r>
          </a:p>
          <a:p>
            <a:r>
              <a:rPr lang="en-US"/>
              <a:t>July mean – 70 degrees</a:t>
            </a:r>
          </a:p>
          <a:p>
            <a:r>
              <a:rPr lang="en-US"/>
              <a:t>Rainfall: 6 – 8”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Vines rich in nitrogen assists yeast in working effectively</a:t>
            </a:r>
          </a:p>
        </p:txBody>
      </p:sp>
    </p:spTree>
    <p:extLst>
      <p:ext uri="{BB962C8B-B14F-4D97-AF65-F5344CB8AC3E}">
        <p14:creationId xmlns:p14="http://schemas.microsoft.com/office/powerpoint/2010/main" val="869505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0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778AD2-FBA7-4185-BAA3-A8C19414867D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9085C-087D-46FC-B1B0-4365CAED0327}" type="slidenum">
              <a:rPr lang="en-US"/>
              <a:pPr/>
              <a:t>12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 than 20% in USA is made this way.</a:t>
            </a:r>
          </a:p>
        </p:txBody>
      </p:sp>
    </p:spTree>
    <p:extLst>
      <p:ext uri="{BB962C8B-B14F-4D97-AF65-F5344CB8AC3E}">
        <p14:creationId xmlns:p14="http://schemas.microsoft.com/office/powerpoint/2010/main" val="7112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82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A4EACFC-F22F-4AF8-B31D-19A9888EC537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21DAF-738C-487D-A2D2-B7F137E27F4E}" type="slidenum">
              <a:rPr lang="en-US"/>
              <a:pPr/>
              <a:t>14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Totts, Cooks, Andre</a:t>
            </a:r>
          </a:p>
        </p:txBody>
      </p:sp>
    </p:spTree>
    <p:extLst>
      <p:ext uri="{BB962C8B-B14F-4D97-AF65-F5344CB8AC3E}">
        <p14:creationId xmlns:p14="http://schemas.microsoft.com/office/powerpoint/2010/main" val="4138537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E85D8DF-F92C-46F8-9753-D682593F0CD6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34119-6FE6-4B67-98B8-716FE3F03B8B}" type="slidenum">
              <a:rPr lang="en-US"/>
              <a:pPr/>
              <a:t>15</a:t>
            </a:fld>
            <a:endParaRPr 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Totts, Cooks, Andre</a:t>
            </a:r>
          </a:p>
        </p:txBody>
      </p:sp>
    </p:spTree>
    <p:extLst>
      <p:ext uri="{BB962C8B-B14F-4D97-AF65-F5344CB8AC3E}">
        <p14:creationId xmlns:p14="http://schemas.microsoft.com/office/powerpoint/2010/main" val="565241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E816E3-DDB4-4C5A-B517-00D07E984C8F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F2C4D-E91B-4445-A154-4E3710DADA8D}" type="slidenum">
              <a:rPr lang="en-US"/>
              <a:pPr/>
              <a:t>16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Remind that 18 degrees is very low</a:t>
            </a:r>
          </a:p>
          <a:p>
            <a:r>
              <a:rPr lang="en-US"/>
              <a:t>Why direct to press?</a:t>
            </a:r>
          </a:p>
          <a:p>
            <a:r>
              <a:rPr lang="en-US"/>
              <a:t>Why best hand harvested?</a:t>
            </a:r>
          </a:p>
        </p:txBody>
      </p:sp>
    </p:spTree>
    <p:extLst>
      <p:ext uri="{BB962C8B-B14F-4D97-AF65-F5344CB8AC3E}">
        <p14:creationId xmlns:p14="http://schemas.microsoft.com/office/powerpoint/2010/main" val="2480925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A094093-040A-4DB4-9395-62A93161432C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50557-1F53-4197-AF52-C58663524148}" type="slidenum">
              <a:rPr lang="en-US"/>
              <a:pPr/>
              <a:t>17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Acid level is .7 to .9 g/100ml</a:t>
            </a:r>
          </a:p>
        </p:txBody>
      </p:sp>
    </p:spTree>
    <p:extLst>
      <p:ext uri="{BB962C8B-B14F-4D97-AF65-F5344CB8AC3E}">
        <p14:creationId xmlns:p14="http://schemas.microsoft.com/office/powerpoint/2010/main" val="987132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68268A-1C4A-4F7A-AB68-D96D551CE089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169BF-1AC8-436E-8B0E-09AC1152F84C}" type="slidenum">
              <a:rPr lang="en-US"/>
              <a:pPr/>
              <a:t>18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takes place in last Fall or Spring</a:t>
            </a:r>
          </a:p>
          <a:p>
            <a:r>
              <a:rPr lang="en-US"/>
              <a:t>Usually takes about  5 to 7 weeks of blending</a:t>
            </a:r>
          </a:p>
          <a:p>
            <a:endParaRPr lang="en-US"/>
          </a:p>
          <a:p>
            <a:r>
              <a:rPr lang="en-US"/>
              <a:t>Goal</a:t>
            </a:r>
          </a:p>
          <a:p>
            <a:r>
              <a:rPr lang="en-US"/>
              <a:t>Importance of creating same flavor profile year after year</a:t>
            </a:r>
          </a:p>
        </p:txBody>
      </p:sp>
    </p:spTree>
    <p:extLst>
      <p:ext uri="{BB962C8B-B14F-4D97-AF65-F5344CB8AC3E}">
        <p14:creationId xmlns:p14="http://schemas.microsoft.com/office/powerpoint/2010/main" val="3855974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C59067E-24DB-4FAB-9D6C-48756059DE0A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CE5A4-7A95-4EC9-A4B8-23A86425CE3C}" type="slidenum">
              <a:rPr lang="en-US"/>
              <a:pPr/>
              <a:t>19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r>
              <a:rPr lang="en-US"/>
              <a:t>It’s really very simple…grapes, plus yeast (naturally present) and alcohol and </a:t>
            </a:r>
          </a:p>
          <a:p>
            <a:r>
              <a:rPr lang="en-US"/>
              <a:t>CO2 are produced.  All happened by accident as long as 6000 years ago, the </a:t>
            </a:r>
          </a:p>
          <a:p>
            <a:r>
              <a:rPr lang="en-US"/>
              <a:t>first evidence we have of wine. </a:t>
            </a:r>
          </a:p>
          <a:p>
            <a:r>
              <a:rPr lang="en-US"/>
              <a:t>But wine can only be its best when it is not left to chance, but rather controlled </a:t>
            </a:r>
          </a:p>
          <a:p>
            <a:r>
              <a:rPr lang="en-US"/>
              <a:t>every step of the way.  Lets have a look at these steps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87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03E7A8-C676-4B70-8F95-42A3375F5324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48C70-63B2-47DD-8A60-4D26CF6A90F2}" type="slidenum">
              <a:rPr lang="en-US"/>
              <a:pPr/>
              <a:t>2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Assess wine knowledge of class</a:t>
            </a:r>
          </a:p>
          <a:p>
            <a:r>
              <a:rPr lang="en-US"/>
              <a:t>Who I am </a:t>
            </a:r>
          </a:p>
          <a:p>
            <a:endParaRPr lang="en-US"/>
          </a:p>
          <a:p>
            <a:r>
              <a:rPr lang="en-US"/>
              <a:t>Why wine as part of curriculum?</a:t>
            </a:r>
          </a:p>
          <a:p>
            <a:r>
              <a:rPr lang="en-US"/>
              <a:t>Provide understanding for the importance of wine as part of </a:t>
            </a:r>
          </a:p>
          <a:p>
            <a:r>
              <a:rPr lang="en-US"/>
              <a:t>curriculum and culinary career.  </a:t>
            </a:r>
          </a:p>
          <a:p>
            <a:r>
              <a:rPr lang="en-US"/>
              <a:t>	Enhance Image</a:t>
            </a:r>
          </a:p>
          <a:p>
            <a:r>
              <a:rPr lang="en-US"/>
              <a:t>	Enhance Food</a:t>
            </a:r>
          </a:p>
          <a:p>
            <a:r>
              <a:rPr lang="en-US"/>
              <a:t>	Profit center </a:t>
            </a:r>
          </a:p>
          <a:p>
            <a:r>
              <a:rPr lang="en-US"/>
              <a:t>Start with Grape Growing &amp; Winemaking.   Knowledge will</a:t>
            </a:r>
          </a:p>
          <a:p>
            <a:r>
              <a:rPr lang="en-US"/>
              <a:t> provide the foundation for understanding why wines look, smell and taste</a:t>
            </a:r>
          </a:p>
          <a:p>
            <a:r>
              <a:rPr lang="en-US"/>
              <a:t>the way they do.  So when you ask for a barrel fermented Chardonnay </a:t>
            </a:r>
          </a:p>
          <a:p>
            <a:r>
              <a:rPr lang="en-US"/>
              <a:t>From Ca, you’re going to be pretty sure …describe taste.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89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B4969D0-A5C0-4021-9C66-F833F660D997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916C-446A-4001-8107-5DDA271B96A1}" type="slidenum">
              <a:rPr lang="en-US"/>
              <a:pPr/>
              <a:t>20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French call this </a:t>
            </a:r>
            <a:r>
              <a:rPr lang="en-US" dirty="0" err="1"/>
              <a:t>liquer</a:t>
            </a:r>
            <a:r>
              <a:rPr lang="en-US" dirty="0"/>
              <a:t> de </a:t>
            </a:r>
            <a:r>
              <a:rPr lang="en-US" dirty="0" err="1"/>
              <a:t>tirage</a:t>
            </a:r>
            <a:r>
              <a:rPr lang="en-US" dirty="0"/>
              <a:t> (draw into bottle)</a:t>
            </a:r>
          </a:p>
          <a:p>
            <a:pPr lvl="1"/>
            <a:r>
              <a:rPr lang="fr-FR" dirty="0"/>
              <a:t>56,000,000!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17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B04B0F1-E727-4350-B69F-E83CE13FDF54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85FE6-6133-4ED6-84D4-3A997678B251}" type="slidenum">
              <a:rPr lang="en-US"/>
              <a:pPr/>
              <a:t>21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Dead yeast cells decompose and release amino acids </a:t>
            </a:r>
            <a:endParaRPr lang="en-US" dirty="0" smtClean="0"/>
          </a:p>
          <a:p>
            <a:r>
              <a:rPr lang="en-US" dirty="0" smtClean="0"/>
              <a:t>creating </a:t>
            </a:r>
            <a:r>
              <a:rPr lang="en-US" dirty="0"/>
              <a:t>‘</a:t>
            </a:r>
            <a:r>
              <a:rPr lang="en-US" dirty="0" err="1"/>
              <a:t>toastiness</a:t>
            </a:r>
            <a:r>
              <a:rPr lang="en-US" dirty="0"/>
              <a:t>’ and creamier texture</a:t>
            </a:r>
          </a:p>
          <a:p>
            <a:endParaRPr lang="en-US" dirty="0"/>
          </a:p>
          <a:p>
            <a:pPr lvl="1"/>
            <a:r>
              <a:rPr lang="en-US" dirty="0"/>
              <a:t>Keeps C0</a:t>
            </a:r>
            <a:r>
              <a:rPr lang="en-US" baseline="-25000" dirty="0"/>
              <a:t>2</a:t>
            </a:r>
            <a:r>
              <a:rPr lang="en-US" dirty="0"/>
              <a:t> dissolved in wine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29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0616B7B-F229-4DDE-AE74-8C3C9A5E9820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E0CC8-E653-4753-9A3C-BBFBF7FF426B}" type="slidenum">
              <a:rPr lang="en-US"/>
              <a:pPr/>
              <a:t>22</a:t>
            </a:fld>
            <a:endParaRPr 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quarter of a turn each day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1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013066-E882-4E55-875B-72254D2B580C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13141-2681-4A3D-9014-5D91883403DC}" type="slidenum">
              <a:rPr lang="en-US"/>
              <a:pPr/>
              <a:t>23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quarter of a turn each day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90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6E93CC-4D58-4801-BF5F-89D0E7295C77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96F5B-3C46-4D0F-AA24-45799E2212CC}" type="slidenum">
              <a:rPr lang="en-US"/>
              <a:pPr/>
              <a:t>24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quarter of a turn each day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619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CE5CA8C-955D-42D8-8811-40FC4B1D44A6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D816F-F285-4932-9512-ABF0C0FA5806}" type="slidenum">
              <a:rPr lang="en-US"/>
              <a:pPr/>
              <a:t>25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quarter of a turn each day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37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40C373-0C82-4AC6-A9FA-05AC490D6140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35B2D-3736-4C81-B037-98E085F4B49F}" type="slidenum">
              <a:rPr lang="en-US"/>
              <a:pPr/>
              <a:t>26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41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CC3338D-8468-4567-B216-28135B8A137B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E831F-F93D-4D1D-A48F-9466B361B161}" type="slidenum">
              <a:rPr lang="en-US"/>
              <a:pPr/>
              <a:t>27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</a:t>
            </a:r>
          </a:p>
        </p:txBody>
      </p:sp>
    </p:spTree>
    <p:extLst>
      <p:ext uri="{BB962C8B-B14F-4D97-AF65-F5344CB8AC3E}">
        <p14:creationId xmlns:p14="http://schemas.microsoft.com/office/powerpoint/2010/main" val="26103744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3108A8-AFF7-48F8-AA01-8FA7570681C0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D4065-5C2A-4277-BD4E-5C2627AB1F09}" type="slidenum">
              <a:rPr lang="en-US"/>
              <a:pPr/>
              <a:t>28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</a:t>
            </a:r>
          </a:p>
        </p:txBody>
      </p:sp>
    </p:spTree>
    <p:extLst>
      <p:ext uri="{BB962C8B-B14F-4D97-AF65-F5344CB8AC3E}">
        <p14:creationId xmlns:p14="http://schemas.microsoft.com/office/powerpoint/2010/main" val="2821901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AA6BE94-4C74-4B49-B41E-6A8C2540505D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E9923-6DC5-4991-91B5-DA85D8D3A576}" type="slidenum">
              <a:rPr lang="en-US"/>
              <a:pPr/>
              <a:t>29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</a:t>
            </a:r>
          </a:p>
        </p:txBody>
      </p:sp>
    </p:spTree>
    <p:extLst>
      <p:ext uri="{BB962C8B-B14F-4D97-AF65-F5344CB8AC3E}">
        <p14:creationId xmlns:p14="http://schemas.microsoft.com/office/powerpoint/2010/main" val="410988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0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F7CDEA1-698A-4922-ACAD-90D68FAC9075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0EB11-D766-4EEC-86E3-2C334783CF81}" type="slidenum">
              <a:rPr lang="en-US"/>
              <a:pPr/>
              <a:t>30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Extra Brut 	&lt; 6g/l</a:t>
            </a:r>
          </a:p>
          <a:p>
            <a:r>
              <a:rPr lang="en-US"/>
              <a:t>Brut		&lt; 15g/l</a:t>
            </a:r>
          </a:p>
          <a:p>
            <a:r>
              <a:rPr lang="en-US"/>
              <a:t>Extra Dry	12 - 20</a:t>
            </a:r>
          </a:p>
          <a:p>
            <a:r>
              <a:rPr lang="en-US"/>
              <a:t>Sec		17 - 35</a:t>
            </a:r>
          </a:p>
          <a:p>
            <a:r>
              <a:rPr lang="en-US"/>
              <a:t>Demi Sec	33 - 50</a:t>
            </a:r>
          </a:p>
          <a:p>
            <a:r>
              <a:rPr lang="en-US"/>
              <a:t>Doux 		&gt; 50</a:t>
            </a:r>
          </a:p>
        </p:txBody>
      </p:sp>
    </p:spTree>
    <p:extLst>
      <p:ext uri="{BB962C8B-B14F-4D97-AF65-F5344CB8AC3E}">
        <p14:creationId xmlns:p14="http://schemas.microsoft.com/office/powerpoint/2010/main" val="6722719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88E4FFE-32F2-43A5-B064-A52EA123AB78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59D03-DB34-4A44-9CEA-DAE7E0FCD99B}" type="slidenum">
              <a:rPr lang="en-US"/>
              <a:pPr/>
              <a:t>31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56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8493EA1-C631-4DBE-9311-6ED514717C27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12435-E66E-4551-AA9A-A76AC2FA7CB0}" type="slidenum">
              <a:rPr lang="en-US"/>
              <a:pPr/>
              <a:t>32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755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2783B5-E7F8-4B69-8C5B-57389FFC5F19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4E89A-0934-4E92-B7BE-AA16BF9F9695}" type="slidenum">
              <a:rPr lang="en-US"/>
              <a:pPr/>
              <a:t>33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32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BF7B856-A030-4A85-89B5-C85F141DC340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F3458-84BC-4D95-B07C-FDB7E81618EA}" type="slidenum">
              <a:rPr lang="en-US"/>
              <a:pPr/>
              <a:t>34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494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Grape Growing &amp; Wine Making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7F8A99-A4B0-47B1-A0A1-28C1B0731E1F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B0112-2C10-42EE-A028-972CDADA8E62}" type="slidenum">
              <a:rPr lang="en-US"/>
              <a:pPr/>
              <a:t>35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2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used to be known as the </a:t>
            </a:r>
            <a:r>
              <a:rPr lang="en-US" i="1" dirty="0" err="1" smtClean="0"/>
              <a:t>méthode</a:t>
            </a:r>
            <a:r>
              <a:rPr lang="en-US" i="1" dirty="0" smtClean="0"/>
              <a:t> </a:t>
            </a:r>
            <a:r>
              <a:rPr lang="en-US" i="1" dirty="0" err="1" smtClean="0"/>
              <a:t>Champenoise</a:t>
            </a:r>
            <a:r>
              <a:rPr lang="en-US" dirty="0" smtClean="0"/>
              <a:t> but the </a:t>
            </a:r>
          </a:p>
          <a:p>
            <a:r>
              <a:rPr lang="en-US" dirty="0" smtClean="0"/>
              <a:t>Champagne producers have successfully lobbied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3" action="ppaction://hlinkfile" tooltip="European Union"/>
              </a:rPr>
              <a:t>European Union</a:t>
            </a:r>
            <a:r>
              <a:rPr lang="en-US" dirty="0" smtClean="0"/>
              <a:t> to restrict that term to wines from their region. </a:t>
            </a:r>
          </a:p>
          <a:p>
            <a:r>
              <a:rPr lang="en-US" dirty="0" smtClean="0"/>
              <a:t>Thus wines from elsewhere may not use </a:t>
            </a:r>
            <a:r>
              <a:rPr lang="en-US" i="1" dirty="0" err="1" smtClean="0"/>
              <a:t>méthode</a:t>
            </a:r>
            <a:r>
              <a:rPr lang="en-US" i="1" dirty="0" smtClean="0"/>
              <a:t> </a:t>
            </a:r>
            <a:r>
              <a:rPr lang="en-US" i="1" dirty="0" err="1" smtClean="0"/>
              <a:t>Champenoise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sold in the EU, and instead traditional method, </a:t>
            </a:r>
          </a:p>
          <a:p>
            <a:r>
              <a:rPr lang="en-US" i="1" dirty="0" err="1" smtClean="0"/>
              <a:t>méthode</a:t>
            </a:r>
            <a:r>
              <a:rPr lang="en-US" i="1" dirty="0" smtClean="0"/>
              <a:t> </a:t>
            </a:r>
            <a:r>
              <a:rPr lang="en-US" i="1" dirty="0" err="1" smtClean="0"/>
              <a:t>traditionnelle</a:t>
            </a:r>
            <a:r>
              <a:rPr lang="en-US" dirty="0" smtClean="0"/>
              <a:t> or the local language equivalent can be seen. </a:t>
            </a:r>
          </a:p>
          <a:p>
            <a:r>
              <a:rPr lang="en-US" dirty="0" smtClean="0"/>
              <a:t>Consumers outside the EU may still see </a:t>
            </a:r>
            <a:r>
              <a:rPr lang="en-US" i="1" dirty="0" err="1" smtClean="0"/>
              <a:t>méthode</a:t>
            </a:r>
            <a:r>
              <a:rPr lang="en-US" i="1" dirty="0" smtClean="0"/>
              <a:t> </a:t>
            </a:r>
            <a:r>
              <a:rPr lang="en-US" i="1" dirty="0" err="1" smtClean="0"/>
              <a:t>Champenoise</a:t>
            </a:r>
            <a:r>
              <a:rPr lang="en-US" dirty="0" smtClean="0"/>
              <a:t> on </a:t>
            </a:r>
          </a:p>
          <a:p>
            <a:r>
              <a:rPr lang="en-US" dirty="0" smtClean="0"/>
              <a:t>labels, but it is becoming less common.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35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located about 100 miles (160 km) east of </a:t>
            </a:r>
            <a:r>
              <a:rPr lang="en-US" dirty="0" smtClean="0">
                <a:hlinkClick r:id="rId3" action="ppaction://hlinkfile" tooltip="Paris"/>
              </a:rPr>
              <a:t>Paris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dirty="0" err="1" smtClean="0">
                <a:hlinkClick r:id="rId3" action="ppaction://hlinkfile" tooltip="Appellation d'Origine Contrôlée"/>
              </a:rPr>
              <a:t>viticultural</a:t>
            </a:r>
            <a:r>
              <a:rPr lang="en-US" dirty="0" smtClean="0"/>
              <a:t> boundaries of Champagne are legally defined and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split into five wine producing districts within the administrative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province-the </a:t>
            </a:r>
            <a:r>
              <a:rPr lang="en-US" dirty="0" smtClean="0">
                <a:hlinkClick r:id="rId4" action="ppaction://hlinkfile" tooltip="Aube"/>
              </a:rPr>
              <a:t>Aube</a:t>
            </a:r>
            <a:r>
              <a:rPr lang="en-US" dirty="0" smtClean="0"/>
              <a:t>, </a:t>
            </a:r>
            <a:r>
              <a:rPr lang="en-US" dirty="0" smtClean="0">
                <a:hlinkClick r:id="rId5" action="ppaction://hlinkfile" tooltip="Côte des Blancs (page does not exist)"/>
              </a:rPr>
              <a:t>Côte des </a:t>
            </a:r>
            <a:r>
              <a:rPr lang="en-US" dirty="0" err="1" smtClean="0">
                <a:hlinkClick r:id="rId5" action="ppaction://hlinkfile" tooltip="Côte des Blancs (page does not exist)"/>
              </a:rPr>
              <a:t>Blancs</a:t>
            </a:r>
            <a:r>
              <a:rPr lang="en-US" dirty="0" smtClean="0"/>
              <a:t>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6" action="ppaction://hlinkfile" tooltip="Côte de Sézanne (page does not exist)"/>
              </a:rPr>
              <a:t>Côte de </a:t>
            </a:r>
            <a:r>
              <a:rPr lang="en-US" dirty="0" err="1" smtClean="0">
                <a:hlinkClick r:id="rId6" action="ppaction://hlinkfile" tooltip="Côte de Sézanne (page does not exist)"/>
              </a:rPr>
              <a:t>Sézanne</a:t>
            </a:r>
            <a:r>
              <a:rPr lang="en-US" dirty="0" smtClean="0"/>
              <a:t>, </a:t>
            </a:r>
            <a:r>
              <a:rPr lang="en-US" dirty="0" err="1" smtClean="0">
                <a:hlinkClick r:id="rId7" action="ppaction://hlinkfile" tooltip="Montagne de Reims (page does not exist)"/>
              </a:rPr>
              <a:t>Montagne</a:t>
            </a:r>
            <a:r>
              <a:rPr lang="en-US" dirty="0" smtClean="0">
                <a:hlinkClick r:id="rId7" action="ppaction://hlinkfile" tooltip="Montagne de Reims (page does not exist)"/>
              </a:rPr>
              <a:t> de Reims</a:t>
            </a:r>
            <a:r>
              <a:rPr lang="en-US" dirty="0" smtClean="0"/>
              <a:t>, and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hlinkClick r:id="rId8" action="ppaction://hlinkfile" tooltip="Vallée de la Marne (page does not exist)"/>
              </a:rPr>
              <a:t>Vallée</a:t>
            </a:r>
            <a:r>
              <a:rPr lang="en-US" dirty="0" smtClean="0">
                <a:hlinkClick r:id="rId8" action="ppaction://hlinkfile" tooltip="Vallée de la Marne (page does not exist)"/>
              </a:rPr>
              <a:t> de la Marne</a:t>
            </a:r>
            <a:r>
              <a:rPr lang="en-US" dirty="0" smtClean="0"/>
              <a:t>. The towns of </a:t>
            </a:r>
            <a:r>
              <a:rPr lang="en-US" dirty="0" smtClean="0">
                <a:hlinkClick r:id="rId9" action="ppaction://hlinkfile" tooltip="Reims"/>
              </a:rPr>
              <a:t>Reims</a:t>
            </a:r>
            <a:r>
              <a:rPr lang="en-US" dirty="0" smtClean="0"/>
              <a:t> and </a:t>
            </a:r>
            <a:r>
              <a:rPr lang="en-US" dirty="0" err="1" smtClean="0">
                <a:hlinkClick r:id="rId10" action="ppaction://hlinkfile" tooltip="Épernay"/>
              </a:rPr>
              <a:t>Épernay</a:t>
            </a:r>
            <a:r>
              <a:rPr lang="en-US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are the commercial centers of the area.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95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Grape Growing &amp; Wine Making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9C10B3-CF3E-477D-81DB-1393E3036BDB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F153-74D5-45DB-966C-0F531865CF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8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ffectLst/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  <a:effectLst/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019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05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8077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9624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81200"/>
            <a:ext cx="39624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91000"/>
            <a:ext cx="39624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4191000"/>
            <a:ext cx="39624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4DFA0-C83A-4340-8891-B513544EF163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EF3A6-EBA9-4243-92A2-25912FEF2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CEE70-0D5E-4068-87AA-E8CA5C435805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6AD8-21FE-4697-86E5-63B72A4FCB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0C3BDD-1861-451B-9398-00BB86F0B34F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1CEDE-F1A0-4399-A176-C2EF015D89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1B43D-8210-4DFA-A4B7-2A99A576BC44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3BF0-D37A-4E14-9B70-E88E331DD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5DBBBC-CE60-4338-8299-0402AAD97799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0F0CF-1710-466D-AEFD-A4DEA171F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E2411-1CB1-455D-8119-7E58B8455788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AF750-8818-43F6-A797-5D098B408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71B49-62F3-4CE4-825E-CC1AAEB2D03B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C121-DE57-412B-8974-82D06F978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C8E2E-FA5F-431B-98D2-C2C74FD8D6E8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583B0-1B6D-4A24-A155-FE5B7F1CF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836C9-3AE3-4116-8BFC-F35FEAE1C715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216C-C494-49CA-8499-E781EC77D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B937A-37B7-4E4D-A848-4B1DA3FABF5E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52245-E26E-4DB4-AA2B-CA6514088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0ACE7-1E9C-48C0-B15C-5478AED8A305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307E7-2E95-4331-889B-0D325F0B2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46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7" name="Rectangle 104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80" r:id="rId12"/>
    <p:sldLayoutId id="2147483681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400" b="0">
                <a:latin typeface="+mn-lt"/>
              </a:defRPr>
            </a:lvl1pPr>
          </a:lstStyle>
          <a:p>
            <a:fld id="{44BF1E84-6F76-421E-A211-0B8A9EAAC1E2}" type="datetime1">
              <a:rPr lang="en-US"/>
              <a:pPr/>
              <a:t>12/20/2015</a:t>
            </a:fld>
            <a:endParaRPr lang="en-US"/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 b="0">
                <a:latin typeface="+mn-lt"/>
              </a:defRPr>
            </a:lvl1pPr>
          </a:lstStyle>
          <a:p>
            <a:fld id="{7CF7211E-9CFE-427A-A982-26CCD383042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 spd="med">
    <p:fade/>
  </p:transition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et.com/site.php?lg=us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5400" b="0"/>
              <a:t>Sparkling Wine </a:t>
            </a:r>
            <a:endParaRPr lang="en-US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Champagne   </a:t>
            </a:r>
            <a:r>
              <a:rPr lang="en-US" i="1"/>
              <a:t>Geography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sz="half" idx="1"/>
          </p:nvPr>
        </p:nvSpPr>
        <p:spPr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Climate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Latitude  49</a:t>
            </a:r>
            <a:r>
              <a:rPr lang="en-US" sz="2400" baseline="3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mean 66</a:t>
            </a:r>
            <a:r>
              <a:rPr lang="en-US" sz="2400" baseline="3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Rainfall 25 inches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ACID!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Chalky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Cellars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Drainage / moisture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Vines rich in nitrogen</a:t>
            </a:r>
          </a:p>
          <a:p>
            <a:pPr lvl="2">
              <a:lnSpc>
                <a:spcPct val="90000"/>
              </a:lnSpc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6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Champagne    </a:t>
            </a:r>
            <a:r>
              <a:rPr lang="en-US" i="1"/>
              <a:t>History 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Perignon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see stars!”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French ‘perfected’ the process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1500’s 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Submerging semi-fermented must…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Winemaking    </a:t>
            </a:r>
            <a:r>
              <a:rPr lang="en-US" i="1"/>
              <a:t>3 methods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Champagne Method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Champenoise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intensive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quality</a:t>
            </a:r>
          </a:p>
          <a:p>
            <a:pPr lvl="1"/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Champagne region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Winemaking    </a:t>
            </a:r>
            <a:r>
              <a:rPr lang="en-US" i="1" dirty="0"/>
              <a:t>3 methods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Method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2nd fermentation in bottle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Filtered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tank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Rebottled under pressure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Winemaking    </a:t>
            </a:r>
            <a:r>
              <a:rPr lang="en-US" i="1" dirty="0"/>
              <a:t>3 methods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Charmat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or bulk method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grapes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lie aging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2nd fermentation in pressure sealed tank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Filtered in tank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Rebottled under pressure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Winemaking</a:t>
            </a:r>
            <a:endParaRPr lang="en-US" i="1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algn="ctr">
              <a:buFontTx/>
              <a:buNone/>
            </a:pP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Champenoise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Harvest</a:t>
            </a:r>
            <a:endParaRPr lang="en-US" i="1" dirty="0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Grapes</a:t>
            </a:r>
          </a:p>
          <a:p>
            <a:pPr lvl="1"/>
            <a:r>
              <a:rPr lang="en-US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Pinot Noir</a:t>
            </a:r>
          </a:p>
          <a:p>
            <a:pPr lvl="1"/>
            <a:r>
              <a:rPr lang="en-US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Pinot </a:t>
            </a:r>
            <a:r>
              <a:rPr lang="en-US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Meunier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Chardonnay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Sept/Oct 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to 20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to press!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Fermentation</a:t>
            </a:r>
            <a:endParaRPr lang="en-US" i="1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894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Tank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wood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11%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acid!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ML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Blending </a:t>
            </a:r>
            <a:endParaRPr lang="en-US" i="1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Cuvee 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blend 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base wines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vintages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different wines!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‘House style’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0" y="304800"/>
            <a:ext cx="7086600" cy="914400"/>
          </a:xfrm>
        </p:spPr>
        <p:txBody>
          <a:bodyPr/>
          <a:lstStyle/>
          <a:p>
            <a:endParaRPr lang="en-US" sz="4400" i="1"/>
          </a:p>
        </p:txBody>
      </p:sp>
      <p:pic>
        <p:nvPicPr>
          <p:cNvPr id="489475" name="Picture 3" descr="Pino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836" t="1543" r="418" b="1543"/>
          <a:stretch>
            <a:fillRect/>
          </a:stretch>
        </p:blipFill>
        <p:spPr>
          <a:xfrm>
            <a:off x="692150" y="4210050"/>
            <a:ext cx="3016250" cy="2006600"/>
          </a:xfrm>
          <a:noFill/>
          <a:ln w="28575">
            <a:solidFill>
              <a:srgbClr val="000000"/>
            </a:solidFill>
          </a:ln>
          <a:effectLst/>
        </p:spPr>
      </p:pic>
      <p:pic>
        <p:nvPicPr>
          <p:cNvPr id="489476" name="Picture 4" descr="Chard"/>
          <p:cNvPicPr>
            <a:picLocks noChangeAspect="1" noChangeArrowheads="1"/>
          </p:cNvPicPr>
          <p:nvPr/>
        </p:nvPicPr>
        <p:blipFill>
          <a:blip r:embed="rId4" cstate="print"/>
          <a:srcRect l="626" t="1227" r="626" b="1534"/>
          <a:stretch>
            <a:fillRect/>
          </a:stretch>
        </p:blipFill>
        <p:spPr bwMode="auto">
          <a:xfrm>
            <a:off x="704850" y="1993900"/>
            <a:ext cx="3009900" cy="20129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3962400" y="3733800"/>
            <a:ext cx="609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+</a:t>
            </a:r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4648200" y="3810000"/>
            <a:ext cx="2057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4114800" y="3657600"/>
            <a:ext cx="228600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Yeast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6172200" y="3733800"/>
            <a:ext cx="5334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=</a:t>
            </a:r>
          </a:p>
        </p:txBody>
      </p:sp>
      <p:pic>
        <p:nvPicPr>
          <p:cNvPr id="489481" name="Picture 9" descr="MPj03058360000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9300" y="1092200"/>
            <a:ext cx="1620838" cy="3657600"/>
          </a:xfrm>
          <a:prstGeom prst="rect">
            <a:avLst/>
          </a:prstGeom>
          <a:noFill/>
        </p:spPr>
      </p:pic>
      <p:sp>
        <p:nvSpPr>
          <p:cNvPr id="489482" name="Text Box 10"/>
          <p:cNvSpPr txBox="1">
            <a:spLocks noChangeArrowheads="1"/>
          </p:cNvSpPr>
          <p:nvPr/>
        </p:nvSpPr>
        <p:spPr bwMode="auto">
          <a:xfrm>
            <a:off x="1130300" y="5029200"/>
            <a:ext cx="76073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+ YEAST        2CH3CH2OH + 2CO2</a:t>
            </a:r>
          </a:p>
        </p:txBody>
      </p:sp>
      <p:sp>
        <p:nvSpPr>
          <p:cNvPr id="489483" name="Line 11"/>
          <p:cNvSpPr>
            <a:spLocks noChangeShapeType="1"/>
          </p:cNvSpPr>
          <p:nvPr/>
        </p:nvSpPr>
        <p:spPr bwMode="auto">
          <a:xfrm>
            <a:off x="4381500" y="5295900"/>
            <a:ext cx="609600" cy="0"/>
          </a:xfrm>
          <a:prstGeom prst="line">
            <a:avLst/>
          </a:prstGeom>
          <a:noFill/>
          <a:ln w="635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257425"/>
            <a:ext cx="7772400" cy="114300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2800" b="0" dirty="0" smtClean="0"/>
              <a:t>“I drink it when I’m happy</a:t>
            </a:r>
            <a:br>
              <a:rPr lang="en-US" sz="2800" b="0" dirty="0" smtClean="0"/>
            </a:br>
            <a:r>
              <a:rPr lang="en-US" sz="2800" b="0" dirty="0" smtClean="0"/>
              <a:t>and when I am sad.</a:t>
            </a:r>
            <a:br>
              <a:rPr lang="en-US" sz="2800" b="0" dirty="0" smtClean="0"/>
            </a:br>
            <a:r>
              <a:rPr lang="en-US" sz="2800" b="0" dirty="0" smtClean="0"/>
              <a:t>Sometimes I drink it when I’m alone. </a:t>
            </a:r>
            <a:br>
              <a:rPr lang="en-US" sz="2800" b="0" dirty="0" smtClean="0"/>
            </a:br>
            <a:r>
              <a:rPr lang="en-US" sz="2800" b="0" dirty="0" smtClean="0"/>
              <a:t>When I have company, I consider it obligatory.</a:t>
            </a:r>
            <a:br>
              <a:rPr lang="en-US" sz="2800" b="0" dirty="0" smtClean="0"/>
            </a:br>
            <a:r>
              <a:rPr lang="en-US" sz="2800" b="0" dirty="0" smtClean="0"/>
              <a:t>I trifle with it if I’m not hungry </a:t>
            </a:r>
            <a:br>
              <a:rPr lang="en-US" sz="2800" b="0" dirty="0" smtClean="0"/>
            </a:br>
            <a:r>
              <a:rPr lang="en-US" sz="2800" b="0" dirty="0" smtClean="0"/>
              <a:t>and drink it when I am. </a:t>
            </a:r>
            <a:br>
              <a:rPr lang="en-US" sz="2800" b="0" dirty="0" smtClean="0"/>
            </a:br>
            <a:r>
              <a:rPr lang="en-US" sz="2800" b="0" dirty="0" smtClean="0"/>
              <a:t>Otherwise, I never touch it…unless I am </a:t>
            </a:r>
            <a:r>
              <a:rPr lang="en-US" sz="2800" b="0" smtClean="0"/>
              <a:t>thirsty.”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                                               Madame Bollinger</a:t>
            </a:r>
            <a:endParaRPr lang="en-US" sz="2000" b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fermentation </a:t>
            </a:r>
            <a:endParaRPr lang="en-US" i="1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5847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Bubbles!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Mousse!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‘Still wine + ‘Syrup’</a:t>
            </a:r>
          </a:p>
          <a:p>
            <a:pPr lvl="2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Wine, sugar, yeast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Mixed in tank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 closure</a:t>
            </a:r>
          </a:p>
          <a:p>
            <a:pPr lvl="1"/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Tirage</a:t>
            </a:r>
          </a:p>
          <a:p>
            <a:pPr lvl="1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fermentation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6" grpId="0"/>
      <p:bldP spid="48742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Aging on the Yeast </a:t>
            </a:r>
            <a:endParaRPr lang="en-US" i="1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lie aging/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ntirage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to 3 years for finer wines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Autolysis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bubble longevity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573" name="Picture 5" descr="Riddling, Champagne Taittinger "/>
          <p:cNvPicPr>
            <a:picLocks noChangeAspect="1" noChangeArrowheads="1"/>
          </p:cNvPicPr>
          <p:nvPr/>
        </p:nvPicPr>
        <p:blipFill>
          <a:blip r:embed="rId3" cstate="print"/>
          <a:srcRect l="19902" t="4568" r="20882" b="4567"/>
          <a:stretch>
            <a:fillRect/>
          </a:stretch>
        </p:blipFill>
        <p:spPr bwMode="auto">
          <a:xfrm>
            <a:off x="7094538" y="3886200"/>
            <a:ext cx="1665287" cy="2554288"/>
          </a:xfrm>
          <a:prstGeom prst="rect">
            <a:avLst/>
          </a:prstGeom>
          <a:noFill/>
        </p:spPr>
      </p:pic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Collecting the Yeast </a:t>
            </a:r>
            <a:endParaRPr lang="en-US" i="1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99100" cy="4267200"/>
          </a:xfrm>
          <a:effectLst/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Riddling</a:t>
            </a:r>
          </a:p>
          <a:p>
            <a:pPr lvl="1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Madame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Clicquot-Ponsardin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to 12 weeks to complete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to 50k bottles per day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Gyro pallet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3575" name="Picture 7" descr="argyle-riddling"/>
          <p:cNvPicPr>
            <a:picLocks noChangeAspect="1" noChangeArrowheads="1"/>
          </p:cNvPicPr>
          <p:nvPr/>
        </p:nvPicPr>
        <p:blipFill>
          <a:blip r:embed="rId4" cstate="print"/>
          <a:srcRect r="30222"/>
          <a:stretch>
            <a:fillRect/>
          </a:stretch>
        </p:blipFill>
        <p:spPr bwMode="auto">
          <a:xfrm>
            <a:off x="7091363" y="2120900"/>
            <a:ext cx="1666875" cy="1698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0" grpId="0"/>
      <p:bldP spid="49357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the Yeast </a:t>
            </a:r>
            <a:endParaRPr lang="en-US" i="1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267200"/>
          </a:xfrm>
          <a:effectLst/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Disgorging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Brine solution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push</a:t>
            </a:r>
          </a:p>
          <a:p>
            <a:pPr lvl="1">
              <a:buFont typeface="Times New Roman" pitchFamily="18" charset="0"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8" grpId="0"/>
      <p:bldP spid="4956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Sweetness level </a:t>
            </a:r>
            <a:endParaRPr lang="en-US" i="1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267200"/>
          </a:xfrm>
          <a:effectLst/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Dosage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‘Syrup’ of sugar, wine, or brandy</a:t>
            </a:r>
          </a:p>
          <a:p>
            <a:pPr lvl="1">
              <a:buFont typeface="Times New Roman" pitchFamily="18" charset="0"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 </a:t>
            </a:r>
            <a:endParaRPr lang="en-US" i="1" dirty="0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267200"/>
          </a:xfrm>
          <a:effectLst/>
        </p:spPr>
        <p:txBody>
          <a:bodyPr/>
          <a:lstStyle/>
          <a:p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Champenoise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months minimum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to Terms </a:t>
            </a:r>
            <a:endParaRPr lang="en-US" i="1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1849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Style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Rating System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Taxation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vs Style</a:t>
            </a:r>
            <a:endParaRPr lang="en-US" i="1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6355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–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blend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Vintage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Vintage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 de </a:t>
            </a:r>
            <a:r>
              <a:rPr lang="en-US" sz="3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Blancs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Tx/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of white’</a:t>
            </a:r>
          </a:p>
          <a:p>
            <a:pPr lvl="1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Tx/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3511" name="Picture 7"/>
          <p:cNvPicPr>
            <a:picLocks noChangeAspect="1" noChangeArrowheads="1"/>
          </p:cNvPicPr>
          <p:nvPr/>
        </p:nvPicPr>
        <p:blipFill>
          <a:blip r:embed="rId3" cstate="print"/>
          <a:srcRect l="1913" t="15721" r="2339" b="2499"/>
          <a:stretch>
            <a:fillRect/>
          </a:stretch>
        </p:blipFill>
        <p:spPr bwMode="auto">
          <a:xfrm>
            <a:off x="5368925" y="2142056"/>
            <a:ext cx="3127375" cy="2044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239" b="4427"/>
          <a:stretch>
            <a:fillRect/>
          </a:stretch>
        </p:blipFill>
        <p:spPr>
          <a:xfrm>
            <a:off x="5554663" y="4303550"/>
            <a:ext cx="2846387" cy="2554450"/>
          </a:xfr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vs Style</a:t>
            </a:r>
            <a:endParaRPr lang="en-US" i="1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6355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–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blend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 de Noirs</a:t>
            </a:r>
          </a:p>
          <a:p>
            <a:pPr lvl="2">
              <a:buFontTx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‘white of black’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Reserve</a:t>
            </a:r>
          </a:p>
          <a:p>
            <a:pPr lvl="1"/>
            <a:r>
              <a:rPr lang="en-US" sz="3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Tete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Cuvee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Tx/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0381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235" t="8093" r="13828" b="37471"/>
          <a:stretch>
            <a:fillRect/>
          </a:stretch>
        </p:blipFill>
        <p:spPr bwMode="auto">
          <a:xfrm>
            <a:off x="4746625" y="2011363"/>
            <a:ext cx="3598863" cy="3740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vs Style</a:t>
            </a:r>
            <a:endParaRPr lang="en-US" i="1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660900" cy="4267200"/>
          </a:xfrm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 -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sweetness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Brut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Dry</a:t>
            </a:r>
          </a:p>
          <a:p>
            <a:pPr lvl="1">
              <a:buFont typeface="Times New Roman" pitchFamily="18" charset="0"/>
              <a:buNone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	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Champagne vs. Sparkling wine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Champagne 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Region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Winemaking 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Basic Methods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Coming to Terms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&amp; Wine Pairing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2" grpId="0"/>
      <p:bldP spid="45568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vs Style</a:t>
            </a:r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body" sz="half" idx="1"/>
          </p:nvPr>
        </p:nvSpPr>
        <p:spPr>
          <a:effectLst/>
        </p:spPr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Brut</a:t>
            </a: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Brut</a:t>
            </a: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Dry</a:t>
            </a: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</a:t>
            </a: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Demi-Sec</a:t>
            </a: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Doux</a:t>
            </a:r>
          </a:p>
        </p:txBody>
      </p:sp>
      <p:sp>
        <p:nvSpPr>
          <p:cNvPr id="512006" name="Rectangle 6"/>
          <p:cNvSpPr>
            <a:spLocks noGrp="1" noChangeArrowheads="1"/>
          </p:cNvSpPr>
          <p:nvPr>
            <p:ph type="body" sz="half" idx="2"/>
          </p:nvPr>
        </p:nvSpPr>
        <p:spPr>
          <a:effectLst/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Slightly sweet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Sweet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sweet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sweet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Rating System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58100" cy="4267200"/>
          </a:xfrm>
          <a:effectLst/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potential quality 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321 communes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Rating between 80 to 100%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Cru = 100%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Premier Cru = 90 – 99% </a:t>
            </a:r>
          </a:p>
          <a:p>
            <a:pPr lvl="1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Deuxieme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Cru = 80 – 89% 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Taxation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58100" cy="4267200"/>
          </a:xfrm>
          <a:effectLst/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than still wine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Prohibition &amp; morality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&amp; Sparkling wine 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58100" cy="4267200"/>
          </a:xfrm>
          <a:effectLst/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Classics: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Caviar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Oysters on the half shell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Smoked salmon</a:t>
            </a:r>
          </a:p>
          <a:p>
            <a:pPr lvl="1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Souffle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&amp; Sparkling wine 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58100" cy="4267200"/>
          </a:xfrm>
          <a:effectLst/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Contemporary: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Fried Calamari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fries 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Popcorn</a:t>
            </a:r>
          </a:p>
          <a:p>
            <a:pPr lvl="1">
              <a:buFont typeface="Times New Roman" pitchFamily="18" charset="0"/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&amp; Sparkling wine 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58100" cy="4267200"/>
          </a:xfrm>
          <a:effectLst/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Dry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Sushi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 de Noirs/Roses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Lamb, pork</a:t>
            </a:r>
          </a:p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-Sec/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Doux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Fruit, cheesecake, chocolate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http://www.moet.com/site.php?lg=us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5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326" b="3714"/>
          <a:stretch>
            <a:fillRect/>
          </a:stretch>
        </p:blipFill>
        <p:spPr bwMode="auto">
          <a:xfrm>
            <a:off x="5410200" y="3613150"/>
            <a:ext cx="3733800" cy="3013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Champagne vs. Sparkling wine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219200"/>
          </a:xfrm>
          <a:effectLst/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in a name?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Cremant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 laws must include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Champagne vs. Sparkling wine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32000"/>
            <a:ext cx="3962400" cy="4267200"/>
          </a:xfrm>
          <a:effectLst/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‘Sparkling wine’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2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>
              <a:buFont typeface="Times New Roman" pitchFamily="18" charset="0"/>
              <a:buNone/>
            </a:pP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  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</a:p>
          <a:p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7100" y="2108200"/>
            <a:ext cx="3962400" cy="4267200"/>
          </a:xfrm>
          <a:effectLst/>
        </p:spPr>
        <p:txBody>
          <a:bodyPr/>
          <a:lstStyle/>
          <a:p>
            <a:pPr>
              <a:buFontTx/>
              <a:buNone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Cava</a:t>
            </a:r>
          </a:p>
          <a:p>
            <a:pPr>
              <a:buFontTx/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Spumante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9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9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59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Champagne   </a:t>
            </a:r>
            <a:r>
              <a:rPr lang="en-US" i="1"/>
              <a:t>The Region</a:t>
            </a:r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body" sz="half" idx="1"/>
          </p:nvPr>
        </p:nvSpPr>
        <p:spPr>
          <a:effectLst/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84,000 acres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$1.2 mil/acre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mil cases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1913" t="15721" r="2339" b="2499"/>
          <a:stretch>
            <a:fillRect/>
          </a:stretch>
        </p:blipFill>
        <p:spPr bwMode="auto">
          <a:xfrm>
            <a:off x="4208165" y="3524250"/>
            <a:ext cx="4524673" cy="2957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412" name="Picture 4"/>
          <p:cNvPicPr>
            <a:picLocks noChangeAspect="1" noChangeArrowheads="1"/>
          </p:cNvPicPr>
          <p:nvPr/>
        </p:nvPicPr>
        <p:blipFill>
          <a:blip r:embed="rId3" cstate="print"/>
          <a:srcRect l="35216" t="12433" r="3053" b="11607"/>
          <a:stretch>
            <a:fillRect/>
          </a:stretch>
        </p:blipFill>
        <p:spPr bwMode="auto">
          <a:xfrm>
            <a:off x="1903413" y="1189038"/>
            <a:ext cx="5478462" cy="4624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7365" name="Picture 5"/>
          <p:cNvPicPr>
            <a:picLocks noChangeAspect="1" noChangeArrowheads="1"/>
          </p:cNvPicPr>
          <p:nvPr/>
        </p:nvPicPr>
        <p:blipFill>
          <a:blip r:embed="rId3" cstate="print"/>
          <a:srcRect l="36232" t="14453" r="26535" b="7216"/>
          <a:stretch>
            <a:fillRect/>
          </a:stretch>
        </p:blipFill>
        <p:spPr bwMode="auto">
          <a:xfrm>
            <a:off x="3776663" y="1014413"/>
            <a:ext cx="3594100" cy="51879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61950" y="942974"/>
            <a:ext cx="34385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0" dirty="0" smtClean="0"/>
              <a:t>5 Districts: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0" dirty="0" smtClean="0"/>
              <a:t> Aube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0" dirty="0" smtClean="0"/>
              <a:t> Cote des </a:t>
            </a:r>
            <a:r>
              <a:rPr lang="en-US" sz="2400" b="0" dirty="0" err="1" smtClean="0"/>
              <a:t>Blancs</a:t>
            </a:r>
            <a:endParaRPr lang="en-US" sz="2400" b="0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0" dirty="0" smtClean="0"/>
              <a:t> Cote de </a:t>
            </a:r>
            <a:r>
              <a:rPr lang="en-US" sz="2400" b="0" dirty="0" err="1" smtClean="0"/>
              <a:t>Sezanne</a:t>
            </a:r>
            <a:endParaRPr lang="en-US" sz="2400" b="0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0" dirty="0" smtClean="0"/>
              <a:t> </a:t>
            </a:r>
            <a:r>
              <a:rPr lang="en-US" sz="2400" b="0" dirty="0" err="1" smtClean="0"/>
              <a:t>Montagne</a:t>
            </a:r>
            <a:r>
              <a:rPr lang="en-US" sz="2400" b="0" dirty="0" smtClean="0"/>
              <a:t> de Reims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0" dirty="0" smtClean="0"/>
              <a:t> </a:t>
            </a:r>
            <a:r>
              <a:rPr lang="en-US" sz="2400" b="0" dirty="0" err="1" smtClean="0"/>
              <a:t>Vallee</a:t>
            </a:r>
            <a:r>
              <a:rPr lang="en-US" sz="2400" b="0" dirty="0" smtClean="0"/>
              <a:t> de la Marne</a:t>
            </a:r>
            <a:endParaRPr lang="en-US" sz="2400" b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Champagne   </a:t>
            </a:r>
            <a:r>
              <a:rPr lang="en-US" i="1"/>
              <a:t>The Region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>
          <a:effectLst/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Epernay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Moet &amp;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Chandon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Perrier-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Jouet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Reims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Piper-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Heidsieck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Roederer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Veuve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Cliquot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SLVE Green Leaf v97">
  <a:themeElements>
    <a:clrScheme name="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CC9900"/>
      </a:accent1>
      <a:accent2>
        <a:srgbClr val="996600"/>
      </a:accent2>
      <a:accent3>
        <a:srgbClr val="AAAAAA"/>
      </a:accent3>
      <a:accent4>
        <a:srgbClr val="D4D4D4"/>
      </a:accent4>
      <a:accent5>
        <a:srgbClr val="E2CAAA"/>
      </a:accent5>
      <a:accent6>
        <a:srgbClr val="8A5C00"/>
      </a:accent6>
      <a:hlink>
        <a:srgbClr val="CCCC00"/>
      </a:hlink>
      <a:folHlink>
        <a:srgbClr val="808000"/>
      </a:folHlink>
    </a:clrScheme>
    <a:fontScheme name="SLVE Green Leaf v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rgbClr val="A4C41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rgbClr val="A4C41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VE Green Leaf v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VE Green Leaf v97 2">
        <a:dk1>
          <a:srgbClr val="808080"/>
        </a:dk1>
        <a:lt1>
          <a:srgbClr val="FFFFCD"/>
        </a:lt1>
        <a:dk2>
          <a:srgbClr val="000000"/>
        </a:dk2>
        <a:lt2>
          <a:srgbClr val="FEF3A0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ADAAF"/>
        </a:accent4>
        <a:accent5>
          <a:srgbClr val="E2CAAA"/>
        </a:accent5>
        <a:accent6>
          <a:srgbClr val="8A5C00"/>
        </a:accent6>
        <a:hlink>
          <a:srgbClr val="69893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777777"/>
      </a:accent2>
      <a:accent3>
        <a:srgbClr val="AAAAAA"/>
      </a:accent3>
      <a:accent4>
        <a:srgbClr val="DADADA"/>
      </a:accent4>
      <a:accent5>
        <a:srgbClr val="AAE2CA"/>
      </a:accent5>
      <a:accent6>
        <a:srgbClr val="6B6B6B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rgbClr val="A4C41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rgbClr val="A4C41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8F8F8"/>
    </a:lt1>
    <a:dk2>
      <a:srgbClr val="000000"/>
    </a:dk2>
    <a:lt2>
      <a:srgbClr val="FFFFFF"/>
    </a:lt2>
    <a:accent1>
      <a:srgbClr val="6699FF"/>
    </a:accent1>
    <a:accent2>
      <a:srgbClr val="9933FF"/>
    </a:accent2>
    <a:accent3>
      <a:srgbClr val="AAAAAA"/>
    </a:accent3>
    <a:accent4>
      <a:srgbClr val="D4D4D4"/>
    </a:accent4>
    <a:accent5>
      <a:srgbClr val="B8CAFF"/>
    </a:accent5>
    <a:accent6>
      <a:srgbClr val="8A2DE7"/>
    </a:accent6>
    <a:hlink>
      <a:srgbClr val="00FFFF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C:\GRAPHICS\SLVEGR~1.POT</Template>
  <TotalTime>13025</TotalTime>
  <Words>1223</Words>
  <Application>Microsoft Office PowerPoint</Application>
  <PresentationFormat>On-screen Show (4:3)</PresentationFormat>
  <Paragraphs>397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SLVE Green Leaf v97</vt:lpstr>
      <vt:lpstr>1_Default Design</vt:lpstr>
      <vt:lpstr>Sparkling Wine </vt:lpstr>
      <vt:lpstr>“I drink it when I’m happy and when I am sad. Sometimes I drink it when I’m alone.  When I have company, I consider it obligatory. I trifle with it if I’m not hungry  and drink it when I am.  Otherwise, I never touch it…unless I am thirsty.”                                                 Madame Bollinger</vt:lpstr>
      <vt:lpstr>Overview </vt:lpstr>
      <vt:lpstr>Champagne vs. Sparkling wine</vt:lpstr>
      <vt:lpstr>Champagne vs. Sparkling wine</vt:lpstr>
      <vt:lpstr>Champagne   The Region</vt:lpstr>
      <vt:lpstr>PowerPoint Presentation</vt:lpstr>
      <vt:lpstr>PowerPoint Presentation</vt:lpstr>
      <vt:lpstr>Champagne   The Region</vt:lpstr>
      <vt:lpstr>Champagne   Geography</vt:lpstr>
      <vt:lpstr>Champagne    History </vt:lpstr>
      <vt:lpstr>Winemaking    3 methods</vt:lpstr>
      <vt:lpstr>Winemaking    3 methods</vt:lpstr>
      <vt:lpstr>Winemaking    3 methods</vt:lpstr>
      <vt:lpstr>Winemaking</vt:lpstr>
      <vt:lpstr>Harvest</vt:lpstr>
      <vt:lpstr>Primary Fermentation</vt:lpstr>
      <vt:lpstr>Blending </vt:lpstr>
      <vt:lpstr>PowerPoint Presentation</vt:lpstr>
      <vt:lpstr>Second fermentation </vt:lpstr>
      <vt:lpstr>Aging on the Yeast </vt:lpstr>
      <vt:lpstr>Collecting the Yeast </vt:lpstr>
      <vt:lpstr>Removing the Yeast </vt:lpstr>
      <vt:lpstr>Final Sweetness level </vt:lpstr>
      <vt:lpstr>Aging  </vt:lpstr>
      <vt:lpstr>Coming to Terms </vt:lpstr>
      <vt:lpstr>Type vs Style</vt:lpstr>
      <vt:lpstr>Type vs Style</vt:lpstr>
      <vt:lpstr>Type vs Style</vt:lpstr>
      <vt:lpstr>Type vs Style</vt:lpstr>
      <vt:lpstr>Rating System</vt:lpstr>
      <vt:lpstr>Taxation</vt:lpstr>
      <vt:lpstr>Food &amp; Sparkling wine </vt:lpstr>
      <vt:lpstr>Food &amp; Sparkling wine </vt:lpstr>
      <vt:lpstr>Food &amp; Sparkling wine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Grapes &amp;  Making Wine</dc:title>
  <dc:creator>Linda Chauncey</dc:creator>
  <cp:lastModifiedBy>Mike Jordan</cp:lastModifiedBy>
  <cp:revision>995</cp:revision>
  <cp:lastPrinted>2015-12-20T17:35:40Z</cp:lastPrinted>
  <dcterms:created xsi:type="dcterms:W3CDTF">1999-08-02T07:18:53Z</dcterms:created>
  <dcterms:modified xsi:type="dcterms:W3CDTF">2015-12-20T17:35:41Z</dcterms:modified>
</cp:coreProperties>
</file>