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 id="296" r:id="rId42"/>
    <p:sldId id="298" r:id="rId43"/>
    <p:sldId id="299" r:id="rId44"/>
    <p:sldId id="301" r:id="rId45"/>
    <p:sldId id="303" r:id="rId46"/>
    <p:sldId id="305" r:id="rId47"/>
    <p:sldId id="306" r:id="rId48"/>
    <p:sldId id="309" r:id="rId49"/>
    <p:sldId id="310" r:id="rId50"/>
    <p:sldId id="311" r:id="rId51"/>
    <p:sldId id="312" r:id="rId52"/>
    <p:sldId id="313" r:id="rId53"/>
    <p:sldId id="314" r:id="rId54"/>
    <p:sldId id="315"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662" autoAdjust="0"/>
    <p:restoredTop sz="94660"/>
  </p:normalViewPr>
  <p:slideViewPr>
    <p:cSldViewPr>
      <p:cViewPr varScale="1">
        <p:scale>
          <a:sx n="81" d="100"/>
          <a:sy n="81" d="100"/>
        </p:scale>
        <p:origin x="160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Cabernet Sauvignon</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362739"/>
            <a:ext cx="5257800" cy="496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6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99874"/>
            <a:ext cx="8229600" cy="2677125"/>
          </a:xfrm>
        </p:spPr>
        <p:txBody>
          <a:bodyPr>
            <a:normAutofit fontScale="92500" lnSpcReduction="10000"/>
          </a:bodyPr>
          <a:lstStyle/>
          <a:p>
            <a:r>
              <a:rPr lang="en-US" dirty="0"/>
              <a:t>Two other well known Cabernet Sauvignon flavors are mint and eucalyptus. Mint flavors are often associated with wine regions that are warm </a:t>
            </a:r>
            <a:r>
              <a:rPr lang="en-US" dirty="0" smtClean="0"/>
              <a:t>but </a:t>
            </a:r>
            <a:r>
              <a:rPr lang="en-US" dirty="0"/>
              <a:t>are still generally cool, such as Australia's Coonawarra region and some areas of Washington State. </a:t>
            </a: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98"/>
          <a:stretch/>
        </p:blipFill>
        <p:spPr bwMode="auto">
          <a:xfrm>
            <a:off x="2209800" y="304801"/>
            <a:ext cx="4572000" cy="349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36416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4343400" cy="3505200"/>
          </a:xfrm>
        </p:spPr>
        <p:txBody>
          <a:bodyPr>
            <a:normAutofit/>
          </a:bodyPr>
          <a:lstStyle/>
          <a:p>
            <a:r>
              <a:rPr lang="en-US" dirty="0"/>
              <a:t>Resinous Eucalyptus flavors tend to appear in regions that are habitats for the eucalyptus tree, such as California's Napa and Sonoma valleys</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717698"/>
            <a:ext cx="320467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53965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2514600"/>
          </a:xfrm>
        </p:spPr>
        <p:txBody>
          <a:bodyPr>
            <a:normAutofit lnSpcReduction="10000"/>
          </a:bodyPr>
          <a:lstStyle/>
          <a:p>
            <a:r>
              <a:rPr lang="en-US" dirty="0"/>
              <a:t>In many aspects, Cabernet Sauvignon can reflect the desires and personality of the winemaker while still presenting familiar flavors that express the typical character of the variety</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590800"/>
            <a:ext cx="4967391"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163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2133600"/>
            <a:ext cx="4572000" cy="2819400"/>
          </a:xfrm>
        </p:spPr>
        <p:txBody>
          <a:bodyPr/>
          <a:lstStyle/>
          <a:p>
            <a:r>
              <a:rPr lang="en-US" dirty="0"/>
              <a:t>Typically the first winemaking decision is whether or not to produce a varietal or blended wine.</a:t>
            </a: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186" r="23953"/>
          <a:stretch/>
        </p:blipFill>
        <p:spPr bwMode="auto">
          <a:xfrm>
            <a:off x="838200" y="762000"/>
            <a:ext cx="250758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824649"/>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1"/>
            <a:ext cx="8229600" cy="2590800"/>
          </a:xfrm>
        </p:spPr>
        <p:txBody>
          <a:bodyPr/>
          <a:lstStyle/>
          <a:p>
            <a:r>
              <a:rPr lang="en-US" dirty="0"/>
              <a:t>The "Bordeaux blend" of Cabernet Sauvignon, Merlot and Cabernet franc, with potentially some Malbec, Petit Verdot or Carménère, is the classic example of blended Cabernet Sauvignon</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2819400"/>
            <a:ext cx="5105400" cy="341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194258"/>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95800"/>
            <a:ext cx="8229600" cy="1630363"/>
          </a:xfrm>
        </p:spPr>
        <p:txBody>
          <a:bodyPr/>
          <a:lstStyle/>
          <a:p>
            <a:r>
              <a:rPr lang="en-US" dirty="0"/>
              <a:t>But Cabernet Sauvignon can be blended with a variety of grapes such as Shiraz, Tempranillo and Sangiovese</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533400"/>
            <a:ext cx="571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52110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9480"/>
            <a:ext cx="4419600" cy="5505119"/>
          </a:xfrm>
        </p:spPr>
        <p:txBody>
          <a:bodyPr>
            <a:normAutofit lnSpcReduction="10000"/>
          </a:bodyPr>
          <a:lstStyle/>
          <a:p>
            <a:r>
              <a:rPr lang="en-US" dirty="0"/>
              <a:t>The tannic nature of Cabernet Sauvignon is an important winemaking consideration. As the must is exposed to prolonged periods of maceration, more tannins are extracted from the skin and will be present in the resulting wine.</a:t>
            </a:r>
          </a:p>
        </p:txBody>
      </p:sp>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01" r="22638"/>
          <a:stretch/>
        </p:blipFill>
        <p:spPr bwMode="auto">
          <a:xfrm>
            <a:off x="4800600" y="990600"/>
            <a:ext cx="3739356" cy="512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435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1600200"/>
            <a:ext cx="4191000" cy="4525963"/>
          </a:xfrm>
        </p:spPr>
        <p:txBody>
          <a:bodyPr/>
          <a:lstStyle/>
          <a:p>
            <a:r>
              <a:rPr lang="en-US" dirty="0"/>
              <a:t>One of the most noted traits of Cabernet Sauvignon is its affinity for oak, either during fermentation or in barrel aging. </a:t>
            </a:r>
          </a:p>
        </p:txBody>
      </p:sp>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09" r="19499"/>
          <a:stretch/>
        </p:blipFill>
        <p:spPr bwMode="auto">
          <a:xfrm>
            <a:off x="685800" y="1143000"/>
            <a:ext cx="353000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843438"/>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62400"/>
            <a:ext cx="8229600" cy="2163763"/>
          </a:xfrm>
        </p:spPr>
        <p:txBody>
          <a:bodyPr>
            <a:normAutofit fontScale="92500" lnSpcReduction="10000"/>
          </a:bodyPr>
          <a:lstStyle/>
          <a:p>
            <a:r>
              <a:rPr lang="en-US" dirty="0"/>
              <a:t>In addition to having a softening effect on the grape's naturally high tannins, the unique wood flavors of vanilla and spice complement the natural grape flavors of black currant and tobacco</a:t>
            </a:r>
            <a:r>
              <a:rPr lang="en-US" dirty="0" smtClean="0"/>
              <a:t>.</a:t>
            </a:r>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750" y="533400"/>
            <a:ext cx="4762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845432"/>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2590801"/>
          </a:xfrm>
        </p:spPr>
        <p:txBody>
          <a:bodyPr/>
          <a:lstStyle/>
          <a:p>
            <a:r>
              <a:rPr lang="en-US" dirty="0"/>
              <a:t>American oak, particularly from new barrels, imparts stronger oak flavors that are less subtle than those imparted by French oak</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8267" y="2438400"/>
            <a:ext cx="5298945" cy="378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865195"/>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2475"/>
            <a:ext cx="8229600" cy="2209800"/>
          </a:xfrm>
        </p:spPr>
        <p:txBody>
          <a:bodyPr>
            <a:normAutofit fontScale="85000" lnSpcReduction="10000"/>
          </a:bodyPr>
          <a:lstStyle/>
          <a:p>
            <a:r>
              <a:rPr lang="en-US" dirty="0"/>
              <a:t>Cabernet </a:t>
            </a:r>
            <a:r>
              <a:rPr lang="en-US" dirty="0" smtClean="0"/>
              <a:t>Sauvignon </a:t>
            </a:r>
            <a:r>
              <a:rPr lang="en-US" dirty="0"/>
              <a:t>is one of the world's most widely recognized red wine grape varieties. It is grown in nearly every major wine producing country among a diverse spectrum of climates from Canada's Okanagan Valley to Lebanon's Beqaa Valley.</a:t>
            </a:r>
          </a:p>
        </p:txBody>
      </p:sp>
      <p:pic>
        <p:nvPicPr>
          <p:cNvPr id="2050" name="Picture 2" descr="http://powervacbc.ca/wp-content/uploads/2011/07/okanagan_vall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865004"/>
            <a:ext cx="3962400" cy="350323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865004"/>
            <a:ext cx="4017457" cy="350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9589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14800"/>
            <a:ext cx="8229600" cy="2362200"/>
          </a:xfrm>
        </p:spPr>
        <p:txBody>
          <a:bodyPr>
            <a:normAutofit fontScale="92500" lnSpcReduction="10000"/>
          </a:bodyPr>
          <a:lstStyle/>
          <a:p>
            <a:r>
              <a:rPr lang="en-US" dirty="0"/>
              <a:t>Even within the American oak family, the location of the oak source also plays a role with oak from the state of Oregon having more pronounced influence on Cabernet Sauvignon than oak from Missouri, Pennsylvania and Virginia. </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99484"/>
            <a:ext cx="4366880" cy="378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949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1"/>
            <a:ext cx="8229600" cy="2209800"/>
          </a:xfrm>
        </p:spPr>
        <p:txBody>
          <a:bodyPr/>
          <a:lstStyle/>
          <a:p>
            <a:r>
              <a:rPr lang="en-US" dirty="0"/>
              <a:t>Winemakers often use a variety of oak barrels from different locations and of different ages and blend the wine as if they are blending different grape varieties</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399" y="2590800"/>
            <a:ext cx="5334001" cy="399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69044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4114800" cy="4876800"/>
          </a:xfrm>
        </p:spPr>
        <p:txBody>
          <a:bodyPr>
            <a:normAutofit fontScale="92500" lnSpcReduction="10000"/>
          </a:bodyPr>
          <a:lstStyle/>
          <a:p>
            <a:r>
              <a:rPr lang="en-US" dirty="0"/>
              <a:t>Winemakers can also control the influence of oak by using alternatives to the standard barrique barrels. Larger barrels have a smaller wood-to-wine ratio and therefore less pronounced oak flavors.</a:t>
            </a: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2954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981620"/>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91000"/>
            <a:ext cx="8229600" cy="1935163"/>
          </a:xfrm>
        </p:spPr>
        <p:txBody>
          <a:bodyPr/>
          <a:lstStyle/>
          <a:p>
            <a:r>
              <a:rPr lang="en-US" dirty="0"/>
              <a:t>Winemakers in Italy and Portugal sometimes use barrels made from other wood types such as chestnut and redwood.</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595422"/>
            <a:ext cx="367013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297"/>
          <a:stretch/>
        </p:blipFill>
        <p:spPr bwMode="auto">
          <a:xfrm>
            <a:off x="5105400" y="624643"/>
            <a:ext cx="2895600" cy="326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64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Wine Regions</a:t>
            </a:r>
            <a:endParaRPr lang="en-US" dirty="0"/>
          </a:p>
        </p:txBody>
      </p:sp>
      <p:sp>
        <p:nvSpPr>
          <p:cNvPr id="3" name="Content Placeholder 2"/>
          <p:cNvSpPr>
            <a:spLocks noGrp="1"/>
          </p:cNvSpPr>
          <p:nvPr>
            <p:ph idx="1"/>
          </p:nvPr>
        </p:nvSpPr>
        <p:spPr>
          <a:xfrm>
            <a:off x="457200" y="1600200"/>
            <a:ext cx="8229600" cy="2614613"/>
          </a:xfrm>
        </p:spPr>
        <p:txBody>
          <a:bodyPr>
            <a:normAutofit lnSpcReduction="10000"/>
          </a:bodyPr>
          <a:lstStyle/>
          <a:p>
            <a:pPr marL="0" indent="0" algn="ctr">
              <a:buNone/>
            </a:pPr>
            <a:r>
              <a:rPr lang="en-US" dirty="0" smtClean="0"/>
              <a:t>Bordeaux</a:t>
            </a:r>
          </a:p>
          <a:p>
            <a:r>
              <a:rPr lang="en-US" dirty="0"/>
              <a:t>It is the likely "birthplace" of the vine, and producers across the globe have invested heavily in trying to reproduce the structure and complexity of Bordeaux wines</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038600"/>
            <a:ext cx="5715000" cy="258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764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decision to first start blending Cabernet Sauvignon was partly derived from financial necessity. The sometime temperamental and unpredictable climate of Bordeaux </a:t>
            </a:r>
            <a:r>
              <a:rPr lang="en-US" dirty="0" smtClean="0"/>
              <a:t>did </a:t>
            </a:r>
            <a:r>
              <a:rPr lang="en-US" dirty="0"/>
              <a:t>not guarantee a successful harvest every year; producers had to insure themselves against the risk of losing an entire vintage by planting a variety of grapes</a:t>
            </a:r>
          </a:p>
        </p:txBody>
      </p:sp>
    </p:spTree>
    <p:extLst>
      <p:ext uri="{BB962C8B-B14F-4D97-AF65-F5344CB8AC3E}">
        <p14:creationId xmlns:p14="http://schemas.microsoft.com/office/powerpoint/2010/main" val="3046308631"/>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3850" y="1600200"/>
            <a:ext cx="4552950" cy="4525963"/>
          </a:xfrm>
        </p:spPr>
        <p:txBody>
          <a:bodyPr/>
          <a:lstStyle/>
          <a:p>
            <a:r>
              <a:rPr lang="en-US" dirty="0"/>
              <a:t>Over time it was discovered that the unique characteristics of each grape variety can complement each other and enhance the overall quality of wine</a:t>
            </a: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143000"/>
            <a:ext cx="33718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6963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1894367"/>
          </a:xfrm>
        </p:spPr>
        <p:txBody>
          <a:bodyPr/>
          <a:lstStyle/>
          <a:p>
            <a:r>
              <a:rPr lang="en-US" dirty="0"/>
              <a:t>As a base, or backbone of the wine, Cabernet Sauvignon </a:t>
            </a:r>
            <a:r>
              <a:rPr lang="en-US" dirty="0" smtClean="0"/>
              <a:t>adds </a:t>
            </a:r>
            <a:r>
              <a:rPr lang="en-US" dirty="0"/>
              <a:t>structure, acidity, tannins and aging potential. </a:t>
            </a:r>
          </a:p>
        </p:txBody>
      </p:sp>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744" b="22210"/>
          <a:stretch/>
        </p:blipFill>
        <p:spPr bwMode="auto">
          <a:xfrm>
            <a:off x="1714500" y="3189767"/>
            <a:ext cx="5715000" cy="301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164962"/>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0722" y="457200"/>
            <a:ext cx="3356078" cy="5668963"/>
          </a:xfrm>
        </p:spPr>
        <p:txBody>
          <a:bodyPr>
            <a:normAutofit fontScale="92500" lnSpcReduction="20000"/>
          </a:bodyPr>
          <a:lstStyle/>
          <a:p>
            <a:r>
              <a:rPr lang="en-US" dirty="0"/>
              <a:t>In the wine regions of the Left Bank, the Cabernet influence of the wine has shown unique characteristics in the different regions. In </a:t>
            </a:r>
            <a:r>
              <a:rPr lang="en-US" dirty="0" smtClean="0"/>
              <a:t>Saint- Estèphe </a:t>
            </a:r>
            <a:r>
              <a:rPr lang="en-US" dirty="0"/>
              <a:t>and </a:t>
            </a:r>
            <a:r>
              <a:rPr lang="en-US" dirty="0" smtClean="0"/>
              <a:t>Pessac- Léognan</a:t>
            </a:r>
            <a:r>
              <a:rPr lang="en-US" dirty="0"/>
              <a:t>, the grape develops more mineral flavors</a:t>
            </a: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228600"/>
            <a:ext cx="517832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58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10200"/>
            <a:ext cx="8229600" cy="715963"/>
          </a:xfrm>
        </p:spPr>
        <p:txBody>
          <a:bodyPr>
            <a:normAutofit fontScale="92500"/>
          </a:bodyPr>
          <a:lstStyle/>
          <a:p>
            <a:r>
              <a:rPr lang="en-US" dirty="0"/>
              <a:t>Aromas </a:t>
            </a:r>
            <a:r>
              <a:rPr lang="en-US" dirty="0" smtClean="0"/>
              <a:t>of </a:t>
            </a:r>
            <a:r>
              <a:rPr lang="en-US" dirty="0"/>
              <a:t>violets are a characteristic of Margaux.</a:t>
            </a: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09600"/>
            <a:ext cx="57150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151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33800"/>
            <a:ext cx="8229600" cy="2743200"/>
          </a:xfrm>
        </p:spPr>
        <p:txBody>
          <a:bodyPr>
            <a:normAutofit/>
          </a:bodyPr>
          <a:lstStyle/>
          <a:p>
            <a:r>
              <a:rPr lang="en-US" dirty="0"/>
              <a:t>Despite its prominence in the industry, the grape is a relatively new variety, the product of a chance crossing between Cabernet franc and Sauvignon blanc during the 17th century in southwestern France.</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99690"/>
            <a:ext cx="2971800" cy="318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99690"/>
            <a:ext cx="2667000" cy="318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564132"/>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1219200"/>
          </a:xfrm>
        </p:spPr>
        <p:txBody>
          <a:bodyPr/>
          <a:lstStyle/>
          <a:p>
            <a:r>
              <a:rPr lang="en-US" dirty="0"/>
              <a:t>Pauillac is noted by a strong lead pencil scent and </a:t>
            </a:r>
            <a:r>
              <a:rPr lang="en-US" dirty="0" smtClean="0"/>
              <a:t>Saint- </a:t>
            </a:r>
            <a:r>
              <a:rPr lang="en-US" dirty="0" err="1" smtClean="0"/>
              <a:t>Julien</a:t>
            </a:r>
            <a:r>
              <a:rPr lang="en-US" dirty="0" smtClean="0"/>
              <a:t> </a:t>
            </a:r>
            <a:r>
              <a:rPr lang="en-US" dirty="0"/>
              <a:t>by cedar and cigar boxes.</a:t>
            </a: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054742"/>
            <a:ext cx="3460832"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67000"/>
            <a:ext cx="404310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89099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4114800" cy="5668963"/>
          </a:xfrm>
        </p:spPr>
        <p:txBody>
          <a:bodyPr>
            <a:normAutofit fontScale="92500" lnSpcReduction="10000"/>
          </a:bodyPr>
          <a:lstStyle/>
          <a:p>
            <a:pPr marL="0" indent="0" algn="ctr">
              <a:buNone/>
            </a:pPr>
            <a:r>
              <a:rPr lang="en-US" dirty="0" smtClean="0"/>
              <a:t>Italy</a:t>
            </a:r>
          </a:p>
          <a:p>
            <a:r>
              <a:rPr lang="en-US" dirty="0"/>
              <a:t>Cabernet Sauvignon has a long history in Italian wines, being first introduced to the Piedmont region in 1820. In the mid-1970s, the grape earned notoriety and controversy as a component in the so-called "Super Tuscan" wines of Tuscany.</a:t>
            </a:r>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990600"/>
            <a:ext cx="4148776"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7514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990600"/>
            <a:ext cx="4648200" cy="5135563"/>
          </a:xfrm>
        </p:spPr>
        <p:txBody>
          <a:bodyPr>
            <a:normAutofit lnSpcReduction="10000"/>
          </a:bodyPr>
          <a:lstStyle/>
          <a:p>
            <a:r>
              <a:rPr lang="en-US" dirty="0"/>
              <a:t>The origin of Super Tuscans is rooted in the restrictive DOC practices of the Chianti zone prior to the 1990s. During this time Chianti could be composed of no more than 70% Sangiovese and had to include at least 10% of one of the local white wine grapes</a:t>
            </a: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19200"/>
            <a:ext cx="337769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565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4572000"/>
            <a:ext cx="8229600" cy="2087563"/>
          </a:xfrm>
        </p:spPr>
        <p:txBody>
          <a:bodyPr>
            <a:normAutofit fontScale="85000" lnSpcReduction="10000"/>
          </a:bodyPr>
          <a:lstStyle/>
          <a:p>
            <a:r>
              <a:rPr lang="en-US" dirty="0"/>
              <a:t>Many Tuscan wine producers thought they could produce a better quality wine if they were not hindered by the DOC regulations, particularly if they had the freedom to use Cabernet Sauvignon in the blend and not require to use white grape varieties</a:t>
            </a:r>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411126"/>
            <a:ext cx="3962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071615"/>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8646" y="1166018"/>
            <a:ext cx="4386754" cy="4525963"/>
          </a:xfrm>
        </p:spPr>
        <p:txBody>
          <a:bodyPr>
            <a:normAutofit/>
          </a:bodyPr>
          <a:lstStyle/>
          <a:p>
            <a:r>
              <a:rPr lang="en-US" dirty="0" smtClean="0"/>
              <a:t>Piero </a:t>
            </a:r>
            <a:r>
              <a:rPr lang="en-US" dirty="0"/>
              <a:t>Antinori was one of the first to create a "Chianti-style" wine that ignored the DOC regulations, releasing a 1971 Sangiovese-Cabernet Sauvignon blend known as Tignanello in 1978. </a:t>
            </a:r>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47675"/>
            <a:ext cx="293370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6327" y="3200400"/>
            <a:ext cx="2552319"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90112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smtClean="0"/>
              <a:t>California</a:t>
            </a:r>
          </a:p>
          <a:p>
            <a:r>
              <a:rPr lang="en-US" dirty="0"/>
              <a:t>In California, the main stylistic difference in Cabernet Sauvignon is between hillside/mountain vineyards and those on flatter terrain like valley floors or some areas of the Central Valley.</a:t>
            </a:r>
          </a:p>
        </p:txBody>
      </p:sp>
    </p:spTree>
    <p:extLst>
      <p:ext uri="{BB962C8B-B14F-4D97-AF65-F5344CB8AC3E}">
        <p14:creationId xmlns:p14="http://schemas.microsoft.com/office/powerpoint/2010/main" val="2023835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3810000" cy="5440363"/>
          </a:xfrm>
        </p:spPr>
        <p:txBody>
          <a:bodyPr>
            <a:normAutofit fontScale="85000" lnSpcReduction="10000"/>
          </a:bodyPr>
          <a:lstStyle/>
          <a:p>
            <a:r>
              <a:rPr lang="en-US" dirty="0"/>
              <a:t>In Napa, the hillside vineyards of Diamond Mountain District, Howell Mountain, Mt. Veeder, Spring Mountain District have thinner, less fertile soils which produces smaller berries with more intense flavors, reminiscent of Bordeaux wines that require years of aging to mature.</a:t>
            </a: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576682"/>
            <a:ext cx="4541494" cy="551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267049"/>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447801"/>
          </a:xfrm>
        </p:spPr>
        <p:txBody>
          <a:bodyPr>
            <a:normAutofit fontScale="92500" lnSpcReduction="10000"/>
          </a:bodyPr>
          <a:lstStyle/>
          <a:p>
            <a:r>
              <a:rPr lang="en-US" dirty="0"/>
              <a:t>Wines produced from mountainside vineyards tend to be characterized by deep inky colors and strong berry aromas</a:t>
            </a:r>
          </a:p>
        </p:txBody>
      </p:sp>
      <p:pic>
        <p:nvPicPr>
          <p:cNvPr id="358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87"/>
          <a:stretch/>
        </p:blipFill>
        <p:spPr bwMode="auto">
          <a:xfrm>
            <a:off x="2126719" y="1905000"/>
            <a:ext cx="489442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54240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600200"/>
            <a:ext cx="4114800" cy="4525963"/>
          </a:xfrm>
        </p:spPr>
        <p:txBody>
          <a:bodyPr/>
          <a:lstStyle/>
          <a:p>
            <a:r>
              <a:rPr lang="en-US" dirty="0" smtClean="0"/>
              <a:t>Flat terrain produces higher yields and rounder less complex wines, although many are considered of high quality.</a:t>
            </a:r>
            <a:endParaRPr lang="en-US"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990600"/>
            <a:ext cx="375138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459087"/>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2743200"/>
          </a:xfrm>
        </p:spPr>
        <p:txBody>
          <a:bodyPr/>
          <a:lstStyle/>
          <a:p>
            <a:pPr marL="0" indent="0" algn="ctr">
              <a:buNone/>
            </a:pPr>
            <a:r>
              <a:rPr lang="en-US" dirty="0" smtClean="0"/>
              <a:t>Washington State</a:t>
            </a:r>
          </a:p>
          <a:p>
            <a:r>
              <a:rPr lang="en-US" dirty="0"/>
              <a:t>After Merlot, Cabernet Sauvignon is the second most widely planted grape variety in Washington State. It is generally found in the warmer sites of the Columbia Valley.</a:t>
            </a:r>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3124200"/>
            <a:ext cx="4447441" cy="356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101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4343400" cy="5562600"/>
          </a:xfrm>
        </p:spPr>
        <p:txBody>
          <a:bodyPr>
            <a:normAutofit fontScale="92500" lnSpcReduction="10000"/>
          </a:bodyPr>
          <a:lstStyle/>
          <a:p>
            <a:r>
              <a:rPr lang="en-US" dirty="0"/>
              <a:t>Its popularity is often attributed to its ease of cultivation—the grapes have thick skins and the vines are hardy and resistant to rot and </a:t>
            </a:r>
            <a:r>
              <a:rPr lang="en-US" dirty="0" smtClean="0"/>
              <a:t>frost and </a:t>
            </a:r>
            <a:r>
              <a:rPr lang="en-US" dirty="0"/>
              <a:t>to its consistent presentation of structure and flavours which express the typical character ("typicity") of the variety.</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8312" y="838200"/>
            <a:ext cx="3713036"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113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0"/>
            <a:ext cx="8229600" cy="2209800"/>
          </a:xfrm>
        </p:spPr>
        <p:txBody>
          <a:bodyPr>
            <a:normAutofit fontScale="92500" lnSpcReduction="10000"/>
          </a:bodyPr>
          <a:lstStyle/>
          <a:p>
            <a:r>
              <a:rPr lang="en-US" dirty="0"/>
              <a:t>Recent Washington American Viticultural Areas (AVAs) that have seen some success with their Cabernet Sauvignons include Red Mountain, Walla Walla Valley and parts of the Yakima Valley AVA </a:t>
            </a:r>
          </a:p>
        </p:txBody>
      </p:sp>
      <p:pic>
        <p:nvPicPr>
          <p:cNvPr id="389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96" t="59647" r="3313" b="12985"/>
          <a:stretch/>
        </p:blipFill>
        <p:spPr bwMode="auto">
          <a:xfrm>
            <a:off x="533401" y="609600"/>
            <a:ext cx="8153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202107"/>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3048000" cy="5105400"/>
          </a:xfrm>
        </p:spPr>
        <p:txBody>
          <a:bodyPr/>
          <a:lstStyle/>
          <a:p>
            <a:r>
              <a:rPr lang="en-US" dirty="0"/>
              <a:t>Washington Cabernet Sauvignon is characterized by its fruitiness and easy drinking styles that are not overly tannic</a:t>
            </a:r>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824023"/>
            <a:ext cx="2992466"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819400"/>
            <a:ext cx="2424112" cy="211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5832" y="3514141"/>
            <a:ext cx="2189887" cy="222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8853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2362200"/>
          </a:xfrm>
        </p:spPr>
        <p:txBody>
          <a:bodyPr>
            <a:normAutofit fontScale="92500"/>
          </a:bodyPr>
          <a:lstStyle/>
          <a:p>
            <a:pPr marL="0" indent="0" algn="ctr">
              <a:buNone/>
            </a:pPr>
            <a:r>
              <a:rPr lang="en-US" dirty="0" smtClean="0"/>
              <a:t>Oregon</a:t>
            </a:r>
          </a:p>
          <a:p>
            <a:r>
              <a:rPr lang="en-US" dirty="0"/>
              <a:t>In Oregon there are small quantities of Cabernet Sauvignon planted in the warmer southern regions of the Umpqua and Rogue Valleys</a:t>
            </a:r>
          </a:p>
        </p:txBody>
      </p:sp>
      <p:pic>
        <p:nvPicPr>
          <p:cNvPr id="409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95" t="3861" r="4206" b="9260"/>
          <a:stretch/>
        </p:blipFill>
        <p:spPr bwMode="auto">
          <a:xfrm>
            <a:off x="1752600" y="2583711"/>
            <a:ext cx="5741797" cy="383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3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4343400" cy="4906963"/>
          </a:xfrm>
        </p:spPr>
        <p:txBody>
          <a:bodyPr/>
          <a:lstStyle/>
          <a:p>
            <a:pPr marL="0" indent="0" algn="ctr">
              <a:buNone/>
            </a:pPr>
            <a:r>
              <a:rPr lang="en-US" dirty="0" smtClean="0"/>
              <a:t>South America</a:t>
            </a:r>
          </a:p>
          <a:p>
            <a:r>
              <a:rPr lang="en-US" dirty="0"/>
              <a:t>Cabernet Sauvignon is grown in nearly every South American country including Chile, Argentina, Bolivia, Brazil, Peru and Uruguay</a:t>
            </a:r>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14400"/>
            <a:ext cx="3810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06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1828800"/>
          </a:xfrm>
        </p:spPr>
        <p:txBody>
          <a:bodyPr>
            <a:normAutofit fontScale="92500" lnSpcReduction="10000"/>
          </a:bodyPr>
          <a:lstStyle/>
          <a:p>
            <a:pPr marL="0" indent="0" algn="ctr">
              <a:buNone/>
            </a:pPr>
            <a:r>
              <a:rPr lang="en-US" dirty="0" smtClean="0"/>
              <a:t>Australia</a:t>
            </a:r>
          </a:p>
          <a:p>
            <a:r>
              <a:rPr lang="en-US" dirty="0"/>
              <a:t>Today Cabernet Sauvignon is the second most widely planted red wine grape in Australia, following Shiraz with which it is often blended</a:t>
            </a:r>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057400"/>
            <a:ext cx="601980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06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a:bodyPr>
          <a:lstStyle/>
          <a:p>
            <a:r>
              <a:rPr lang="en-US" dirty="0"/>
              <a:t>the Coonawarra region first brought international attention to Australian Cabernet Sauvignons with intense fruit flavors and subtle minty notes</a:t>
            </a:r>
          </a:p>
          <a:p>
            <a:r>
              <a:rPr lang="en-US" dirty="0" smtClean="0"/>
              <a:t>The </a:t>
            </a:r>
            <a:r>
              <a:rPr lang="en-US" dirty="0"/>
              <a:t>Margaret River region </a:t>
            </a:r>
            <a:r>
              <a:rPr lang="en-US" dirty="0" smtClean="0"/>
              <a:t>wines are </a:t>
            </a:r>
            <a:r>
              <a:rPr lang="en-US" dirty="0"/>
              <a:t>tightly structured with pronounced black fruit </a:t>
            </a:r>
            <a:r>
              <a:rPr lang="en-US" dirty="0" smtClean="0"/>
              <a:t>notes</a:t>
            </a:r>
          </a:p>
          <a:p>
            <a:r>
              <a:rPr lang="en-US" dirty="0"/>
              <a:t>the Barossa Valley produces big, full bodied wines </a:t>
            </a:r>
            <a:endParaRPr lang="en-US" dirty="0" smtClean="0"/>
          </a:p>
          <a:p>
            <a:r>
              <a:rPr lang="en-US" dirty="0" smtClean="0"/>
              <a:t>wines </a:t>
            </a:r>
            <a:r>
              <a:rPr lang="en-US" dirty="0"/>
              <a:t>of the Yarra Valley are noted for their balance in acidity, tannins and fruit flavors</a:t>
            </a:r>
            <a:r>
              <a:rPr lang="en-US" dirty="0" smtClean="0"/>
              <a:t>.</a:t>
            </a:r>
            <a:endParaRPr lang="en-US" dirty="0"/>
          </a:p>
        </p:txBody>
      </p:sp>
    </p:spTree>
    <p:extLst>
      <p:ext uri="{BB962C8B-B14F-4D97-AF65-F5344CB8AC3E}">
        <p14:creationId xmlns:p14="http://schemas.microsoft.com/office/powerpoint/2010/main" val="15346975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Ability to Age</a:t>
            </a:r>
            <a:endParaRPr lang="en-US" dirty="0"/>
          </a:p>
        </p:txBody>
      </p:sp>
      <p:sp>
        <p:nvSpPr>
          <p:cNvPr id="3" name="Content Placeholder 2"/>
          <p:cNvSpPr>
            <a:spLocks noGrp="1"/>
          </p:cNvSpPr>
          <p:nvPr>
            <p:ph idx="1"/>
          </p:nvPr>
        </p:nvSpPr>
        <p:spPr/>
        <p:txBody>
          <a:bodyPr/>
          <a:lstStyle/>
          <a:p>
            <a:r>
              <a:rPr lang="en-US" dirty="0"/>
              <a:t>In the 19th and 20th centuries, a large part of Cabernet Sauvignon's reputation was built on its ability to age and develop in the bottle. In addition to softening some of their austere tannins, as Cabernet wines age new flavors and aromas can emerge and add to the wines' complexity. </a:t>
            </a:r>
          </a:p>
        </p:txBody>
      </p:sp>
    </p:spTree>
    <p:extLst>
      <p:ext uri="{BB962C8B-B14F-4D97-AF65-F5344CB8AC3E}">
        <p14:creationId xmlns:p14="http://schemas.microsoft.com/office/powerpoint/2010/main" val="738136558"/>
      </p:ext>
    </p:extLst>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0"/>
            <a:ext cx="8229600" cy="2362200"/>
          </a:xfrm>
        </p:spPr>
        <p:txBody>
          <a:bodyPr>
            <a:normAutofit fontScale="92500" lnSpcReduction="20000"/>
          </a:bodyPr>
          <a:lstStyle/>
          <a:p>
            <a:r>
              <a:rPr lang="en-US" dirty="0"/>
              <a:t>In Bordeaux, the tannins of the wines tend to soften after ten years and can typically last for at least another decade-sometimes longer depending on the producer and vintage. </a:t>
            </a:r>
            <a:r>
              <a:rPr lang="en-US" dirty="0" smtClean="0"/>
              <a:t>Some </a:t>
            </a:r>
            <a:r>
              <a:rPr lang="en-US" dirty="0"/>
              <a:t>premium examples in favorable vintages have the potential to last for over a century</a:t>
            </a:r>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28601"/>
            <a:ext cx="5594122" cy="400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189075"/>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1"/>
            <a:ext cx="8229600" cy="1771650"/>
          </a:xfrm>
        </p:spPr>
        <p:txBody>
          <a:bodyPr>
            <a:normAutofit fontScale="92500" lnSpcReduction="10000"/>
          </a:bodyPr>
          <a:lstStyle/>
          <a:p>
            <a:r>
              <a:rPr lang="en-US" dirty="0"/>
              <a:t>Overall, the majority of Californian Cabernets are meant to be approachable after only a couple of years in the bottle but can still have the potential to improve further over time.</a:t>
            </a: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000250"/>
            <a:ext cx="4953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9866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Pairing with Food</a:t>
            </a:r>
            <a:endParaRPr lang="en-US" dirty="0"/>
          </a:p>
        </p:txBody>
      </p:sp>
      <p:sp>
        <p:nvSpPr>
          <p:cNvPr id="3" name="Content Placeholder 2"/>
          <p:cNvSpPr>
            <a:spLocks noGrp="1"/>
          </p:cNvSpPr>
          <p:nvPr>
            <p:ph idx="1"/>
          </p:nvPr>
        </p:nvSpPr>
        <p:spPr>
          <a:xfrm>
            <a:off x="457200" y="1447801"/>
            <a:ext cx="8229600" cy="1524000"/>
          </a:xfrm>
        </p:spPr>
        <p:txBody>
          <a:bodyPr>
            <a:normAutofit lnSpcReduction="10000"/>
          </a:bodyPr>
          <a:lstStyle/>
          <a:p>
            <a:r>
              <a:rPr lang="en-US" dirty="0"/>
              <a:t>Cabernet Sauvignon is a very bold and </a:t>
            </a:r>
            <a:r>
              <a:rPr lang="en-US" dirty="0" smtClean="0"/>
              <a:t>assertive </a:t>
            </a:r>
            <a:r>
              <a:rPr lang="en-US" dirty="0"/>
              <a:t>wine that has potential to overwhelm light and delicate dishes.</a:t>
            </a:r>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3152553"/>
            <a:ext cx="40767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74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0"/>
            <a:ext cx="8229600" cy="2316163"/>
          </a:xfrm>
        </p:spPr>
        <p:txBody>
          <a:bodyPr/>
          <a:lstStyle/>
          <a:p>
            <a:r>
              <a:rPr lang="en-US" dirty="0"/>
              <a:t>While Cabernet Sauvignon can grow in a variety of climates, its suitability as a varietal wine or as a blend component is strongly influenced by the warmth of the </a:t>
            </a:r>
            <a:r>
              <a:rPr lang="en-US" dirty="0" smtClean="0"/>
              <a:t>climate.</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04800"/>
            <a:ext cx="5410200" cy="330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081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1"/>
            <a:ext cx="8229600" cy="2590800"/>
          </a:xfrm>
        </p:spPr>
        <p:txBody>
          <a:bodyPr/>
          <a:lstStyle/>
          <a:p>
            <a:r>
              <a:rPr lang="en-US" dirty="0"/>
              <a:t>The wine's high tannin content as well as the oak influences and high alcohol levels associated with many regional styles play important roles in influencing how well the wine matches with different foods</a:t>
            </a:r>
          </a:p>
        </p:txBody>
      </p:sp>
      <p:pic>
        <p:nvPicPr>
          <p:cNvPr id="47106" name="Picture 2" descr="http://api.ning.com/files/Y76PmZk03CITSBodSHLd4BlLBeqmndc1BurxuojuTt70liUelxL9AbyeAagMmoS6ZYBpwEQNElpW-YuS1Aycx8tG6PFVXGp9/pairing_m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200400"/>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64"/>
          <a:stretch/>
        </p:blipFill>
        <p:spPr bwMode="auto">
          <a:xfrm>
            <a:off x="3352800" y="4298211"/>
            <a:ext cx="2016642" cy="206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099391"/>
            <a:ext cx="2608521" cy="1956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143916"/>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114800"/>
            <a:ext cx="8229600" cy="2087563"/>
          </a:xfrm>
        </p:spPr>
        <p:txBody>
          <a:bodyPr>
            <a:normAutofit fontScale="92500" lnSpcReduction="20000"/>
          </a:bodyPr>
          <a:lstStyle/>
          <a:p>
            <a:r>
              <a:rPr lang="en-US" dirty="0"/>
              <a:t>Milder </a:t>
            </a:r>
            <a:r>
              <a:rPr lang="en-US" dirty="0" smtClean="0"/>
              <a:t>spice, </a:t>
            </a:r>
            <a:r>
              <a:rPr lang="en-US" dirty="0"/>
              <a:t>such as black pepper, pair </a:t>
            </a:r>
            <a:r>
              <a:rPr lang="en-US" dirty="0" smtClean="0"/>
              <a:t>well </a:t>
            </a:r>
            <a:r>
              <a:rPr lang="en-US" dirty="0"/>
              <a:t>due to their ability to minimize the perception of tannins—such as in the classic pairings of Cabernet Sauvignon with steak au poivre and pepper-crusted ahi tuna</a:t>
            </a:r>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48922"/>
            <a:ext cx="3810000" cy="254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445" b="8419"/>
          <a:stretch/>
        </p:blipFill>
        <p:spPr bwMode="auto">
          <a:xfrm>
            <a:off x="4495800" y="1171286"/>
            <a:ext cx="4343400" cy="209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560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3768" y="1600200"/>
            <a:ext cx="3813031" cy="4525963"/>
          </a:xfrm>
        </p:spPr>
        <p:txBody>
          <a:bodyPr/>
          <a:lstStyle/>
          <a:p>
            <a:r>
              <a:rPr lang="en-US" dirty="0"/>
              <a:t>Old World wines, such as Bordeaux, have earthier influences and will pair better with mushrooms.</a:t>
            </a:r>
          </a:p>
        </p:txBody>
      </p:sp>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447800"/>
            <a:ext cx="426416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862174"/>
      </p:ext>
    </p:extLst>
  </p:cSld>
  <p:clrMapOvr>
    <a:masterClrMapping/>
  </p:clrMapOvr>
  <p:transition spd="slow">
    <p:wheel spokes="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914400"/>
            <a:ext cx="4800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600200"/>
            <a:ext cx="4114800" cy="4525963"/>
          </a:xfrm>
        </p:spPr>
        <p:txBody>
          <a:bodyPr/>
          <a:lstStyle/>
          <a:p>
            <a:r>
              <a:rPr lang="en-US" dirty="0"/>
              <a:t>Cabernet Sauvignon has the potential to pair well with bitter dark chocolate, it will not pair well with sweeter styles such as milk chocolate</a:t>
            </a:r>
          </a:p>
        </p:txBody>
      </p:sp>
    </p:spTree>
    <p:extLst>
      <p:ext uri="{BB962C8B-B14F-4D97-AF65-F5344CB8AC3E}">
        <p14:creationId xmlns:p14="http://schemas.microsoft.com/office/powerpoint/2010/main" val="370863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0"/>
            <a:ext cx="8229600" cy="2087563"/>
          </a:xfrm>
        </p:spPr>
        <p:txBody>
          <a:bodyPr>
            <a:normAutofit fontScale="92500" lnSpcReduction="20000"/>
          </a:bodyPr>
          <a:lstStyle/>
          <a:p>
            <a:r>
              <a:rPr lang="en-US" dirty="0"/>
              <a:t>The wine can typically pair well with a variety of cheeses, such as Cheddar, mozzarella and Brie, but full flavored or blue cheeses will typically compete too much with the flavors of Cabernet Sauvignon to be a complementary pairing</a:t>
            </a:r>
          </a:p>
        </p:txBody>
      </p:sp>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1460" y="381000"/>
            <a:ext cx="520677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1999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762000"/>
            <a:ext cx="3429000" cy="5364163"/>
          </a:xfrm>
        </p:spPr>
        <p:txBody>
          <a:bodyPr>
            <a:normAutofit fontScale="92500" lnSpcReduction="10000"/>
          </a:bodyPr>
          <a:lstStyle/>
          <a:p>
            <a:r>
              <a:rPr lang="en-US" dirty="0"/>
              <a:t>Many wine regions in California give the vine an abundance of sunshine with few problems in ripening fully, which increases the likelihood of producing varietal Cabernet </a:t>
            </a:r>
            <a:r>
              <a:rPr lang="en-US" dirty="0" smtClean="0"/>
              <a:t>wines.</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55764"/>
            <a:ext cx="4800600" cy="550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4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4038600" cy="5135563"/>
          </a:xfrm>
        </p:spPr>
        <p:txBody>
          <a:bodyPr>
            <a:normAutofit lnSpcReduction="10000"/>
          </a:bodyPr>
          <a:lstStyle/>
          <a:p>
            <a:r>
              <a:rPr lang="en-US" dirty="0"/>
              <a:t>In regions like Bordeaux, under the threat of inclement harvest season weather, Cabernet Sauvignon is often harvested a little earlier than ideal and is then blended with other grapes to fill in the gaps</a:t>
            </a:r>
          </a:p>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256" y="914400"/>
            <a:ext cx="4124326"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88623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914400"/>
            <a:ext cx="4419600" cy="5211763"/>
          </a:xfrm>
        </p:spPr>
        <p:txBody>
          <a:bodyPr>
            <a:normAutofit/>
          </a:bodyPr>
          <a:lstStyle/>
          <a:p>
            <a:r>
              <a:rPr lang="en-US" dirty="0"/>
              <a:t>In some regions, climate will be more important than soil. In regions that are too cool, there is a potential for more herbaceous and green bell pepper </a:t>
            </a:r>
            <a:r>
              <a:rPr lang="en-US" dirty="0" smtClean="0"/>
              <a:t>flavors </a:t>
            </a:r>
            <a:r>
              <a:rPr lang="en-US" dirty="0"/>
              <a:t>from less than ideally ripened grapes</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23" y="1066800"/>
            <a:ext cx="3376760" cy="498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4629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38600"/>
            <a:ext cx="8229600" cy="2057400"/>
          </a:xfrm>
        </p:spPr>
        <p:txBody>
          <a:bodyPr/>
          <a:lstStyle/>
          <a:p>
            <a:r>
              <a:rPr lang="en-US" dirty="0"/>
              <a:t>In regions where the grape is exposed to excess warmth and over-ripening, there is a propensity for the wine to develop </a:t>
            </a:r>
            <a:r>
              <a:rPr lang="en-US" dirty="0" smtClean="0"/>
              <a:t>flavors </a:t>
            </a:r>
            <a:r>
              <a:rPr lang="en-US" dirty="0"/>
              <a:t>of cooked or stewed blackcurrants</a:t>
            </a:r>
            <a:r>
              <a:rPr lang="en-US" dirty="0" smtClean="0"/>
              <a:t>.</a:t>
            </a: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457199"/>
            <a:ext cx="4876800" cy="351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02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1681</Words>
  <Application>Microsoft Office PowerPoint</Application>
  <PresentationFormat>On-screen Show (4:3)</PresentationFormat>
  <Paragraphs>67</Paragraphs>
  <Slides>54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54</vt:i4>
      </vt:variant>
    </vt:vector>
  </HeadingPairs>
  <TitlesOfParts>
    <vt:vector size="57" baseType="lpstr">
      <vt:lpstr>Arial</vt:lpstr>
      <vt:lpstr>Calibri</vt:lpstr>
      <vt:lpstr>Office Theme</vt:lpstr>
      <vt:lpstr>Cabernet Sauvignon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Wine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Ability to Age</vt:lpstr>
      <vt:lpstr>PowerPoint Presentation</vt:lpstr>
      <vt:lpstr>PowerPoint Presentation</vt:lpstr>
      <vt:lpstr>Pairing with Food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Cabernet Sauvignon</dc:title>
  <dc:creator>Mike Jordan</dc:creator>
  <cp:lastModifiedBy>Mike Jordan</cp:lastModifiedBy>
  <cp:revision>29</cp:revision>
  <dcterms:created xsi:type="dcterms:W3CDTF">2006-08-16T00:00:00Z</dcterms:created>
  <dcterms:modified xsi:type="dcterms:W3CDTF">2015-12-20T17:39:35Z</dcterms:modified>
</cp:coreProperties>
</file>