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13"/>
  </p:notesMasterIdLst>
  <p:handoutMasterIdLst>
    <p:handoutMasterId r:id="rId14"/>
  </p:handoutMasterIdLst>
  <p:sldIdLst>
    <p:sldId id="283" r:id="rId2"/>
    <p:sldId id="279" r:id="rId3"/>
    <p:sldId id="318" r:id="rId4"/>
    <p:sldId id="312" r:id="rId5"/>
    <p:sldId id="317" r:id="rId6"/>
    <p:sldId id="319" r:id="rId7"/>
    <p:sldId id="313" r:id="rId8"/>
    <p:sldId id="293" r:id="rId9"/>
    <p:sldId id="298" r:id="rId10"/>
    <p:sldId id="306" r:id="rId11"/>
    <p:sldId id="289" r:id="rId12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DF8A15D7-BD62-E149-962C-08E87225CD1D}">
          <p14:sldIdLst>
            <p14:sldId id="283"/>
            <p14:sldId id="279"/>
            <p14:sldId id="318"/>
            <p14:sldId id="312"/>
            <p14:sldId id="317"/>
            <p14:sldId id="319"/>
            <p14:sldId id="313"/>
            <p14:sldId id="293"/>
            <p14:sldId id="298"/>
            <p14:sldId id="30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A1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81553" autoAdjust="0"/>
  </p:normalViewPr>
  <p:slideViewPr>
    <p:cSldViewPr snapToGrid="0" snapToObjects="1">
      <p:cViewPr varScale="1">
        <p:scale>
          <a:sx n="93" d="100"/>
          <a:sy n="93" d="100"/>
        </p:scale>
        <p:origin x="22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331" y="5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r">
              <a:defRPr sz="1200"/>
            </a:lvl1pPr>
          </a:lstStyle>
          <a:p>
            <a:fld id="{70250DD3-397B-C144-A230-CCB4604895EF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1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1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r">
              <a:defRPr sz="1200"/>
            </a:lvl1pPr>
          </a:lstStyle>
          <a:p>
            <a:fld id="{EBC82BE4-8F97-7745-890C-B43F022B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735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r">
              <a:defRPr sz="1200"/>
            </a:lvl1pPr>
          </a:lstStyle>
          <a:p>
            <a:fld id="{B08BD26F-ACC6-D34A-B6E4-ADCEC73D5F0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2" rIns="94225" bIns="471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5" tIns="47112" rIns="94225" bIns="471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1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1"/>
            <a:ext cx="3077739" cy="469424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r">
              <a:defRPr sz="1200"/>
            </a:lvl1pPr>
          </a:lstStyle>
          <a:p>
            <a:fld id="{0E4123D8-7A60-144B-9907-6728413CF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51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9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7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8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0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52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74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23D8-7A60-144B-9907-6728413CFA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7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27329"/>
            <a:ext cx="8229600" cy="1733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03935"/>
            <a:ext cx="8229600" cy="43036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0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023577"/>
            <a:ext cx="8229600" cy="10683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706" y="2332181"/>
            <a:ext cx="4040188" cy="3793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8531" y="2332181"/>
            <a:ext cx="4041775" cy="37939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5D79-2669-7043-96FB-195196BE8624}" type="datetime1">
              <a:rPr lang="en-US" smtClean="0"/>
              <a:t>10/6/2020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00719F"/>
                </a:solidFill>
              </a:defRPr>
            </a:lvl1pPr>
          </a:lstStyle>
          <a:p>
            <a:pPr>
              <a:defRPr/>
            </a:pPr>
            <a:r>
              <a:rPr lang="tr-TR" dirty="0"/>
              <a:t>seattlecentral.edu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1363"/>
            <a:ext cx="3008313" cy="6465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1364"/>
            <a:ext cx="5111750" cy="5144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3008313" cy="4348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DF16-5868-A046-B6A3-485162322937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9F"/>
                </a:solidFill>
              </a:defRPr>
            </a:lvl1pPr>
          </a:lstStyle>
          <a:p>
            <a:pPr>
              <a:defRPr/>
            </a:pPr>
            <a:r>
              <a:rPr lang="tr-TR" dirty="0"/>
              <a:t>seattlecentral.edu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2817"/>
            <a:ext cx="5486400" cy="38847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FAE3-238E-F746-9D0D-3B2A8A6F8EBE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9F"/>
                </a:solidFill>
              </a:defRPr>
            </a:lvl1pPr>
          </a:lstStyle>
          <a:p>
            <a:pPr>
              <a:defRPr/>
            </a:pPr>
            <a:r>
              <a:rPr lang="tr-TR" dirty="0"/>
              <a:t>seattlecentral.edu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3" y="2551113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7329"/>
            <a:ext cx="8229600" cy="11752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03936"/>
            <a:ext cx="8229600" cy="2918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6302515"/>
            <a:ext cx="2318656" cy="3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3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 userDrawn="1"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rgbClr val="008F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63713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6302515"/>
            <a:ext cx="2318656" cy="3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6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17713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6302515"/>
            <a:ext cx="2318656" cy="3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3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3" y="2551113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73363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6302515"/>
            <a:ext cx="2318656" cy="3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9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6D804-8CF6-EA41-B37C-AC92A27C33F5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9F"/>
                </a:solidFill>
              </a:defRPr>
            </a:lvl1pPr>
          </a:lstStyle>
          <a:p>
            <a:pPr>
              <a:defRPr/>
            </a:pPr>
            <a:r>
              <a:rPr lang="tr-TR" dirty="0"/>
              <a:t>seattlecentral.edu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8274"/>
            <a:ext cx="8229600" cy="3897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F888-CB1A-B549-80E1-2895DE766AE8}" type="datetime1">
              <a:rPr lang="en-US" smtClean="0"/>
              <a:t>10/6/2020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04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7989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506A-1C32-2A4D-8A12-CF0ABE7F8B83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719F"/>
                </a:solidFill>
              </a:defRPr>
            </a:lvl1pPr>
          </a:lstStyle>
          <a:p>
            <a:pPr>
              <a:defRPr/>
            </a:pPr>
            <a:r>
              <a:rPr lang="tr-TR" dirty="0"/>
              <a:t>seattlecentral.edu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A966F-2DBA-1E40-8270-1BB43D57B404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9F"/>
                </a:solidFill>
              </a:defRPr>
            </a:lvl1pPr>
          </a:lstStyle>
          <a:p>
            <a:pPr>
              <a:defRPr/>
            </a:pPr>
            <a:r>
              <a:rPr lang="tr-TR" dirty="0"/>
              <a:t>seattlecentral.edu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1E5336-C322-044E-89F1-F25E189CD8F3}" type="datetime1">
              <a:rPr lang="en-US" smtClean="0"/>
              <a:t>10/6/2020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67"/>
            <a:ext cx="9144000" cy="92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67"/>
            <a:ext cx="9144000" cy="9271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tr-TR" spc="50" dirty="0">
                <a:solidFill>
                  <a:srgbClr val="0071A1"/>
                </a:solidFill>
                <a:latin typeface="Arial"/>
              </a:rPr>
              <a:t>seattlecentral.edu </a:t>
            </a:r>
            <a:endParaRPr lang="en-US" spc="50" dirty="0">
              <a:solidFill>
                <a:srgbClr val="0071A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0" r:id="rId2"/>
    <p:sldLayoutId id="2147483676" r:id="rId3"/>
    <p:sldLayoutId id="2147483706" r:id="rId4"/>
    <p:sldLayoutId id="2147483691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5" r:id="rId11"/>
    <p:sldLayoutId id="2147483686" r:id="rId12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409458" y="2139206"/>
            <a:ext cx="8499158" cy="776287"/>
          </a:xfrm>
        </p:spPr>
        <p:txBody>
          <a:bodyPr/>
          <a:lstStyle/>
          <a:p>
            <a:r>
              <a:rPr lang="en-US" sz="4400" dirty="0"/>
              <a:t>October Community Forum </a:t>
            </a:r>
            <a:br>
              <a:rPr lang="en-US" sz="4400" dirty="0"/>
            </a:br>
            <a:br>
              <a:rPr lang="en-US" sz="4400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998" y="5466303"/>
            <a:ext cx="377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October 6,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AA2F4-9994-4AC6-9327-8FD94874B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075" y="6290969"/>
            <a:ext cx="2208944" cy="39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114"/>
            <a:ext cx="8229600" cy="789950"/>
          </a:xfrm>
        </p:spPr>
        <p:txBody>
          <a:bodyPr/>
          <a:lstStyle/>
          <a:p>
            <a:r>
              <a:rPr lang="en-US" dirty="0"/>
              <a:t>Fall Election Season &amp; Protests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862"/>
            <a:ext cx="8229600" cy="44584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Fall election season and efforts to register voters and encourage voting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Campus has been impacted by ongoing protests (broken windows, graffiti, trash) with costs totaling almost $100K thus far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This quarter we aim to have most staff out of the building by 7p, with escorts to garage/transit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Planning for election </a:t>
            </a:r>
            <a:r>
              <a:rPr lang="en-US"/>
              <a:t>outcome protests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6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Q &amp; A</a:t>
            </a:r>
          </a:p>
          <a:p>
            <a:pPr>
              <a:spcAft>
                <a:spcPts val="600"/>
              </a:spcAft>
            </a:pPr>
            <a:r>
              <a:rPr lang="en-US" dirty="0"/>
              <a:t>This is being recorded and will be available on our website no later than end of day tomorrow</a:t>
            </a:r>
          </a:p>
        </p:txBody>
      </p:sp>
    </p:spTree>
    <p:extLst>
      <p:ext uri="{BB962C8B-B14F-4D97-AF65-F5344CB8AC3E}">
        <p14:creationId xmlns:p14="http://schemas.microsoft.com/office/powerpoint/2010/main" val="2980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866"/>
            <a:ext cx="8229600" cy="834094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3218"/>
            <a:ext cx="8421939" cy="5146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Reflections on President’s Day 2020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Continued Remote Operations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Limited F2F Student Services for 4 Weeks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Winter and Spring 2021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Update on Budget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Fall Election Season &amp; Ongoing Protests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6798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E8FC-557F-4D8C-AB32-AC6F8B79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Day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73520-489B-4AA9-B706-B5718CF13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Thank you to the team for first virtual event!</a:t>
            </a:r>
          </a:p>
          <a:p>
            <a:pPr>
              <a:spcAft>
                <a:spcPts val="600"/>
              </a:spcAft>
            </a:pPr>
            <a:r>
              <a:rPr lang="en-US" dirty="0"/>
              <a:t>Focus on future, where we want to be post-pandemic and post budget crises</a:t>
            </a:r>
          </a:p>
          <a:p>
            <a:pPr>
              <a:spcAft>
                <a:spcPts val="600"/>
              </a:spcAft>
            </a:pPr>
            <a:r>
              <a:rPr lang="en-US" dirty="0"/>
              <a:t>Different mix of academic programs, younger students, less international enrollment, greater emphasis on racial equity inside and outside the classroom</a:t>
            </a:r>
          </a:p>
        </p:txBody>
      </p:sp>
    </p:spTree>
    <p:extLst>
      <p:ext uri="{BB962C8B-B14F-4D97-AF65-F5344CB8AC3E}">
        <p14:creationId xmlns:p14="http://schemas.microsoft.com/office/powerpoint/2010/main" val="325252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6AC0-FA72-4DC0-9D27-608F7ED4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329"/>
            <a:ext cx="8229600" cy="968141"/>
          </a:xfrm>
        </p:spPr>
        <p:txBody>
          <a:bodyPr/>
          <a:lstStyle/>
          <a:p>
            <a:r>
              <a:rPr lang="en-US" dirty="0"/>
              <a:t>Remote Operations This Quarter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33786-0A68-4474-BC44-1E8756E71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83757"/>
            <a:ext cx="8412480" cy="4805330"/>
          </a:xfr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Most programs are online or with a limited number offering face to face instruction.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Most employees will continue to work remotely and campus will remain closed to the public.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 to B/E and the three satellites is limited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 for the authorized F2F instruction courses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Pre-approved appointments for student services and computer lab; and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Faculty and staff approved to work from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and exit thru 1701 Broadway entrance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7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40D8-B2B9-4E49-A60F-14A0CDD6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329"/>
            <a:ext cx="8229600" cy="961835"/>
          </a:xfrm>
        </p:spPr>
        <p:txBody>
          <a:bodyPr/>
          <a:lstStyle/>
          <a:p>
            <a:r>
              <a:rPr lang="en-US" dirty="0"/>
              <a:t>Remote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0C058-2F91-4F7C-B12F-AA5366BD9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3" y="1488624"/>
            <a:ext cx="8393562" cy="496893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u="sng" dirty="0"/>
              <a:t>Visiting Campus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Everyone required to do daily symptom check via on-line forms at entry and departure.  </a:t>
            </a:r>
            <a:r>
              <a:rPr lang="en-US" sz="2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sick, stay home</a:t>
            </a:r>
            <a:endParaRPr lang="en-US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Masks, social distancing and frequent handwashing are a requirement</a:t>
            </a:r>
            <a:endParaRPr lang="en-US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Those needing accommodations must contact HR</a:t>
            </a:r>
            <a:endParaRPr lang="en-US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Daily wristband to show you’ve been screened</a:t>
            </a:r>
            <a:endParaRPr lang="en-US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Scheduling for visits to campus can be done via Doodle w Rachel Cahan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Reminder that COVID compliance requires weekly health and safety training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E8FC-557F-4D8C-AB32-AC6F8B79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1068387"/>
          </a:xfrm>
        </p:spPr>
        <p:txBody>
          <a:bodyPr/>
          <a:lstStyle/>
          <a:p>
            <a:r>
              <a:rPr lang="en-US" dirty="0"/>
              <a:t>Limited Face to Face Student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73520-489B-4AA9-B706-B5718CF1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9249"/>
            <a:ext cx="8229600" cy="44963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Student services offering in-person appointments to students to access services in Financial Aid, Registration and Admissions from September 14-October 9 on Tuesdays and Thursdays from 9-3. After that services offered remotely or by appointment only.</a:t>
            </a:r>
          </a:p>
          <a:p>
            <a:pPr>
              <a:spcAft>
                <a:spcPts val="600"/>
              </a:spcAft>
            </a:pPr>
            <a:r>
              <a:rPr lang="en-US" dirty="0"/>
              <a:t>Thank you to security, IT, custodial team and student services team for serving over 500 students thus far.</a:t>
            </a:r>
          </a:p>
          <a:p>
            <a:pPr>
              <a:spcAft>
                <a:spcPts val="600"/>
              </a:spcAft>
            </a:pPr>
            <a:r>
              <a:rPr lang="en-US" dirty="0"/>
              <a:t>Limited computer lab access for students with extenuating circumstances related to internet access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5F9B-2EEB-4B01-BBDD-1AF55526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329"/>
            <a:ext cx="8229600" cy="892467"/>
          </a:xfrm>
        </p:spPr>
        <p:txBody>
          <a:bodyPr/>
          <a:lstStyle/>
          <a:p>
            <a:r>
              <a:rPr lang="en-US" dirty="0"/>
              <a:t>Winter and Spring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1F287-D359-4380-90A5-95DD26A13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3127"/>
            <a:ext cx="8229600" cy="435441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Instructional planning for winter is moving forward with assumption that instruction will still be mostly remote</a:t>
            </a:r>
          </a:p>
          <a:p>
            <a:pPr>
              <a:spcAft>
                <a:spcPts val="600"/>
              </a:spcAft>
            </a:pPr>
            <a:r>
              <a:rPr lang="en-US" dirty="0"/>
              <a:t>CTC go-live date in February means major changes in HR, Enrollment and Financial data processes</a:t>
            </a:r>
          </a:p>
          <a:p>
            <a:pPr>
              <a:spcAft>
                <a:spcPts val="600"/>
              </a:spcAft>
            </a:pPr>
            <a:r>
              <a:rPr lang="en-US" dirty="0"/>
              <a:t>Districtwide team working on decision factors related to reopening campus underway (# of cases in community, ability to adhere to cleanliness guidelines, availability of PPE)</a:t>
            </a:r>
          </a:p>
          <a:p>
            <a:pPr>
              <a:spcAft>
                <a:spcPts val="600"/>
              </a:spcAft>
            </a:pPr>
            <a:r>
              <a:rPr lang="en-US" dirty="0"/>
              <a:t>Spring decision will be guided by public health advice and where we are in phases of recovery</a:t>
            </a:r>
          </a:p>
        </p:txBody>
      </p:sp>
    </p:spTree>
    <p:extLst>
      <p:ext uri="{BB962C8B-B14F-4D97-AF65-F5344CB8AC3E}">
        <p14:creationId xmlns:p14="http://schemas.microsoft.com/office/powerpoint/2010/main" val="243186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113"/>
            <a:ext cx="8229600" cy="670133"/>
          </a:xfrm>
        </p:spPr>
        <p:txBody>
          <a:bodyPr/>
          <a:lstStyle/>
          <a:p>
            <a:r>
              <a:rPr lang="en-US" dirty="0"/>
              <a:t>2021 Budget Planning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245"/>
            <a:ext cx="8229600" cy="5032353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2200" dirty="0"/>
              <a:t>We have submitted budget plan to address the structural issues in our budget related to use of international $ and declining enrollment. </a:t>
            </a:r>
          </a:p>
          <a:p>
            <a:pPr lvl="0">
              <a:spcAft>
                <a:spcPts val="600"/>
              </a:spcAft>
            </a:pPr>
            <a:r>
              <a:rPr lang="en-US" sz="2200" dirty="0"/>
              <a:t>The state board has allocated all funding to colleges, but we know some reductions will be needed due to declining state revenue due to COVID.  Holding back 10% anticipating mid-year reductions. </a:t>
            </a:r>
          </a:p>
          <a:p>
            <a:pPr lvl="0">
              <a:spcAft>
                <a:spcPts val="600"/>
              </a:spcAft>
            </a:pPr>
            <a:r>
              <a:rPr lang="en-US" sz="2200" dirty="0"/>
              <a:t>We will continue to monitor the decisions and information coming from the Governor and Legislature in January/February</a:t>
            </a:r>
          </a:p>
        </p:txBody>
      </p:sp>
    </p:spTree>
    <p:extLst>
      <p:ext uri="{BB962C8B-B14F-4D97-AF65-F5344CB8AC3E}">
        <p14:creationId xmlns:p14="http://schemas.microsoft.com/office/powerpoint/2010/main" val="237953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329"/>
            <a:ext cx="8229600" cy="1050122"/>
          </a:xfrm>
        </p:spPr>
        <p:txBody>
          <a:bodyPr/>
          <a:lstStyle/>
          <a:p>
            <a:r>
              <a:rPr lang="en-US" sz="2800" dirty="0"/>
              <a:t>Our Budget Reductions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7451"/>
            <a:ext cx="8229600" cy="48116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Layoffs in self-sustaining programs and elimination of 2 exempt staff positions (6 total)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Furloughs in July, August and November for everyone except faculty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Early retirement incentive offered, 8 faculty and 10 classified staff approved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President’s Cabinet members furloughed 5 days and did not take 3% COLA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Reduced spending on travel, professional development and supplies 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Delaying or not filling 24 vacant positions due to hiring freeze. We have </a:t>
            </a:r>
            <a:r>
              <a:rPr lang="en-US" sz="1800"/>
              <a:t>made a few </a:t>
            </a:r>
            <a:r>
              <a:rPr lang="en-US" sz="1800" dirty="0"/>
              <a:t>hiring exceptions for mission critical positions or grant-funded positions.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Academic program closure and reconfiguration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Some positions changed to 9-10-11 months and some moved to alternative revenue sources (i.e. S&amp;A fees)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More efficient use of facilities to decrease utility costs</a:t>
            </a:r>
          </a:p>
        </p:txBody>
      </p:sp>
    </p:spTree>
    <p:extLst>
      <p:ext uri="{BB962C8B-B14F-4D97-AF65-F5344CB8AC3E}">
        <p14:creationId xmlns:p14="http://schemas.microsoft.com/office/powerpoint/2010/main" val="2124354183"/>
      </p:ext>
    </p:extLst>
  </p:cSld>
  <p:clrMapOvr>
    <a:masterClrMapping/>
  </p:clrMapOvr>
</p:sld>
</file>

<file path=ppt/theme/theme1.xml><?xml version="1.0" encoding="utf-8"?>
<a:theme xmlns:a="http://schemas.openxmlformats.org/drawingml/2006/main" name="SeattleCentral Powerpoint template">
  <a:themeElements>
    <a:clrScheme name="SC Bl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19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attleCentral_template" id="{896D173F-A356-A94F-9893-382EFA7609BB}" vid="{E88EAD0F-4850-B64D-8112-09224D7A5D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SeattleCentral_template</Template>
  <TotalTime>5065</TotalTime>
  <Words>706</Words>
  <Application>Microsoft Office PowerPoint</Application>
  <PresentationFormat>On-screen Show (4:3)</PresentationFormat>
  <Paragraphs>71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Courier New</vt:lpstr>
      <vt:lpstr>Symbol</vt:lpstr>
      <vt:lpstr>Times New Roman</vt:lpstr>
      <vt:lpstr>SeattleCentral Powerpoint template</vt:lpstr>
      <vt:lpstr>October Community Forum   </vt:lpstr>
      <vt:lpstr>Overview</vt:lpstr>
      <vt:lpstr>President’s Day 2020</vt:lpstr>
      <vt:lpstr>Remote Operations This Quarter</vt:lpstr>
      <vt:lpstr>Remote Operations</vt:lpstr>
      <vt:lpstr>Limited Face to Face Student Services</vt:lpstr>
      <vt:lpstr>Winter and Spring Planning</vt:lpstr>
      <vt:lpstr>2021 Budget Planning  </vt:lpstr>
      <vt:lpstr>Our Budget Reductions</vt:lpstr>
      <vt:lpstr>Fall Election Season &amp; Protests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Lewis, Erin</cp:lastModifiedBy>
  <cp:revision>220</cp:revision>
  <cp:lastPrinted>2020-08-12T15:50:30Z</cp:lastPrinted>
  <dcterms:created xsi:type="dcterms:W3CDTF">2017-02-08T15:51:02Z</dcterms:created>
  <dcterms:modified xsi:type="dcterms:W3CDTF">2020-10-06T20:40:32Z</dcterms:modified>
  <cp:category/>
</cp:coreProperties>
</file>