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83" r:id="rId2"/>
    <p:sldId id="279" r:id="rId3"/>
    <p:sldId id="726" r:id="rId4"/>
    <p:sldId id="293" r:id="rId5"/>
    <p:sldId id="296" r:id="rId6"/>
    <p:sldId id="295" r:id="rId7"/>
    <p:sldId id="724" r:id="rId8"/>
    <p:sldId id="725" r:id="rId9"/>
    <p:sldId id="727" r:id="rId10"/>
    <p:sldId id="289" r:id="rId11"/>
  </p:sldIdLst>
  <p:sldSz cx="9144000" cy="6858000" type="screen4x3"/>
  <p:notesSz cx="7086600" cy="9372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DF8A15D7-BD62-E149-962C-08E87225CD1D}">
          <p14:sldIdLst>
            <p14:sldId id="283"/>
            <p14:sldId id="279"/>
            <p14:sldId id="726"/>
            <p14:sldId id="293"/>
            <p14:sldId id="296"/>
            <p14:sldId id="295"/>
            <p14:sldId id="724"/>
            <p14:sldId id="725"/>
            <p14:sldId id="727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2"/>
    <a:srgbClr val="0071A1"/>
    <a:srgbClr val="008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81497" autoAdjust="0"/>
  </p:normalViewPr>
  <p:slideViewPr>
    <p:cSldViewPr snapToGrid="0" snapToObjects="1">
      <p:cViewPr varScale="1">
        <p:scale>
          <a:sx n="67" d="100"/>
          <a:sy n="67" d="100"/>
        </p:scale>
        <p:origin x="2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088" y="216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70250DD3-397B-C144-A230-CCB4604895EF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EBC82BE4-8F97-7745-890C-B43F022B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3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08BD26F-ACC6-D34A-B6E4-ADCEC73D5F0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E4123D8-7A60-144B-9907-6728413C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51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7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visiting campus - Submit return to work plans if new personnel will be returning to campus</a:t>
            </a:r>
          </a:p>
          <a:p>
            <a:r>
              <a:rPr lang="en-US" dirty="0"/>
              <a:t>Technology distribution continuing to happen through library with online sign-up</a:t>
            </a:r>
          </a:p>
          <a:p>
            <a:r>
              <a:rPr lang="en-US" dirty="0"/>
              <a:t>State Agencies clarifying when their essential personnel and personnel serving the public qualify for vaccine distribution in the state distribution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Governor’s budget released in December includes new investments to advance equity ($23M), job skills training ($10M) and expand high demand degree production ($4M).  It also includes a number of compensation-related reductions including cancellation of 2020 wage increases ($40M), furloughs ($66M), health insurance rate increases ($3.8M) and suspension of I-732 COLAS ($25M)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7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8A033-4D01-4C4E-9D5B-3B4750DC35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0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733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03935"/>
            <a:ext cx="8229600" cy="43036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023577"/>
            <a:ext cx="8229600" cy="10683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706" y="2332181"/>
            <a:ext cx="4040188" cy="37939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8531" y="2332181"/>
            <a:ext cx="4041775" cy="37939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5D79-2669-7043-96FB-195196BE8624}" type="datetime1">
              <a:rPr lang="en-US" smtClean="0"/>
              <a:t>2/12/2021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363"/>
            <a:ext cx="3008313" cy="646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1364"/>
            <a:ext cx="5111750" cy="5144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3008313" cy="4348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DF16-5868-A046-B6A3-485162322937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2817"/>
            <a:ext cx="5486400" cy="38847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FAE3-238E-F746-9D0D-3B2A8A6F8EBE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B646-9D8B-4D3A-BAE9-F7FB93B7E72C}" type="datetime1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District - Wide Employee Survey -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803C-9142-4649-8B8A-10425704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7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1752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03936"/>
            <a:ext cx="8229600" cy="2918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rgbClr val="00519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6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17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733635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9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D804-8CF6-EA41-B37C-AC92A27C33F5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274"/>
            <a:ext cx="8229600" cy="3897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F888-CB1A-B549-80E1-2895DE766AE8}" type="datetime1">
              <a:rPr lang="en-US" smtClean="0"/>
              <a:t>2/12/2021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04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989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506A-1C32-2A4D-8A12-CF0ABE7F8B83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966F-2DBA-1E40-8270-1BB43D57B404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1E5336-C322-044E-89F1-F25E189CD8F3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tr-TR" spc="50" dirty="0">
                <a:solidFill>
                  <a:srgbClr val="0071A1"/>
                </a:solidFill>
                <a:latin typeface="Arial"/>
              </a:rPr>
              <a:t>seattlecentral.edu </a:t>
            </a:r>
            <a:endParaRPr lang="en-US" spc="50" dirty="0">
              <a:solidFill>
                <a:srgbClr val="0071A1"/>
              </a:solidFill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9391CC-C0BA-704C-8A66-4F48F2809E1B}"/>
              </a:ext>
            </a:extLst>
          </p:cNvPr>
          <p:cNvSpPr/>
          <p:nvPr userDrawn="1"/>
        </p:nvSpPr>
        <p:spPr>
          <a:xfrm>
            <a:off x="0" y="0"/>
            <a:ext cx="9144000" cy="714373"/>
          </a:xfrm>
          <a:prstGeom prst="rect">
            <a:avLst/>
          </a:prstGeom>
          <a:solidFill>
            <a:srgbClr val="0051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068184-D20F-C945-95C3-2B7C421B1B9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15900" y="156370"/>
            <a:ext cx="2374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0" r:id="rId2"/>
    <p:sldLayoutId id="2147483676" r:id="rId3"/>
    <p:sldLayoutId id="2147483706" r:id="rId4"/>
    <p:sldLayoutId id="2147483691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5" r:id="rId11"/>
    <p:sldLayoutId id="2147483686" r:id="rId12"/>
    <p:sldLayoutId id="2147483708" r:id="rId13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resources/documents/coronavirus/covid-19-protocols-higher-e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09458" y="2139206"/>
            <a:ext cx="8499158" cy="776287"/>
          </a:xfrm>
        </p:spPr>
        <p:txBody>
          <a:bodyPr/>
          <a:lstStyle/>
          <a:p>
            <a:r>
              <a:rPr lang="en-US" sz="4400" dirty="0"/>
              <a:t>February 2021</a:t>
            </a:r>
            <a:br>
              <a:rPr lang="en-US" sz="4400" dirty="0"/>
            </a:br>
            <a:r>
              <a:rPr lang="en-US" sz="4400" dirty="0"/>
              <a:t>Town Hall Meeting </a:t>
            </a:r>
            <a:br>
              <a:rPr lang="en-US" sz="4400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997" y="5466303"/>
            <a:ext cx="437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February 12,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93589-B2D1-4449-9DCC-EF84C6614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941" y="6126359"/>
            <a:ext cx="2170675" cy="3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Q &amp; A</a:t>
            </a:r>
          </a:p>
          <a:p>
            <a:pPr>
              <a:spcAft>
                <a:spcPts val="600"/>
              </a:spcAft>
            </a:pPr>
            <a:r>
              <a:rPr lang="en-US" dirty="0"/>
              <a:t>This is being recorded and will be available on our website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866"/>
            <a:ext cx="8229600" cy="834094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4558"/>
            <a:ext cx="8421939" cy="479562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Kudos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Return to Work Planning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Budget &amp; Legislative Priorities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ctc</a:t>
            </a:r>
            <a:r>
              <a:rPr lang="en-US" dirty="0"/>
              <a:t>-Link February Conversion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Safety concerns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Q&amp;A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8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13B2-B58D-4D50-A51C-77A40749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490805"/>
          </a:xfrm>
        </p:spPr>
        <p:txBody>
          <a:bodyPr/>
          <a:lstStyle/>
          <a:p>
            <a:r>
              <a:rPr lang="en-US" dirty="0"/>
              <a:t>Kudos!!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06896-5E60-44F4-9682-E77C6FBFA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011"/>
            <a:ext cx="8229600" cy="4758744"/>
          </a:xfrm>
        </p:spPr>
        <p:txBody>
          <a:bodyPr/>
          <a:lstStyle/>
          <a:p>
            <a:pPr marL="214313" indent="-214313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Black Solidarity Think Tank Framework and Take 6</a:t>
            </a:r>
          </a:p>
          <a:p>
            <a:pPr marL="214313" indent="-214313"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14313" indent="-214313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Black Solidarity Think Tank partnership with Professional Development Day</a:t>
            </a:r>
          </a:p>
          <a:p>
            <a:pPr marL="214313" indent="-214313">
              <a:buFont typeface="Arial"/>
              <a:buChar char="•"/>
            </a:pPr>
            <a:endParaRPr lang="en-US" sz="2000" dirty="0"/>
          </a:p>
          <a:p>
            <a:pPr marL="214313" indent="-214313">
              <a:buFont typeface="Arial"/>
              <a:buChar char="•"/>
            </a:pPr>
            <a:r>
              <a:rPr lang="en-US" sz="2000" dirty="0"/>
              <a:t>College Success Course</a:t>
            </a:r>
          </a:p>
          <a:p>
            <a:pPr marL="214313" indent="-214313">
              <a:buFont typeface="Arial"/>
              <a:buChar char="•"/>
            </a:pPr>
            <a:endParaRPr lang="en-US" sz="2000" dirty="0"/>
          </a:p>
          <a:p>
            <a:pPr marL="214313" indent="-214313">
              <a:buFont typeface="Arial"/>
              <a:buChar char="•"/>
            </a:pPr>
            <a:r>
              <a:rPr lang="en-US" sz="2000" dirty="0"/>
              <a:t>Course and Program Data Dashboard</a:t>
            </a:r>
          </a:p>
          <a:p>
            <a:pPr marL="214313" indent="-214313">
              <a:buFont typeface="Arial,Sans-Serif"/>
              <a:buChar char="•"/>
            </a:pPr>
            <a:endParaRPr lang="en-US" sz="2000" dirty="0"/>
          </a:p>
          <a:p>
            <a:pPr marL="214313" indent="-214313">
              <a:buFont typeface="Arial,Sans-Serif"/>
              <a:buChar char="•"/>
            </a:pPr>
            <a:r>
              <a:rPr lang="en-US" sz="2000" dirty="0">
                <a:ea typeface="+mn-lt"/>
                <a:cs typeface="+mn-lt"/>
              </a:rPr>
              <a:t>English Directed Self-Placement</a:t>
            </a:r>
          </a:p>
          <a:p>
            <a:pPr marL="214313" indent="-214313">
              <a:buFont typeface="Arial"/>
              <a:buChar char="•"/>
            </a:pPr>
            <a:endParaRPr lang="en-US" sz="2000" dirty="0"/>
          </a:p>
          <a:p>
            <a:pPr marL="214313" indent="-214313">
              <a:buFont typeface="Arial"/>
              <a:buChar char="•"/>
            </a:pPr>
            <a:r>
              <a:rPr lang="en-US" sz="2000" dirty="0"/>
              <a:t>Expanded funding for Student Services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6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C321-7F79-47B7-8473-032BB4AC6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522"/>
            <a:ext cx="8229600" cy="703307"/>
          </a:xfrm>
        </p:spPr>
        <p:txBody>
          <a:bodyPr/>
          <a:lstStyle/>
          <a:p>
            <a:r>
              <a:rPr lang="en-US" dirty="0"/>
              <a:t>Return to Work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B547-73D4-4DBA-ABF1-E5022D582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3421"/>
            <a:ext cx="8229600" cy="48810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Governor has changed the phases and the State Board just issued a new brief on how those phases relate to higher education </a:t>
            </a:r>
            <a:r>
              <a:rPr lang="en-US" dirty="0">
                <a:hlinkClick r:id="rId3"/>
              </a:rPr>
              <a:t>Higher education reopening plan (sbctc.edu)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K-12 districts slowly returning to in person instruction with youngest students, given March 1 deadline</a:t>
            </a:r>
          </a:p>
          <a:p>
            <a:pPr>
              <a:spcAft>
                <a:spcPts val="600"/>
              </a:spcAft>
            </a:pPr>
            <a:r>
              <a:rPr lang="en-US" dirty="0"/>
              <a:t>We are planning for turning the dial a little in Spring with in person study tables, computer lab and limited F2F student services</a:t>
            </a:r>
          </a:p>
          <a:p>
            <a:pPr>
              <a:spcAft>
                <a:spcPts val="600"/>
              </a:spcAft>
            </a:pPr>
            <a:r>
              <a:rPr lang="en-US" dirty="0"/>
              <a:t>Summer/Fall planning depends on vaccine rollout</a:t>
            </a:r>
          </a:p>
          <a:p>
            <a:pPr>
              <a:spcAft>
                <a:spcPts val="600"/>
              </a:spcAft>
            </a:pPr>
            <a:r>
              <a:rPr lang="en-US" dirty="0"/>
              <a:t>March survey about work preferences as we turn the dial</a:t>
            </a:r>
          </a:p>
        </p:txBody>
      </p:sp>
    </p:spTree>
    <p:extLst>
      <p:ext uri="{BB962C8B-B14F-4D97-AF65-F5344CB8AC3E}">
        <p14:creationId xmlns:p14="http://schemas.microsoft.com/office/powerpoint/2010/main" val="29188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C79F-BB13-4817-BB27-48FE7718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9809"/>
            <a:ext cx="8229600" cy="587397"/>
          </a:xfrm>
        </p:spPr>
        <p:txBody>
          <a:bodyPr/>
          <a:lstStyle/>
          <a:p>
            <a:r>
              <a:rPr lang="en-US" dirty="0"/>
              <a:t>Budget &amp; Legislative Priorities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B59C8-DD63-4EC1-BCA8-B5C5EB03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653" y="1421819"/>
            <a:ext cx="8603087" cy="51721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200" dirty="0"/>
              <a:t>Legislative session under way.  As expected much debate over proposed investments/reductions as well as introduction of new taxes/revenue proposals.  Still proposing reductions this fiscal year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Authority to offer computer science bachelors degree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International, Running Start and general enrollment are all down so projected revenue loss is even worse than expected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We are working with student services team to provide enrollment and financial aid support to help enrollment</a:t>
            </a:r>
          </a:p>
          <a:p>
            <a:r>
              <a:rPr lang="en-US" dirty="0"/>
              <a:t>One time funding (stimulus) are keeping us from having to make additional cuts this year.</a:t>
            </a:r>
          </a:p>
          <a:p>
            <a:r>
              <a:rPr lang="en-US" dirty="0"/>
              <a:t>Resource allocation committee is finalizing budget principles for 2021-22 budget 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682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C725-EA5D-4D64-8B2E-AB8B26AF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8141"/>
            <a:ext cx="8229600" cy="928687"/>
          </a:xfrm>
        </p:spPr>
        <p:txBody>
          <a:bodyPr/>
          <a:lstStyle/>
          <a:p>
            <a:r>
              <a:rPr lang="en-US" sz="2800" dirty="0" err="1"/>
              <a:t>ctcLink</a:t>
            </a:r>
            <a:r>
              <a:rPr lang="en-US" sz="2800" dirty="0"/>
              <a:t> is 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3B28F-C2C8-4DEF-92E2-A2C00A583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6827"/>
            <a:ext cx="8570890" cy="513867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200" dirty="0"/>
              <a:t>CTC go-live February 22</a:t>
            </a:r>
            <a:r>
              <a:rPr lang="en-US" sz="2200" baseline="30000" dirty="0"/>
              <a:t>nd</a:t>
            </a:r>
            <a:r>
              <a:rPr lang="en-US" sz="2200" dirty="0"/>
              <a:t>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Many of us are involved in training and user testing, so remember patience and grace for colleagues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 Reminder about non-service dates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Jan 15–March 8   </a:t>
            </a:r>
            <a:r>
              <a:rPr lang="en-US" sz="1800" dirty="0"/>
              <a:t>E-forms disabled and no new requisitions in </a:t>
            </a:r>
            <a:r>
              <a:rPr lang="en-US" sz="1800" dirty="0" err="1"/>
              <a:t>NeoGov</a:t>
            </a:r>
            <a:r>
              <a:rPr lang="en-US" sz="1800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8–March 1 </a:t>
            </a:r>
            <a:r>
              <a:rPr lang="en-US" sz="1800" dirty="0"/>
              <a:t>No financial aid, scholarship or emergency funding disbursements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10–March 1  </a:t>
            </a:r>
            <a:r>
              <a:rPr lang="en-US" sz="1800" dirty="0"/>
              <a:t>Cashiering closed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12  </a:t>
            </a:r>
            <a:r>
              <a:rPr lang="en-US" sz="1800" dirty="0"/>
              <a:t>TLR for 2/1-16 must be entered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12-22   </a:t>
            </a:r>
            <a:r>
              <a:rPr lang="en-US" sz="1800" dirty="0"/>
              <a:t>Admissions portal will close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22-26  </a:t>
            </a:r>
            <a:r>
              <a:rPr lang="en-US" sz="1800" dirty="0"/>
              <a:t>Payroll, Accounting, College Business Offices, Enrollment &amp; Registration, Admissions, and Financial Aid Offices  closed on all campuses</a:t>
            </a:r>
          </a:p>
        </p:txBody>
      </p:sp>
    </p:spTree>
    <p:extLst>
      <p:ext uri="{BB962C8B-B14F-4D97-AF65-F5344CB8AC3E}">
        <p14:creationId xmlns:p14="http://schemas.microsoft.com/office/powerpoint/2010/main" val="326827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3862589" cy="365125"/>
          </a:xfrm>
        </p:spPr>
        <p:txBody>
          <a:bodyPr/>
          <a:lstStyle/>
          <a:p>
            <a:r>
              <a:rPr lang="en-US" dirty="0"/>
              <a:t>District - Wide Employee Survey - Spring 2020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803C-9142-4649-8B8A-104257045383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7269B506-28A8-412F-A7C9-36BD34F711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" b="-4755"/>
          <a:stretch/>
        </p:blipFill>
        <p:spPr>
          <a:xfrm>
            <a:off x="1314450" y="857733"/>
            <a:ext cx="7086600" cy="57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866"/>
            <a:ext cx="8229600" cy="834094"/>
          </a:xfrm>
        </p:spPr>
        <p:txBody>
          <a:bodyPr/>
          <a:lstStyle/>
          <a:p>
            <a:r>
              <a:rPr lang="en-US" dirty="0"/>
              <a:t>Campus Safety – Action Being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8118"/>
            <a:ext cx="8421939" cy="48020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New and upgraded cameras, especially on Nagle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Brighter lighting around perimeter of campus &amp; at garage, also improved lighting in stairwells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Overnight security patrols to discourage graffiti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Offering escorts after dark to garage or transit stop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Security &amp; Info Central staff shirts and jackets standardized – encourage all staff to wear nametags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Public information including personal safety courses, helpful tips and tactics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 Implementation of RS2 card system </a:t>
            </a:r>
          </a:p>
        </p:txBody>
      </p:sp>
    </p:spTree>
    <p:extLst>
      <p:ext uri="{BB962C8B-B14F-4D97-AF65-F5344CB8AC3E}">
        <p14:creationId xmlns:p14="http://schemas.microsoft.com/office/powerpoint/2010/main" val="11178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3474-C4BC-4F56-BF72-EBC16F99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748383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6FED8-78B4-42AA-AF9F-18160B5E1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Virtual Campus-Wide Lunch with the President on Feb 23 at noon </a:t>
            </a:r>
          </a:p>
          <a:p>
            <a:pPr>
              <a:spcAft>
                <a:spcPts val="600"/>
              </a:spcAft>
            </a:pPr>
            <a:r>
              <a:rPr lang="en-US" dirty="0"/>
              <a:t>Scholarship applications open on February 15</a:t>
            </a:r>
          </a:p>
          <a:p>
            <a:pPr>
              <a:spcAft>
                <a:spcPts val="600"/>
              </a:spcAft>
            </a:pPr>
            <a:r>
              <a:rPr lang="en-US" dirty="0"/>
              <a:t>March 25 launch of Equity Can’t Wait Campaign</a:t>
            </a:r>
          </a:p>
          <a:p>
            <a:pPr>
              <a:spcAft>
                <a:spcPts val="600"/>
              </a:spcAft>
            </a:pPr>
            <a:r>
              <a:rPr lang="en-US" dirty="0"/>
              <a:t>Seattle Promise application closed 2/1 with 2100 applications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58369"/>
      </p:ext>
    </p:extLst>
  </p:cSld>
  <p:clrMapOvr>
    <a:masterClrMapping/>
  </p:clrMapOvr>
</p:sld>
</file>

<file path=ppt/theme/theme1.xml><?xml version="1.0" encoding="utf-8"?>
<a:theme xmlns:a="http://schemas.openxmlformats.org/drawingml/2006/main" name="SeattleCentral Powerpoint template">
  <a:themeElements>
    <a:clrScheme name="SC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19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attleCentral_template" id="{896D173F-A356-A94F-9893-382EFA7609BB}" vid="{E88EAD0F-4850-B64D-8112-09224D7A5D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SeattleCentral_template</Template>
  <TotalTime>3841</TotalTime>
  <Words>625</Words>
  <Application>Microsoft Office PowerPoint</Application>
  <PresentationFormat>On-screen Show (4:3)</PresentationFormat>
  <Paragraphs>73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Arial,Sans-Serif</vt:lpstr>
      <vt:lpstr>Calibri</vt:lpstr>
      <vt:lpstr>Wingdings</vt:lpstr>
      <vt:lpstr>SeattleCentral Powerpoint template</vt:lpstr>
      <vt:lpstr>February 2021 Town Hall Meeting  </vt:lpstr>
      <vt:lpstr>Overview</vt:lpstr>
      <vt:lpstr>Kudos!!</vt:lpstr>
      <vt:lpstr>Return to Work Planning</vt:lpstr>
      <vt:lpstr>Budget &amp; Legislative Priorities </vt:lpstr>
      <vt:lpstr>ctcLink is Here!</vt:lpstr>
      <vt:lpstr>PowerPoint Presentation</vt:lpstr>
      <vt:lpstr>Campus Safety – Action Being Taken</vt:lpstr>
      <vt:lpstr>Announcements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Erin Lewis</cp:lastModifiedBy>
  <cp:revision>212</cp:revision>
  <cp:lastPrinted>2020-04-02T17:50:30Z</cp:lastPrinted>
  <dcterms:created xsi:type="dcterms:W3CDTF">2017-02-08T15:51:02Z</dcterms:created>
  <dcterms:modified xsi:type="dcterms:W3CDTF">2021-02-12T17:09:42Z</dcterms:modified>
  <cp:category/>
</cp:coreProperties>
</file>