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20"/>
  </p:notesMasterIdLst>
  <p:handoutMasterIdLst>
    <p:handoutMasterId r:id="rId21"/>
  </p:handoutMasterIdLst>
  <p:sldIdLst>
    <p:sldId id="283" r:id="rId5"/>
    <p:sldId id="279" r:id="rId6"/>
    <p:sldId id="307" r:id="rId7"/>
    <p:sldId id="292" r:id="rId8"/>
    <p:sldId id="293" r:id="rId9"/>
    <p:sldId id="309" r:id="rId10"/>
    <p:sldId id="310" r:id="rId11"/>
    <p:sldId id="308" r:id="rId12"/>
    <p:sldId id="306" r:id="rId13"/>
    <p:sldId id="295" r:id="rId14"/>
    <p:sldId id="296" r:id="rId15"/>
    <p:sldId id="304" r:id="rId16"/>
    <p:sldId id="297" r:id="rId17"/>
    <p:sldId id="305" r:id="rId18"/>
    <p:sldId id="289" r:id="rId19"/>
  </p:sldIdLst>
  <p:sldSz cx="9144000" cy="6858000" type="screen4x3"/>
  <p:notesSz cx="7086600" cy="93726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DF8A15D7-BD62-E149-962C-08E87225CD1D}">
          <p14:sldIdLst>
            <p14:sldId id="283"/>
            <p14:sldId id="279"/>
            <p14:sldId id="307"/>
            <p14:sldId id="292"/>
            <p14:sldId id="293"/>
            <p14:sldId id="309"/>
            <p14:sldId id="310"/>
            <p14:sldId id="308"/>
            <p14:sldId id="306"/>
            <p14:sldId id="295"/>
            <p14:sldId id="296"/>
            <p14:sldId id="304"/>
            <p14:sldId id="297"/>
            <p14:sldId id="305"/>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2"/>
    <a:srgbClr val="0071A1"/>
    <a:srgbClr val="008F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F15C6-D718-2788-7304-09590D79644E}" v="350" dt="2022-01-05T23:58:26.251"/>
    <p1510:client id="{6239D991-A34E-CF30-1D64-0E4DEB1C656A}" v="158" dt="2022-01-05T19:13:27.375"/>
    <p1510:client id="{A85453B9-520B-AB52-A1FD-025DB05799CE}" v="1" dt="2021-12-30T22:45:34.421"/>
    <p1510:client id="{C35C0C4B-8771-7B9D-C7D6-4B6BBE8EE0D3}" v="17" dt="2022-01-06T19:17:53.329"/>
    <p1510:client id="{D74AE707-3E9C-4E77-8FB6-C16714E96884}" v="1162" dt="2022-01-06T20:39:07.776"/>
    <p1510:client id="{D626F2C0-E949-0D57-56A0-521B7243135A}" v="121" dt="2022-01-05T16:23:14.275"/>
    <p1510:client id="{FC4F5ABB-5FF3-439D-98B1-B9A6B746AA17}" v="1446" dt="2022-01-06T01:25:12.1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678" y="5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70250DD3-397B-C144-A230-CCB4604895EF}" type="datetimeFigureOut">
              <a:rPr lang="en-US" smtClean="0"/>
              <a:t>1/6/2022</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BC82BE4-8F97-7745-890C-B43F022BE89C}" type="slidenum">
              <a:rPr lang="en-US" smtClean="0"/>
              <a:t>‹#›</a:t>
            </a:fld>
            <a:endParaRPr lang="en-US"/>
          </a:p>
        </p:txBody>
      </p:sp>
    </p:spTree>
    <p:extLst>
      <p:ext uri="{BB962C8B-B14F-4D97-AF65-F5344CB8AC3E}">
        <p14:creationId xmlns:p14="http://schemas.microsoft.com/office/powerpoint/2010/main" val="4292173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08BD26F-ACC6-D34A-B6E4-ADCEC73D5F06}" type="datetimeFigureOut">
              <a:rPr lang="en-US" smtClean="0"/>
              <a:t>1/6/2022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0E4123D8-7A60-144B-9907-6728413CFA3F}" type="slidenum">
              <a:rPr lang="en-US" smtClean="0"/>
              <a:t>‹#›</a:t>
            </a:fld>
            <a:endParaRPr lang="en-US"/>
          </a:p>
        </p:txBody>
      </p:sp>
    </p:spTree>
    <p:extLst>
      <p:ext uri="{BB962C8B-B14F-4D97-AF65-F5344CB8AC3E}">
        <p14:creationId xmlns:p14="http://schemas.microsoft.com/office/powerpoint/2010/main" val="20312513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am04.safelinks.protection.outlook.com/?url=https%3A%2F%2Fseattlecentral.edu%2Fconnectcentral&amp;data=04%7C01%7C%7C58ff6d558cfc41e65c0208d9cfa420e0%7C02d8ff38d7114e31a9156cb5cff788df%7C0%7C0%7C637769126325863287%7CUnknown%7CTWFpbGZsb3d8eyJWIjoiMC4wLjAwMDAiLCJQIjoiV2luMzIiLCJBTiI6Ik1haWwiLCJXVCI6Mn0%3D%7C3000&amp;sdata=wLhwK%2FmjF286alYlZrnKeO5x6%2B9KLtyc3%2BxNm4JoP1o%3D&amp;reserved=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am04.safelinks.protection.outlook.com/?url=https%3A%2F%2Fwww.seattlecolleges.edu%2Fcoming-campus%2Fcurrent-campus-entry-procedures&amp;data=04%7C01%7C%7C6a00ad28c256468eab9d08d9d130d908%7C02d8ff38d7114e31a9156cb5cff788df%7C0%7C0%7C637770829994210469%7CUnknown%7CTWFpbGZsb3d8eyJWIjoiMC4wLjAwMDAiLCJQIjoiV2luMzIiLCJBTiI6Ik1haWwiLCJXVCI6Mn0%3D%7C3000&amp;sdata=p7r4XEapLa7pfm%2Bti8qeAxRz4GkZ7JrXLNg1VuhsnI8%3D&amp;reserved=0"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nam04.safelinks.protection.outlook.com/?url=https%3A%2F%2Fforms.office.com%2Fr%2F7UvrsHYY02&amp;data=04%7C01%7C%7C6a00ad28c256468eab9d08d9d130d908%7C02d8ff38d7114e31a9156cb5cff788df%7C0%7C0%7C637770829994210469%7CUnknown%7CTWFpbGZsb3d8eyJWIjoiMC4wLjAwMDAiLCJQIjoiV2luMzIiLCJBTiI6Ik1haWwiLCJXVCI6Mn0%3D%7C3000&amp;sdata=LHLDR8wt%2BwcKeRCmRijDg23MS5L0811Glfcy1gqjEK4%3D&amp;reserved=0"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a:t>
            </a:fld>
            <a:endParaRPr lang="en-US"/>
          </a:p>
        </p:txBody>
      </p:sp>
    </p:spTree>
    <p:extLst>
      <p:ext uri="{BB962C8B-B14F-4D97-AF65-F5344CB8AC3E}">
        <p14:creationId xmlns:p14="http://schemas.microsoft.com/office/powerpoint/2010/main" val="106617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2</a:t>
            </a:fld>
            <a:endParaRPr lang="en-US"/>
          </a:p>
        </p:txBody>
      </p:sp>
    </p:spTree>
    <p:extLst>
      <p:ext uri="{BB962C8B-B14F-4D97-AF65-F5344CB8AC3E}">
        <p14:creationId xmlns:p14="http://schemas.microsoft.com/office/powerpoint/2010/main" val="345479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a:t>Connect Central: Virtual Speed-Networking Week</a:t>
            </a:r>
            <a:r>
              <a:rPr lang="en-US"/>
              <a:t> </a:t>
            </a:r>
          </a:p>
          <a:p>
            <a:pPr algn="ctr"/>
            <a:r>
              <a:rPr lang="en-US"/>
              <a:t>Monday, January 31 to Thursday, Feb 3, 2022 </a:t>
            </a:r>
            <a:endParaRPr lang="en-US">
              <a:cs typeface="Calibri"/>
            </a:endParaRPr>
          </a:p>
          <a:p>
            <a:pPr algn="ctr"/>
            <a:r>
              <a:rPr lang="en-US"/>
              <a:t>Sessions daily at 10:30 a.m., 1 p.m., 2 p.m. and 5 p.m. </a:t>
            </a:r>
            <a:endParaRPr lang="en-US">
              <a:cs typeface="Calibri"/>
            </a:endParaRPr>
          </a:p>
          <a:p>
            <a:pPr algn="ctr"/>
            <a:r>
              <a:rPr lang="en-US" i="1"/>
              <a:t>*Each session will include three 15-minute networking rounds.</a:t>
            </a:r>
            <a:r>
              <a:rPr lang="en-US"/>
              <a:t> </a:t>
            </a:r>
            <a:endParaRPr lang="en-US">
              <a:cs typeface="Calibri"/>
            </a:endParaRPr>
          </a:p>
          <a:p>
            <a:pPr algn="ctr"/>
            <a:r>
              <a:rPr lang="en-US"/>
              <a:t>More info at: </a:t>
            </a:r>
            <a:r>
              <a:rPr lang="en-US">
                <a:hlinkClick r:id="rId3"/>
              </a:rPr>
              <a:t>seattlecentral.edu/connectcentral</a:t>
            </a:r>
            <a:r>
              <a:rPr lang="en-US"/>
              <a:t>  </a:t>
            </a:r>
            <a:endParaRPr lang="en-US">
              <a:cs typeface="Calibri"/>
            </a:endParaRPr>
          </a:p>
          <a:p>
            <a:pPr marL="285750" indent="-285750" algn="ctr">
              <a:buFont typeface="Arial"/>
              <a:buChar char="•"/>
            </a:pPr>
            <a:r>
              <a:rPr lang="en-US" b="1"/>
              <a:t>Business and Accounting/ Culinary, Hospitality, and Wine</a:t>
            </a:r>
            <a:r>
              <a:rPr lang="en-US"/>
              <a:t> - Monday, Jan. 31, 2022 </a:t>
            </a:r>
            <a:endParaRPr lang="en-US">
              <a:cs typeface="Calibri"/>
            </a:endParaRPr>
          </a:p>
          <a:p>
            <a:pPr marL="285750" indent="-285750" algn="ctr">
              <a:buFont typeface="Arial"/>
              <a:buChar char="•"/>
            </a:pPr>
            <a:r>
              <a:rPr lang="en-US" b="1"/>
              <a:t>Arts, Design &amp; Graphics, Humanities &amp; Language</a:t>
            </a:r>
            <a:r>
              <a:rPr lang="en-US"/>
              <a:t> - Tuesday, Feb 1, 2022 </a:t>
            </a:r>
            <a:endParaRPr lang="en-US">
              <a:cs typeface="Calibri"/>
            </a:endParaRPr>
          </a:p>
          <a:p>
            <a:pPr marL="285750" indent="-285750" algn="ctr">
              <a:buFont typeface="Arial"/>
              <a:buChar char="•"/>
            </a:pPr>
            <a:r>
              <a:rPr lang="en-US" b="1"/>
              <a:t>STEM</a:t>
            </a:r>
            <a:r>
              <a:rPr lang="en-US"/>
              <a:t> - Wednesday, Feb 2, 2022 </a:t>
            </a:r>
            <a:endParaRPr lang="en-US">
              <a:cs typeface="Calibri"/>
            </a:endParaRPr>
          </a:p>
          <a:p>
            <a:pPr marL="285750" indent="-285750" algn="ctr">
              <a:buFont typeface="Arial"/>
              <a:buChar char="•"/>
            </a:pPr>
            <a:r>
              <a:rPr lang="en-US" b="1"/>
              <a:t>Health &amp; Medical,  Education &amp; Human Services/ Social Sciences</a:t>
            </a:r>
            <a:r>
              <a:rPr lang="en-US"/>
              <a:t> - Thursday, Feb 3, 2022 </a:t>
            </a:r>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4</a:t>
            </a:fld>
            <a:endParaRPr lang="en-US"/>
          </a:p>
        </p:txBody>
      </p:sp>
    </p:spTree>
    <p:extLst>
      <p:ext uri="{BB962C8B-B14F-4D97-AF65-F5344CB8AC3E}">
        <p14:creationId xmlns:p14="http://schemas.microsoft.com/office/powerpoint/2010/main" val="419707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local community is experiencing dramatic rise in COVID19 cases due to the omicron variant. Omicron is very contagious and already rapidly overtaking the delta variant as the dominant strain in our community. Although extremely contagious, the evidence suggests that there is lower risk of hospitalization and/or death. The trend is expected to continue to rise for at least a short while. The following measures are the best strategies for keeping Seattle Colleges healthy and safe.  </a:t>
            </a:r>
          </a:p>
        </p:txBody>
      </p:sp>
      <p:sp>
        <p:nvSpPr>
          <p:cNvPr id="4" name="Slide Number Placeholder 3"/>
          <p:cNvSpPr>
            <a:spLocks noGrp="1"/>
          </p:cNvSpPr>
          <p:nvPr>
            <p:ph type="sldNum" sz="quarter" idx="5"/>
          </p:nvPr>
        </p:nvSpPr>
        <p:spPr/>
        <p:txBody>
          <a:bodyPr/>
          <a:lstStyle/>
          <a:p>
            <a:fld id="{0E4123D8-7A60-144B-9907-6728413CFA3F}" type="slidenum">
              <a:rPr lang="en-US" smtClean="0"/>
              <a:t>6</a:t>
            </a:fld>
            <a:endParaRPr lang="en-US"/>
          </a:p>
        </p:txBody>
      </p:sp>
    </p:spTree>
    <p:extLst>
      <p:ext uri="{BB962C8B-B14F-4D97-AF65-F5344CB8AC3E}">
        <p14:creationId xmlns:p14="http://schemas.microsoft.com/office/powerpoint/2010/main" val="3403891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If you have been exposed to COVID-19, Health &amp; Safety will help determine a safe campus return date.</a:t>
            </a:r>
          </a:p>
          <a:p>
            <a:r>
              <a:rPr lang="en-US">
                <a:cs typeface="Calibri"/>
              </a:rPr>
              <a:t>If someone tells you that they have been exposed, only notify Health &amp; Safety. Do not notify others. Notifying others contributes to false rumors and stigma. </a:t>
            </a:r>
          </a:p>
        </p:txBody>
      </p:sp>
      <p:sp>
        <p:nvSpPr>
          <p:cNvPr id="4" name="Slide Number Placeholder 3"/>
          <p:cNvSpPr>
            <a:spLocks noGrp="1"/>
          </p:cNvSpPr>
          <p:nvPr>
            <p:ph type="sldNum" sz="quarter" idx="5"/>
          </p:nvPr>
        </p:nvSpPr>
        <p:spPr/>
        <p:txBody>
          <a:bodyPr/>
          <a:lstStyle/>
          <a:p>
            <a:fld id="{0E4123D8-7A60-144B-9907-6728413CFA3F}" type="slidenum">
              <a:rPr lang="en-US" smtClean="0"/>
              <a:t>7</a:t>
            </a:fld>
            <a:endParaRPr lang="en-US"/>
          </a:p>
        </p:txBody>
      </p:sp>
    </p:spTree>
    <p:extLst>
      <p:ext uri="{BB962C8B-B14F-4D97-AF65-F5344CB8AC3E}">
        <p14:creationId xmlns:p14="http://schemas.microsoft.com/office/powerpoint/2010/main" val="1055501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Each day you come to campus, follow all </a:t>
            </a:r>
            <a:r>
              <a:rPr lang="en-US">
                <a:hlinkClick r:id="rId3"/>
              </a:rPr>
              <a:t>campus entry procedures</a:t>
            </a:r>
            <a:r>
              <a:rPr lang="en-US"/>
              <a:t> and complete your </a:t>
            </a:r>
            <a:r>
              <a:rPr lang="en-US">
                <a:hlinkClick r:id="rId4"/>
              </a:rPr>
              <a:t>daily wellness check</a:t>
            </a:r>
            <a:r>
              <a:rPr lang="en-US"/>
              <a:t>. This gives contact-tracers the quickest access to your contact information if they need to notify you of a potential exposure.  </a:t>
            </a:r>
          </a:p>
        </p:txBody>
      </p:sp>
      <p:sp>
        <p:nvSpPr>
          <p:cNvPr id="4" name="Slide Number Placeholder 3"/>
          <p:cNvSpPr>
            <a:spLocks noGrp="1"/>
          </p:cNvSpPr>
          <p:nvPr>
            <p:ph type="sldNum" sz="quarter" idx="5"/>
          </p:nvPr>
        </p:nvSpPr>
        <p:spPr/>
        <p:txBody>
          <a:bodyPr/>
          <a:lstStyle/>
          <a:p>
            <a:fld id="{0E4123D8-7A60-144B-9907-6728413CFA3F}" type="slidenum">
              <a:rPr lang="en-US" smtClean="0"/>
              <a:t>8</a:t>
            </a:fld>
            <a:endParaRPr lang="en-US"/>
          </a:p>
        </p:txBody>
      </p:sp>
    </p:spTree>
    <p:extLst>
      <p:ext uri="{BB962C8B-B14F-4D97-AF65-F5344CB8AC3E}">
        <p14:creationId xmlns:p14="http://schemas.microsoft.com/office/powerpoint/2010/main" val="121245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15</a:t>
            </a:fld>
            <a:endParaRPr lang="en-US"/>
          </a:p>
        </p:txBody>
      </p:sp>
    </p:spTree>
    <p:extLst>
      <p:ext uri="{BB962C8B-B14F-4D97-AF65-F5344CB8AC3E}">
        <p14:creationId xmlns:p14="http://schemas.microsoft.com/office/powerpoint/2010/main" val="405827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8" name="Title 1"/>
          <p:cNvSpPr>
            <a:spLocks noGrp="1"/>
          </p:cNvSpPr>
          <p:nvPr>
            <p:ph type="title"/>
          </p:nvPr>
        </p:nvSpPr>
        <p:spPr>
          <a:xfrm>
            <a:off x="457200" y="627329"/>
            <a:ext cx="8229600" cy="1733188"/>
          </a:xfrm>
        </p:spPr>
        <p:txBody>
          <a:bodyPr/>
          <a:lstStyle/>
          <a:p>
            <a:r>
              <a:rPr lang="en-US"/>
              <a:t>Click to edit Master title style</a:t>
            </a:r>
          </a:p>
        </p:txBody>
      </p:sp>
      <p:sp>
        <p:nvSpPr>
          <p:cNvPr id="9" name="Content Placeholder 2"/>
          <p:cNvSpPr>
            <a:spLocks noGrp="1"/>
          </p:cNvSpPr>
          <p:nvPr>
            <p:ph idx="1"/>
          </p:nvPr>
        </p:nvSpPr>
        <p:spPr>
          <a:xfrm>
            <a:off x="457200" y="1803935"/>
            <a:ext cx="8229600" cy="4303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280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225" y="1023577"/>
            <a:ext cx="8229600" cy="1068387"/>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570706" y="2332181"/>
            <a:ext cx="4040188" cy="3793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58531" y="2332181"/>
            <a:ext cx="4041775" cy="37939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3B05D79-2669-7043-96FB-195196BE8624}" type="datetime1">
              <a:rPr lang="en-US" smtClean="0"/>
              <a:t>1/6/2022</a:t>
            </a:fld>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5B94E0-5E06-6D42-A41D-50D581B40900}" type="slidenum">
              <a:rPr lang="en-US" smtClean="0"/>
              <a:pPr>
                <a:defRPr/>
              </a:pPr>
              <a:t>‹#›</a:t>
            </a:fld>
            <a:endParaRPr lang="en-US"/>
          </a:p>
        </p:txBody>
      </p:sp>
      <p:sp>
        <p:nvSpPr>
          <p:cNvPr id="10" name="Footer Placeholder 4"/>
          <p:cNvSpPr>
            <a:spLocks noGrp="1"/>
          </p:cNvSpPr>
          <p:nvPr>
            <p:ph type="ftr" sz="quarter" idx="11"/>
          </p:nvPr>
        </p:nvSpPr>
        <p:spPr>
          <a:xfrm>
            <a:off x="3124200" y="6356350"/>
            <a:ext cx="2895600" cy="365125"/>
          </a:xfrm>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1363"/>
            <a:ext cx="3008313" cy="64654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81364"/>
            <a:ext cx="5111750" cy="5144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78000"/>
            <a:ext cx="3008313" cy="4348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51DF16-5868-A046-B6A3-485162322937}" type="datetime1">
              <a:rPr lang="en-US" smtClean="0"/>
              <a:t>1/6/2022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1DD8B14-AE1E-054C-8668-93D0F0400A18}" type="slidenum">
              <a:rPr lang="en-US" smtClean="0"/>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42817"/>
            <a:ext cx="5486400" cy="388475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EBFAE3-238E-F746-9D0D-3B2A8A6F8EBE}" type="datetime1">
              <a:rPr lang="en-US" smtClean="0"/>
              <a:t>1/6/2022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121490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9" name="Title 1"/>
          <p:cNvSpPr>
            <a:spLocks noGrp="1"/>
          </p:cNvSpPr>
          <p:nvPr>
            <p:ph type="title"/>
          </p:nvPr>
        </p:nvSpPr>
        <p:spPr>
          <a:xfrm>
            <a:off x="457200" y="627329"/>
            <a:ext cx="8229600" cy="1175226"/>
          </a:xfrm>
        </p:spPr>
        <p:txBody>
          <a:bodyPr/>
          <a:lstStyle/>
          <a:p>
            <a:r>
              <a:rPr lang="en-US"/>
              <a:t>Click to edit Master title style</a:t>
            </a:r>
          </a:p>
        </p:txBody>
      </p:sp>
      <p:sp>
        <p:nvSpPr>
          <p:cNvPr id="11" name="Content Placeholder 2"/>
          <p:cNvSpPr>
            <a:spLocks noGrp="1"/>
          </p:cNvSpPr>
          <p:nvPr>
            <p:ph idx="1"/>
          </p:nvPr>
        </p:nvSpPr>
        <p:spPr>
          <a:xfrm>
            <a:off x="457200" y="1803936"/>
            <a:ext cx="8229600" cy="2918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35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52"/>
          <p:cNvSpPr>
            <a:spLocks noChangeArrowheads="1"/>
          </p:cNvSpPr>
          <p:nvPr userDrawn="1"/>
        </p:nvSpPr>
        <p:spPr bwMode="auto">
          <a:xfrm>
            <a:off x="0" y="0"/>
            <a:ext cx="9144000" cy="4648200"/>
          </a:xfrm>
          <a:prstGeom prst="rect">
            <a:avLst/>
          </a:prstGeom>
          <a:solidFill>
            <a:srgbClr val="005192"/>
          </a:solidFill>
          <a:ln w="9525">
            <a:noFill/>
            <a:miter lim="800000"/>
            <a:headEnd/>
            <a:tailEnd/>
          </a:ln>
        </p:spPr>
        <p:txBody>
          <a:bodyPr wrap="none" anchor="ctr"/>
          <a:lstStyle>
            <a:lvl1pPr eaLnBrk="0" hangingPunct="0">
              <a:defRPr sz="2400" i="1">
                <a:solidFill>
                  <a:schemeClr val="tx1"/>
                </a:solidFill>
                <a:latin typeface="Arial" charset="0"/>
                <a:ea typeface="ＭＳ Ｐゴシック" pitchFamily="34" charset="-128"/>
              </a:defRPr>
            </a:lvl1pPr>
            <a:lvl2pPr marL="742950" indent="-285750" eaLnBrk="0" hangingPunct="0">
              <a:defRPr sz="2400" i="1">
                <a:solidFill>
                  <a:schemeClr val="tx1"/>
                </a:solidFill>
                <a:latin typeface="Arial" charset="0"/>
                <a:ea typeface="ＭＳ Ｐゴシック" pitchFamily="34" charset="-128"/>
              </a:defRPr>
            </a:lvl2pPr>
            <a:lvl3pPr marL="1143000" indent="-228600" eaLnBrk="0" hangingPunct="0">
              <a:defRPr sz="2400" i="1">
                <a:solidFill>
                  <a:schemeClr val="tx1"/>
                </a:solidFill>
                <a:latin typeface="Arial" charset="0"/>
                <a:ea typeface="ＭＳ Ｐゴシック" pitchFamily="34" charset="-128"/>
              </a:defRPr>
            </a:lvl3pPr>
            <a:lvl4pPr marL="1600200" indent="-228600" eaLnBrk="0" hangingPunct="0">
              <a:defRPr sz="2400" i="1">
                <a:solidFill>
                  <a:schemeClr val="tx1"/>
                </a:solidFill>
                <a:latin typeface="Arial" charset="0"/>
                <a:ea typeface="ＭＳ Ｐゴシック" pitchFamily="34" charset="-128"/>
              </a:defRPr>
            </a:lvl4pPr>
            <a:lvl5pPr marL="2057400" indent="-228600" eaLnBrk="0" hangingPunct="0">
              <a:defRPr sz="2400" i="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34" charset="-128"/>
              </a:defRPr>
            </a:lvl9pPr>
          </a:lstStyle>
          <a:p>
            <a:endParaRPr lang="en-US" altLang="en-US"/>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b="0" i="0">
                <a:solidFill>
                  <a:schemeClr val="bg1"/>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bg1"/>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397046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017713"/>
            <a:ext cx="8226425" cy="508000"/>
          </a:xfrm>
        </p:spPr>
        <p:txBody>
          <a:bodyPr anchor="ctr"/>
          <a:lstStyle>
            <a:lvl1pPr marL="0" indent="0" algn="ctr">
              <a:buFontTx/>
              <a:buNone/>
              <a:defRPr b="0" i="0">
                <a:solidFill>
                  <a:srgbClr val="000000"/>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tx1"/>
                </a:solidFill>
                <a:latin typeface="Arial"/>
                <a:cs typeface="Arial"/>
              </a:defRPr>
            </a:lvl1pPr>
          </a:lstStyle>
          <a:p>
            <a:r>
              <a:rPr lang="en-US"/>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14845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7" name="Picture Placeholder 6"/>
          <p:cNvSpPr>
            <a:spLocks noGrp="1"/>
          </p:cNvSpPr>
          <p:nvPr>
            <p:ph type="pic" sz="quarter" idx="10"/>
          </p:nvPr>
        </p:nvSpPr>
        <p:spPr>
          <a:xfrm>
            <a:off x="0" y="1"/>
            <a:ext cx="9144000" cy="4733635"/>
          </a:xfrm>
        </p:spPr>
        <p:txBody>
          <a:bodyPr/>
          <a:lstStyle/>
          <a:p>
            <a:r>
              <a:rPr lang="en-US"/>
              <a:t>Drag picture to placeholder or click icon to add</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52679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856D804-8CF6-EA41-B37C-AC92A27C33F5}" type="datetime1">
              <a:rPr lang="en-US" smtClean="0"/>
              <a:t>1/6/2022</a:t>
            </a:fld>
            <a:endParaRPr lang="en-US"/>
          </a:p>
        </p:txBody>
      </p:sp>
      <p:sp>
        <p:nvSpPr>
          <p:cNvPr id="5"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2228274"/>
            <a:ext cx="8229600" cy="3897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34FF888-CB1A-B549-80E1-2895DE766AE8}" type="datetime1">
              <a:rPr lang="en-US" smtClean="0"/>
              <a:t>1/6/2022</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104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07989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CB506A-1C32-2A4D-8A12-CF0ABE7F8B83}" type="datetime1">
              <a:rPr lang="en-US" smtClean="0"/>
              <a:t>1/6/2022</a:t>
            </a:fld>
            <a:endParaRPr lang="en-US"/>
          </a:p>
        </p:txBody>
      </p:sp>
      <p:sp>
        <p:nvSpPr>
          <p:cNvPr id="5" name="Footer Placeholder 4"/>
          <p:cNvSpPr>
            <a:spLocks noGrp="1"/>
          </p:cNvSpPr>
          <p:nvPr>
            <p:ph type="ftr" sz="quarter" idx="11"/>
          </p:nvPr>
        </p:nvSpPr>
        <p:spPr/>
        <p:txBody>
          <a:bodyPr/>
          <a:lstStyle>
            <a:lvl1pPr marL="0" marR="0" indent="0" algn="ctr" defTabSz="457200" rtl="0" eaLnBrk="1" fontAlgn="auto" latinLnBrk="0" hangingPunct="1">
              <a:lnSpc>
                <a:spcPct val="100000"/>
              </a:lnSpc>
              <a:spcBef>
                <a:spcPts val="0"/>
              </a:spcBef>
              <a:spcAft>
                <a:spcPts val="0"/>
              </a:spcAft>
              <a:buClrTx/>
              <a:buSzTx/>
              <a:buFontTx/>
              <a:buNone/>
              <a:tabLst/>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1A966F-2DBA-1E40-8270-1BB43D57B404}" type="datetime1">
              <a:rPr lang="en-US" smtClean="0"/>
              <a:t>1/6/2022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17852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Headline Line One</a:t>
            </a:r>
            <a:br>
              <a:rPr lang="en-US"/>
            </a:br>
            <a:r>
              <a:rPr lang="en-US"/>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461E5336-C322-044E-89F1-F25E189CD8F3}" type="datetime1">
              <a:rPr lang="en-US" smtClean="0"/>
              <a:t>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tint val="75000"/>
                  </a:schemeClr>
                </a:solidFill>
                <a:latin typeface="Arial" panose="020B0604020202020204" pitchFamily="34" charset="0"/>
                <a:ea typeface="+mn-ea"/>
                <a:cs typeface="Arial" panose="020B0604020202020204" pitchFamily="34" charset="0"/>
              </a:defRPr>
            </a:lvl1pPr>
          </a:lstStyle>
          <a:p>
            <a:r>
              <a:rPr lang="tr-TR" spc="50">
                <a:solidFill>
                  <a:srgbClr val="0071A1"/>
                </a:solidFill>
                <a:latin typeface="Arial"/>
              </a:rPr>
              <a:t>seattlecentral.edu </a:t>
            </a:r>
            <a:endParaRPr lang="en-US" spc="50">
              <a:solidFill>
                <a:srgbClr val="0071A1"/>
              </a:solidFill>
              <a:latin typeface="Arial"/>
            </a:endParaRPr>
          </a:p>
        </p:txBody>
      </p:sp>
      <p:sp>
        <p:nvSpPr>
          <p:cNvPr id="2" name="Rectangle 1">
            <a:extLst>
              <a:ext uri="{FF2B5EF4-FFF2-40B4-BE49-F238E27FC236}">
                <a16:creationId xmlns:a16="http://schemas.microsoft.com/office/drawing/2014/main" id="{489391CC-C0BA-704C-8A66-4F48F2809E1B}"/>
              </a:ext>
            </a:extLst>
          </p:cNvPr>
          <p:cNvSpPr/>
          <p:nvPr userDrawn="1"/>
        </p:nvSpPr>
        <p:spPr>
          <a:xfrm>
            <a:off x="0" y="0"/>
            <a:ext cx="9144000" cy="714373"/>
          </a:xfrm>
          <a:prstGeom prst="rect">
            <a:avLst/>
          </a:prstGeom>
          <a:solidFill>
            <a:srgbClr val="00519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pic>
        <p:nvPicPr>
          <p:cNvPr id="6" name="Picture 5">
            <a:extLst>
              <a:ext uri="{FF2B5EF4-FFF2-40B4-BE49-F238E27FC236}">
                <a16:creationId xmlns:a16="http://schemas.microsoft.com/office/drawing/2014/main" id="{C0068184-D20F-C945-95C3-2B7C421B1B94}"/>
              </a:ext>
            </a:extLst>
          </p:cNvPr>
          <p:cNvPicPr>
            <a:picLocks noChangeAspect="1"/>
          </p:cNvPicPr>
          <p:nvPr userDrawn="1"/>
        </p:nvPicPr>
        <p:blipFill>
          <a:blip r:embed="rId14"/>
          <a:stretch>
            <a:fillRect/>
          </a:stretch>
        </p:blipFill>
        <p:spPr>
          <a:xfrm>
            <a:off x="215900" y="156370"/>
            <a:ext cx="2374900" cy="419100"/>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690" r:id="rId2"/>
    <p:sldLayoutId id="2147483676" r:id="rId3"/>
    <p:sldLayoutId id="2147483706" r:id="rId4"/>
    <p:sldLayoutId id="2147483691" r:id="rId5"/>
    <p:sldLayoutId id="2147483678" r:id="rId6"/>
    <p:sldLayoutId id="2147483679" r:id="rId7"/>
    <p:sldLayoutId id="2147483680" r:id="rId8"/>
    <p:sldLayoutId id="2147483681" r:id="rId9"/>
    <p:sldLayoutId id="2147483682" r:id="rId10"/>
    <p:sldLayoutId id="2147483685" r:id="rId11"/>
    <p:sldLayoutId id="2147483686" r:id="rId12"/>
  </p:sldLayoutIdLst>
  <p:hf sldNum="0" hdr="0" dt="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Emily.Thurston@seattlecolleges.ed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healthandsafety@seattlecolleges.ed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nam04.safelinks.protection.outlook.com/?url=https%3A%2F%2Fwww.doh.wa.gov%2FEmergencies%2FCOVID19%2FWANotify&amp;data=04%7C01%7C%7C6a00ad28c256468eab9d08d9d130d908%7C02d8ff38d7114e31a9156cb5cff788df%7C0%7C0%7C637770829994210469%7CUnknown%7CTWFpbGZsb3d8eyJWIjoiMC4wLjAwMDAiLCJQIjoiV2luMzIiLCJBTiI6Ik1haWwiLCJXVCI6Mn0%3D%7C3000&amp;sdata=4QQv6vnISnQwtKuphR%2FC3xzjdr0QICqqm5IEsWs48QI%3D&amp;reserved=0" TargetMode="External"/><Relationship Id="rId4" Type="http://schemas.openxmlformats.org/officeDocument/2006/relationships/hyperlink" Target="https://nam04.safelinks.protection.outlook.com/?url=https%3A%2F%2Fkingcounty.gov%2Fdepts%2Fhealth%2Fcovid-19%2Fcare%2Fself-care.aspx&amp;data=04%7C01%7C%7C6a00ad28c256468eab9d08d9d130d908%7C02d8ff38d7114e31a9156cb5cff788df%7C0%7C0%7C637770829994210469%7CUnknown%7CTWFpbGZsb3d8eyJWIjoiMC4wLjAwMDAiLCJQIjoiV2luMzIiLCJBTiI6Ik1haWwiLCJXVCI6Mn0%3D%7C3000&amp;sdata=xPSYhGYyOUTQ9WWCClsV1yr8kZa0U2xskpNKuo6MEpU%3D&amp;reserved=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your-health/effective-mask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www.seattlecolleges.edu/coming-campus/current-campus-entry-procedures" TargetMode="External"/><Relationship Id="rId4" Type="http://schemas.openxmlformats.org/officeDocument/2006/relationships/hyperlink" Target="https://newscenter.seattlecentral.edu/coronavirus-updat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409458" y="2139206"/>
            <a:ext cx="8499158" cy="776287"/>
          </a:xfrm>
        </p:spPr>
        <p:txBody>
          <a:bodyPr/>
          <a:lstStyle/>
          <a:p>
            <a:r>
              <a:rPr lang="en-US" sz="4400"/>
              <a:t>2021-2022</a:t>
            </a:r>
            <a:br>
              <a:rPr lang="en-US" sz="4400"/>
            </a:br>
            <a:r>
              <a:rPr lang="en-US" sz="4400"/>
              <a:t>Town Hall Meeting </a:t>
            </a:r>
            <a:br>
              <a:rPr lang="en-US" sz="4400"/>
            </a:br>
            <a:r>
              <a:rPr lang="en-US" sz="4400"/>
              <a:t>for Faculty &amp; Staff</a:t>
            </a:r>
            <a:br>
              <a:rPr lang="en-US" sz="4400"/>
            </a:br>
            <a:endParaRPr lang="en-US"/>
          </a:p>
        </p:txBody>
      </p:sp>
      <p:sp>
        <p:nvSpPr>
          <p:cNvPr id="4" name="TextBox 3"/>
          <p:cNvSpPr txBox="1"/>
          <p:nvPr/>
        </p:nvSpPr>
        <p:spPr>
          <a:xfrm>
            <a:off x="622997" y="5466303"/>
            <a:ext cx="4374005" cy="584775"/>
          </a:xfrm>
          <a:prstGeom prst="rect">
            <a:avLst/>
          </a:prstGeom>
          <a:noFill/>
        </p:spPr>
        <p:txBody>
          <a:bodyPr wrap="square" rtlCol="0">
            <a:spAutoFit/>
          </a:bodyPr>
          <a:lstStyle/>
          <a:p>
            <a:r>
              <a:rPr lang="en-US" sz="3200" b="1">
                <a:latin typeface="Arial" panose="020B0604020202020204" pitchFamily="34" charset="0"/>
                <a:cs typeface="Arial" panose="020B0604020202020204" pitchFamily="34" charset="0"/>
              </a:rPr>
              <a:t>January 6, 2022</a:t>
            </a:r>
          </a:p>
        </p:txBody>
      </p:sp>
      <p:pic>
        <p:nvPicPr>
          <p:cNvPr id="5" name="Picture 4">
            <a:extLst>
              <a:ext uri="{FF2B5EF4-FFF2-40B4-BE49-F238E27FC236}">
                <a16:creationId xmlns:a16="http://schemas.microsoft.com/office/drawing/2014/main" id="{6EB93589-B2D1-4449-9DCC-EF84C6614326}"/>
              </a:ext>
            </a:extLst>
          </p:cNvPr>
          <p:cNvPicPr>
            <a:picLocks noChangeAspect="1"/>
          </p:cNvPicPr>
          <p:nvPr/>
        </p:nvPicPr>
        <p:blipFill>
          <a:blip r:embed="rId3"/>
          <a:stretch>
            <a:fillRect/>
          </a:stretch>
        </p:blipFill>
        <p:spPr>
          <a:xfrm>
            <a:off x="6737941" y="6126359"/>
            <a:ext cx="2170675" cy="383060"/>
          </a:xfrm>
          <a:prstGeom prst="rect">
            <a:avLst/>
          </a:prstGeom>
        </p:spPr>
      </p:pic>
    </p:spTree>
    <p:extLst>
      <p:ext uri="{BB962C8B-B14F-4D97-AF65-F5344CB8AC3E}">
        <p14:creationId xmlns:p14="http://schemas.microsoft.com/office/powerpoint/2010/main" val="4171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a:t>Enrollment (FTEs)</a:t>
            </a:r>
          </a:p>
        </p:txBody>
      </p:sp>
      <p:graphicFrame>
        <p:nvGraphicFramePr>
          <p:cNvPr id="4" name="Table 4">
            <a:extLst>
              <a:ext uri="{FF2B5EF4-FFF2-40B4-BE49-F238E27FC236}">
                <a16:creationId xmlns:a16="http://schemas.microsoft.com/office/drawing/2014/main" id="{2798AB83-4807-4523-B267-3BF73E79A3F8}"/>
              </a:ext>
            </a:extLst>
          </p:cNvPr>
          <p:cNvGraphicFramePr>
            <a:graphicFrameLocks noGrp="1"/>
          </p:cNvGraphicFramePr>
          <p:nvPr>
            <p:ph idx="1"/>
            <p:extLst>
              <p:ext uri="{D42A27DB-BD31-4B8C-83A1-F6EECF244321}">
                <p14:modId xmlns:p14="http://schemas.microsoft.com/office/powerpoint/2010/main" val="2280986723"/>
              </p:ext>
            </p:extLst>
          </p:nvPr>
        </p:nvGraphicFramePr>
        <p:xfrm>
          <a:off x="457200" y="2228850"/>
          <a:ext cx="8229600" cy="2743200"/>
        </p:xfrm>
        <a:graphic>
          <a:graphicData uri="http://schemas.openxmlformats.org/drawingml/2006/table">
            <a:tbl>
              <a:tblPr firstRow="1" bandRow="1">
                <a:tableStyleId>{3B4B98B0-60AC-42C2-AFA5-B58CD77FA1E5}</a:tableStyleId>
              </a:tblPr>
              <a:tblGrid>
                <a:gridCol w="2743200">
                  <a:extLst>
                    <a:ext uri="{9D8B030D-6E8A-4147-A177-3AD203B41FA5}">
                      <a16:colId xmlns:a16="http://schemas.microsoft.com/office/drawing/2014/main" val="836565640"/>
                    </a:ext>
                  </a:extLst>
                </a:gridCol>
                <a:gridCol w="2743200">
                  <a:extLst>
                    <a:ext uri="{9D8B030D-6E8A-4147-A177-3AD203B41FA5}">
                      <a16:colId xmlns:a16="http://schemas.microsoft.com/office/drawing/2014/main" val="1523002968"/>
                    </a:ext>
                  </a:extLst>
                </a:gridCol>
                <a:gridCol w="2743200">
                  <a:extLst>
                    <a:ext uri="{9D8B030D-6E8A-4147-A177-3AD203B41FA5}">
                      <a16:colId xmlns:a16="http://schemas.microsoft.com/office/drawing/2014/main" val="2280380140"/>
                    </a:ext>
                  </a:extLst>
                </a:gridCol>
              </a:tblGrid>
              <a:tr h="370840">
                <a:tc>
                  <a:txBody>
                    <a:bodyPr/>
                    <a:lstStyle/>
                    <a:p>
                      <a:r>
                        <a:rPr lang="en-US" sz="3000">
                          <a:latin typeface="Arial"/>
                        </a:rPr>
                        <a:t>Students</a:t>
                      </a:r>
                    </a:p>
                  </a:txBody>
                  <a:tcPr/>
                </a:tc>
                <a:tc>
                  <a:txBody>
                    <a:bodyPr/>
                    <a:lstStyle/>
                    <a:p>
                      <a:r>
                        <a:rPr lang="en-US" sz="3000">
                          <a:latin typeface="Arial"/>
                        </a:rPr>
                        <a:t>Winter 2022</a:t>
                      </a:r>
                    </a:p>
                  </a:txBody>
                  <a:tcPr/>
                </a:tc>
                <a:tc>
                  <a:txBody>
                    <a:bodyPr/>
                    <a:lstStyle/>
                    <a:p>
                      <a:r>
                        <a:rPr lang="en-US" sz="3000">
                          <a:latin typeface="Arial"/>
                        </a:rPr>
                        <a:t>Winter 2021</a:t>
                      </a:r>
                    </a:p>
                  </a:txBody>
                  <a:tcPr/>
                </a:tc>
                <a:extLst>
                  <a:ext uri="{0D108BD9-81ED-4DB2-BD59-A6C34878D82A}">
                    <a16:rowId xmlns:a16="http://schemas.microsoft.com/office/drawing/2014/main" val="2656595647"/>
                  </a:ext>
                </a:extLst>
              </a:tr>
              <a:tr h="370840">
                <a:tc>
                  <a:txBody>
                    <a:bodyPr/>
                    <a:lstStyle/>
                    <a:p>
                      <a:r>
                        <a:rPr lang="en-US" sz="3000">
                          <a:latin typeface="Arial"/>
                        </a:rPr>
                        <a:t>Total FTEs:</a:t>
                      </a:r>
                    </a:p>
                  </a:txBody>
                  <a:tcPr/>
                </a:tc>
                <a:tc>
                  <a:txBody>
                    <a:bodyPr/>
                    <a:lstStyle/>
                    <a:p>
                      <a:r>
                        <a:rPr lang="en-US" sz="3000">
                          <a:latin typeface="Arial"/>
                        </a:rPr>
                        <a:t>3,846</a:t>
                      </a:r>
                    </a:p>
                  </a:txBody>
                  <a:tcPr/>
                </a:tc>
                <a:tc>
                  <a:txBody>
                    <a:bodyPr/>
                    <a:lstStyle/>
                    <a:p>
                      <a:r>
                        <a:rPr lang="en-US" sz="3000">
                          <a:latin typeface="Arial"/>
                        </a:rPr>
                        <a:t>4,709 (-18%)</a:t>
                      </a:r>
                    </a:p>
                  </a:txBody>
                  <a:tcPr/>
                </a:tc>
                <a:extLst>
                  <a:ext uri="{0D108BD9-81ED-4DB2-BD59-A6C34878D82A}">
                    <a16:rowId xmlns:a16="http://schemas.microsoft.com/office/drawing/2014/main" val="1722554516"/>
                  </a:ext>
                </a:extLst>
              </a:tr>
              <a:tr h="370840">
                <a:tc>
                  <a:txBody>
                    <a:bodyPr/>
                    <a:lstStyle/>
                    <a:p>
                      <a:r>
                        <a:rPr lang="en-US" sz="3000">
                          <a:latin typeface="Arial"/>
                        </a:rPr>
                        <a:t>State funded:</a:t>
                      </a:r>
                    </a:p>
                  </a:txBody>
                  <a:tcPr/>
                </a:tc>
                <a:tc>
                  <a:txBody>
                    <a:bodyPr/>
                    <a:lstStyle/>
                    <a:p>
                      <a:r>
                        <a:rPr lang="en-US" sz="3000">
                          <a:latin typeface="Arial"/>
                        </a:rPr>
                        <a:t>3,150</a:t>
                      </a:r>
                    </a:p>
                  </a:txBody>
                  <a:tcPr/>
                </a:tc>
                <a:tc>
                  <a:txBody>
                    <a:bodyPr/>
                    <a:lstStyle/>
                    <a:p>
                      <a:r>
                        <a:rPr lang="en-US" sz="3000">
                          <a:latin typeface="Arial"/>
                        </a:rPr>
                        <a:t>3,488 (-10%)</a:t>
                      </a:r>
                    </a:p>
                  </a:txBody>
                  <a:tcPr/>
                </a:tc>
                <a:extLst>
                  <a:ext uri="{0D108BD9-81ED-4DB2-BD59-A6C34878D82A}">
                    <a16:rowId xmlns:a16="http://schemas.microsoft.com/office/drawing/2014/main" val="1120588034"/>
                  </a:ext>
                </a:extLst>
              </a:tr>
              <a:tr h="370840">
                <a:tc>
                  <a:txBody>
                    <a:bodyPr/>
                    <a:lstStyle/>
                    <a:p>
                      <a:r>
                        <a:rPr lang="en-US" sz="3000">
                          <a:latin typeface="Arial"/>
                        </a:rPr>
                        <a:t>International:</a:t>
                      </a:r>
                    </a:p>
                  </a:txBody>
                  <a:tcPr/>
                </a:tc>
                <a:tc>
                  <a:txBody>
                    <a:bodyPr/>
                    <a:lstStyle/>
                    <a:p>
                      <a:r>
                        <a:rPr lang="en-US" sz="3000">
                          <a:latin typeface="Arial"/>
                        </a:rPr>
                        <a:t>303</a:t>
                      </a:r>
                    </a:p>
                  </a:txBody>
                  <a:tcPr/>
                </a:tc>
                <a:tc>
                  <a:txBody>
                    <a:bodyPr/>
                    <a:lstStyle/>
                    <a:p>
                      <a:r>
                        <a:rPr lang="en-US" sz="3000">
                          <a:latin typeface="Arial"/>
                        </a:rPr>
                        <a:t>486 (-38%)</a:t>
                      </a:r>
                    </a:p>
                  </a:txBody>
                  <a:tcPr/>
                </a:tc>
                <a:extLst>
                  <a:ext uri="{0D108BD9-81ED-4DB2-BD59-A6C34878D82A}">
                    <a16:rowId xmlns:a16="http://schemas.microsoft.com/office/drawing/2014/main" val="3635645501"/>
                  </a:ext>
                </a:extLst>
              </a:tr>
              <a:tr h="370840">
                <a:tc>
                  <a:txBody>
                    <a:bodyPr/>
                    <a:lstStyle/>
                    <a:p>
                      <a:r>
                        <a:rPr lang="en-US" sz="3000">
                          <a:latin typeface="Arial"/>
                        </a:rPr>
                        <a:t>Running Start: </a:t>
                      </a:r>
                    </a:p>
                  </a:txBody>
                  <a:tcPr/>
                </a:tc>
                <a:tc>
                  <a:txBody>
                    <a:bodyPr/>
                    <a:lstStyle/>
                    <a:p>
                      <a:r>
                        <a:rPr lang="en-US" sz="3000">
                          <a:latin typeface="Arial"/>
                        </a:rPr>
                        <a:t>275</a:t>
                      </a:r>
                    </a:p>
                  </a:txBody>
                  <a:tcPr/>
                </a:tc>
                <a:tc>
                  <a:txBody>
                    <a:bodyPr/>
                    <a:lstStyle/>
                    <a:p>
                      <a:r>
                        <a:rPr lang="en-US" sz="3000">
                          <a:latin typeface="Arial"/>
                        </a:rPr>
                        <a:t>521 (-47%)</a:t>
                      </a:r>
                    </a:p>
                  </a:txBody>
                  <a:tcPr/>
                </a:tc>
                <a:extLst>
                  <a:ext uri="{0D108BD9-81ED-4DB2-BD59-A6C34878D82A}">
                    <a16:rowId xmlns:a16="http://schemas.microsoft.com/office/drawing/2014/main" val="840881230"/>
                  </a:ext>
                </a:extLst>
              </a:tr>
            </a:tbl>
          </a:graphicData>
        </a:graphic>
      </p:graphicFrame>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rial"/>
                <a:ea typeface="ＭＳ Ｐゴシック"/>
              </a:rPr>
              <a:t>*Updated 1/5/22</a:t>
            </a:r>
            <a:endParaRPr lang="en-US" sz="1600"/>
          </a:p>
        </p:txBody>
      </p:sp>
    </p:spTree>
    <p:extLst>
      <p:ext uri="{BB962C8B-B14F-4D97-AF65-F5344CB8AC3E}">
        <p14:creationId xmlns:p14="http://schemas.microsoft.com/office/powerpoint/2010/main" val="96591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7979-5531-4C3C-A907-F013D3D81940}"/>
              </a:ext>
            </a:extLst>
          </p:cNvPr>
          <p:cNvSpPr>
            <a:spLocks noGrp="1"/>
          </p:cNvSpPr>
          <p:nvPr>
            <p:ph type="title"/>
          </p:nvPr>
        </p:nvSpPr>
        <p:spPr/>
        <p:txBody>
          <a:bodyPr/>
          <a:lstStyle/>
          <a:p>
            <a:r>
              <a:rPr lang="en-US"/>
              <a:t>Instruction Update</a:t>
            </a:r>
          </a:p>
        </p:txBody>
      </p:sp>
      <p:sp>
        <p:nvSpPr>
          <p:cNvPr id="3" name="Content Placeholder 2">
            <a:extLst>
              <a:ext uri="{FF2B5EF4-FFF2-40B4-BE49-F238E27FC236}">
                <a16:creationId xmlns:a16="http://schemas.microsoft.com/office/drawing/2014/main" id="{C3FB1A14-370C-4545-AD55-616202F8BE99}"/>
              </a:ext>
            </a:extLst>
          </p:cNvPr>
          <p:cNvSpPr>
            <a:spLocks noGrp="1"/>
          </p:cNvSpPr>
          <p:nvPr>
            <p:ph idx="1"/>
          </p:nvPr>
        </p:nvSpPr>
        <p:spPr>
          <a:xfrm>
            <a:off x="493294" y="1650759"/>
            <a:ext cx="8193506" cy="4475405"/>
          </a:xfrm>
        </p:spPr>
        <p:txBody>
          <a:bodyPr/>
          <a:lstStyle/>
          <a:p>
            <a:r>
              <a:rPr lang="en-US">
                <a:ea typeface="ＭＳ Ｐゴシック"/>
              </a:rPr>
              <a:t>THANK YOU to all employees (faculty and staff) for all you have and CONTINUE to do to be present and support student learning.</a:t>
            </a:r>
            <a:endParaRPr lang="en-US"/>
          </a:p>
          <a:p>
            <a:r>
              <a:rPr lang="en-US">
                <a:ea typeface="ＭＳ Ｐゴシック"/>
              </a:rPr>
              <a:t>Congratulations faculty earning tenure this year:</a:t>
            </a:r>
            <a:endParaRPr lang="en-US"/>
          </a:p>
          <a:p>
            <a:pPr lvl="1"/>
            <a:r>
              <a:rPr lang="en-US">
                <a:ea typeface="ＭＳ Ｐゴシック"/>
              </a:rPr>
              <a:t>Janine Buis, Nursing</a:t>
            </a:r>
            <a:endParaRPr lang="en-US"/>
          </a:p>
          <a:p>
            <a:pPr lvl="1"/>
            <a:r>
              <a:rPr lang="en-US">
                <a:ea typeface="ＭＳ Ｐゴシック"/>
              </a:rPr>
              <a:t>Katie Gourd-Ascencio, Nursing</a:t>
            </a:r>
          </a:p>
          <a:p>
            <a:pPr lvl="1"/>
            <a:r>
              <a:rPr lang="en-US">
                <a:ea typeface="ＭＳ Ｐゴシック"/>
              </a:rPr>
              <a:t>Anna Hackman, Humanities</a:t>
            </a:r>
            <a:endParaRPr lang="en-US"/>
          </a:p>
          <a:p>
            <a:pPr lvl="1"/>
            <a:r>
              <a:rPr lang="en-US">
                <a:ea typeface="ＭＳ Ｐゴシック"/>
              </a:rPr>
              <a:t>Ruby Hansra, Counseling</a:t>
            </a:r>
            <a:endParaRPr lang="en-US"/>
          </a:p>
          <a:p>
            <a:pPr lvl="1"/>
            <a:r>
              <a:rPr lang="en-US">
                <a:ea typeface="ＭＳ Ｐゴシック"/>
              </a:rPr>
              <a:t>Janet Hinson, Community Health and Education</a:t>
            </a:r>
            <a:endParaRPr lang="en-US"/>
          </a:p>
          <a:p>
            <a:pPr lvl="1"/>
            <a:r>
              <a:rPr lang="en-US">
                <a:ea typeface="ＭＳ Ｐゴシック"/>
              </a:rPr>
              <a:t>Bliss Holloway, Arts</a:t>
            </a:r>
            <a:endParaRPr lang="en-US"/>
          </a:p>
          <a:p>
            <a:pPr lvl="1"/>
            <a:r>
              <a:rPr lang="en-US">
                <a:ea typeface="ＭＳ Ｐゴシック"/>
              </a:rPr>
              <a:t>Scott Moy, Apparel Design and Development</a:t>
            </a:r>
            <a:endParaRPr lang="en-US"/>
          </a:p>
          <a:p>
            <a:pPr lvl="1"/>
            <a:endParaRPr lang="en-US" b="1"/>
          </a:p>
          <a:p>
            <a:endParaRPr lang="en-US"/>
          </a:p>
          <a:p>
            <a:endParaRPr lang="en-US"/>
          </a:p>
        </p:txBody>
      </p:sp>
    </p:spTree>
    <p:extLst>
      <p:ext uri="{BB962C8B-B14F-4D97-AF65-F5344CB8AC3E}">
        <p14:creationId xmlns:p14="http://schemas.microsoft.com/office/powerpoint/2010/main" val="2704947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FDB9-61C1-4620-B815-4075DDE1612A}"/>
              </a:ext>
            </a:extLst>
          </p:cNvPr>
          <p:cNvSpPr>
            <a:spLocks noGrp="1"/>
          </p:cNvSpPr>
          <p:nvPr>
            <p:ph type="title"/>
          </p:nvPr>
        </p:nvSpPr>
        <p:spPr/>
        <p:txBody>
          <a:bodyPr/>
          <a:lstStyle/>
          <a:p>
            <a:r>
              <a:rPr lang="en-US">
                <a:ea typeface="ＭＳ Ｐゴシック"/>
              </a:rPr>
              <a:t>Winter 2022 Student Services </a:t>
            </a:r>
            <a:br>
              <a:rPr lang="en-US">
                <a:ea typeface="ＭＳ Ｐゴシック"/>
              </a:rPr>
            </a:br>
            <a:r>
              <a:rPr lang="en-US">
                <a:ea typeface="ＭＳ Ｐゴシック"/>
              </a:rPr>
              <a:t>Hours of Operation</a:t>
            </a:r>
            <a:endParaRPr lang="en-US"/>
          </a:p>
        </p:txBody>
      </p:sp>
      <p:sp>
        <p:nvSpPr>
          <p:cNvPr id="3" name="Content Placeholder 2">
            <a:extLst>
              <a:ext uri="{FF2B5EF4-FFF2-40B4-BE49-F238E27FC236}">
                <a16:creationId xmlns:a16="http://schemas.microsoft.com/office/drawing/2014/main" id="{98DE8E4F-6896-4176-BFE1-277869191B2E}"/>
              </a:ext>
            </a:extLst>
          </p:cNvPr>
          <p:cNvSpPr>
            <a:spLocks noGrp="1"/>
          </p:cNvSpPr>
          <p:nvPr>
            <p:ph idx="1"/>
          </p:nvPr>
        </p:nvSpPr>
        <p:spPr>
          <a:xfrm>
            <a:off x="457200" y="2345274"/>
            <a:ext cx="8229600" cy="3897890"/>
          </a:xfrm>
        </p:spPr>
        <p:txBody>
          <a:bodyPr/>
          <a:lstStyle/>
          <a:p>
            <a:r>
              <a:rPr lang="en-US">
                <a:ea typeface="ＭＳ Ｐゴシック"/>
              </a:rPr>
              <a:t>Student Services will be closed for in-person services at 1:00pm on Fridays.</a:t>
            </a:r>
          </a:p>
          <a:p>
            <a:r>
              <a:rPr lang="en-US">
                <a:ea typeface="ＭＳ Ｐゴシック"/>
              </a:rPr>
              <a:t>Financial Aid will be working on awarding files and not available for remote or in-person services on Fridays.</a:t>
            </a:r>
          </a:p>
          <a:p>
            <a:r>
              <a:rPr lang="en-US">
                <a:ea typeface="ＭＳ Ｐゴシック"/>
              </a:rPr>
              <a:t>ID Center will close at 1:00pm on Fridays, following Registration's lead.</a:t>
            </a:r>
          </a:p>
          <a:p>
            <a:r>
              <a:rPr lang="en-US">
                <a:ea typeface="ＭＳ Ｐゴシック"/>
              </a:rPr>
              <a:t>Counseling Center will operate remotely for the month of January.</a:t>
            </a:r>
          </a:p>
          <a:p>
            <a:r>
              <a:rPr lang="en-US">
                <a:ea typeface="ＭＳ Ｐゴシック"/>
              </a:rPr>
              <a:t>Jan. 10-28: Some departments may operate remotely on Fridays due to staffing or student flow.</a:t>
            </a:r>
            <a:endParaRPr lang="en-US"/>
          </a:p>
          <a:p>
            <a:endParaRPr lang="en-US">
              <a:ea typeface="ＭＳ Ｐゴシック"/>
            </a:endParaRPr>
          </a:p>
        </p:txBody>
      </p:sp>
    </p:spTree>
    <p:extLst>
      <p:ext uri="{BB962C8B-B14F-4D97-AF65-F5344CB8AC3E}">
        <p14:creationId xmlns:p14="http://schemas.microsoft.com/office/powerpoint/2010/main" val="2230289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71CC9-EC48-4600-9D7E-3A801E4C083F}"/>
              </a:ext>
            </a:extLst>
          </p:cNvPr>
          <p:cNvSpPr>
            <a:spLocks noGrp="1"/>
          </p:cNvSpPr>
          <p:nvPr>
            <p:ph type="title"/>
          </p:nvPr>
        </p:nvSpPr>
        <p:spPr>
          <a:xfrm>
            <a:off x="457200" y="1062113"/>
            <a:ext cx="8229600" cy="1068387"/>
          </a:xfrm>
        </p:spPr>
        <p:txBody>
          <a:bodyPr/>
          <a:lstStyle/>
          <a:p>
            <a:r>
              <a:rPr lang="en-US" u="sng">
                <a:ea typeface="ＭＳ Ｐゴシック"/>
              </a:rPr>
              <a:t>Winter 2022 Student Vaccination Attestation (SVA) &amp; COVID Rates</a:t>
            </a:r>
            <a:endParaRPr lang="en-US">
              <a:ea typeface="ＭＳ Ｐゴシック"/>
            </a:endParaRPr>
          </a:p>
        </p:txBody>
      </p:sp>
      <p:sp>
        <p:nvSpPr>
          <p:cNvPr id="3" name="Content Placeholder 2">
            <a:extLst>
              <a:ext uri="{FF2B5EF4-FFF2-40B4-BE49-F238E27FC236}">
                <a16:creationId xmlns:a16="http://schemas.microsoft.com/office/drawing/2014/main" id="{21A9FBBE-C3BB-4390-B223-24B91512D4FF}"/>
              </a:ext>
            </a:extLst>
          </p:cNvPr>
          <p:cNvSpPr>
            <a:spLocks noGrp="1"/>
          </p:cNvSpPr>
          <p:nvPr>
            <p:ph idx="1"/>
          </p:nvPr>
        </p:nvSpPr>
        <p:spPr>
          <a:xfrm>
            <a:off x="457200" y="2813274"/>
            <a:ext cx="8229600" cy="3897890"/>
          </a:xfrm>
        </p:spPr>
        <p:txBody>
          <a:bodyPr/>
          <a:lstStyle/>
          <a:p>
            <a:endParaRPr lang="en-US" sz="2800">
              <a:ea typeface="ＭＳ Ｐゴシック"/>
              <a:cs typeface="Calibri"/>
            </a:endParaRPr>
          </a:p>
          <a:p>
            <a:endParaRPr lang="en-US" sz="2800">
              <a:ea typeface="ＭＳ Ｐゴシック"/>
              <a:cs typeface="Calibri"/>
            </a:endParaRPr>
          </a:p>
          <a:p>
            <a:endParaRPr lang="en-US" sz="2800">
              <a:solidFill>
                <a:srgbClr val="000000"/>
              </a:solidFill>
              <a:ea typeface="ＭＳ Ｐゴシック"/>
              <a:cs typeface="Calibri"/>
            </a:endParaRPr>
          </a:p>
        </p:txBody>
      </p:sp>
      <p:graphicFrame>
        <p:nvGraphicFramePr>
          <p:cNvPr id="10" name="Table 9">
            <a:extLst>
              <a:ext uri="{FF2B5EF4-FFF2-40B4-BE49-F238E27FC236}">
                <a16:creationId xmlns:a16="http://schemas.microsoft.com/office/drawing/2014/main" id="{112D667C-5CF8-4D97-A4EB-4C3CB483CD3B}"/>
              </a:ext>
            </a:extLst>
          </p:cNvPr>
          <p:cNvGraphicFramePr>
            <a:graphicFrameLocks noGrp="1"/>
          </p:cNvGraphicFramePr>
          <p:nvPr/>
        </p:nvGraphicFramePr>
        <p:xfrm>
          <a:off x="1000125" y="2567940"/>
          <a:ext cx="7143750" cy="1722120"/>
        </p:xfrm>
        <a:graphic>
          <a:graphicData uri="http://schemas.openxmlformats.org/drawingml/2006/table">
            <a:tbl>
              <a:tblPr firstRow="1" bandRow="1">
                <a:tableStyleId>{5C22544A-7EE6-4342-B048-85BDC9FD1C3A}</a:tableStyleId>
              </a:tblPr>
              <a:tblGrid>
                <a:gridCol w="2381250">
                  <a:extLst>
                    <a:ext uri="{9D8B030D-6E8A-4147-A177-3AD203B41FA5}">
                      <a16:colId xmlns:a16="http://schemas.microsoft.com/office/drawing/2014/main" val="4174859866"/>
                    </a:ext>
                  </a:extLst>
                </a:gridCol>
                <a:gridCol w="2381250">
                  <a:extLst>
                    <a:ext uri="{9D8B030D-6E8A-4147-A177-3AD203B41FA5}">
                      <a16:colId xmlns:a16="http://schemas.microsoft.com/office/drawing/2014/main" val="3529679726"/>
                    </a:ext>
                  </a:extLst>
                </a:gridCol>
                <a:gridCol w="2381250">
                  <a:extLst>
                    <a:ext uri="{9D8B030D-6E8A-4147-A177-3AD203B41FA5}">
                      <a16:colId xmlns:a16="http://schemas.microsoft.com/office/drawing/2014/main" val="2851996349"/>
                    </a:ext>
                  </a:extLst>
                </a:gridCol>
              </a:tblGrid>
              <a:tr h="0">
                <a:tc>
                  <a:txBody>
                    <a:bodyPr/>
                    <a:lstStyle/>
                    <a:p>
                      <a:r>
                        <a:rPr lang="en-US">
                          <a:effectLst/>
                        </a:rPr>
                        <a:t>College</a:t>
                      </a:r>
                    </a:p>
                  </a:txBody>
                  <a:tcPr marL="9525" marR="9525" marT="9525" marB="9525" anchor="ctr"/>
                </a:tc>
                <a:tc>
                  <a:txBody>
                    <a:bodyPr/>
                    <a:lstStyle/>
                    <a:p>
                      <a:r>
                        <a:rPr lang="en-US">
                          <a:effectLst/>
                        </a:rPr>
                        <a:t>Percent Students</a:t>
                      </a:r>
                      <a:br>
                        <a:rPr lang="en-US">
                          <a:effectLst/>
                        </a:rPr>
                      </a:br>
                      <a:r>
                        <a:rPr lang="en-US">
                          <a:effectLst/>
                        </a:rPr>
                        <a:t>Attesting Fully Vaccinated</a:t>
                      </a:r>
                    </a:p>
                  </a:txBody>
                  <a:tcPr marL="9525" marR="9525" marT="9525" marB="9525" anchor="ctr"/>
                </a:tc>
                <a:tc>
                  <a:txBody>
                    <a:bodyPr/>
                    <a:lstStyle/>
                    <a:p>
                      <a:r>
                        <a:rPr lang="en-US">
                          <a:effectLst/>
                        </a:rPr>
                        <a:t>Percent Students</a:t>
                      </a:r>
                      <a:br>
                        <a:rPr lang="en-US">
                          <a:effectLst/>
                        </a:rPr>
                      </a:br>
                      <a:r>
                        <a:rPr lang="en-US">
                          <a:effectLst/>
                        </a:rPr>
                        <a:t>with Religious or Medical Exemptions </a:t>
                      </a:r>
                    </a:p>
                  </a:txBody>
                  <a:tcPr marL="9525" marR="9525" marT="9525" marB="9525" anchor="ctr"/>
                </a:tc>
                <a:extLst>
                  <a:ext uri="{0D108BD9-81ED-4DB2-BD59-A6C34878D82A}">
                    <a16:rowId xmlns:a16="http://schemas.microsoft.com/office/drawing/2014/main" val="2625109103"/>
                  </a:ext>
                </a:extLst>
              </a:tr>
              <a:tr h="0">
                <a:tc>
                  <a:txBody>
                    <a:bodyPr/>
                    <a:lstStyle/>
                    <a:p>
                      <a:r>
                        <a:rPr lang="en-US">
                          <a:effectLst/>
                        </a:rPr>
                        <a:t>North Seattle College</a:t>
                      </a:r>
                    </a:p>
                  </a:txBody>
                  <a:tcPr marL="9525" marR="9525" marT="9525" marB="9525" anchor="ctr"/>
                </a:tc>
                <a:tc>
                  <a:txBody>
                    <a:bodyPr/>
                    <a:lstStyle/>
                    <a:p>
                      <a:r>
                        <a:rPr lang="en-US">
                          <a:effectLst/>
                        </a:rPr>
                        <a:t>  96.07%</a:t>
                      </a:r>
                    </a:p>
                  </a:txBody>
                  <a:tcPr marL="9525" marR="9525" marT="9525" marB="9525" anchor="ctr"/>
                </a:tc>
                <a:tc>
                  <a:txBody>
                    <a:bodyPr/>
                    <a:lstStyle/>
                    <a:p>
                      <a:r>
                        <a:rPr lang="en-US">
                          <a:effectLst/>
                        </a:rPr>
                        <a:t>  3.93%</a:t>
                      </a:r>
                    </a:p>
                  </a:txBody>
                  <a:tcPr marL="9525" marR="9525" marT="9525" marB="9525" anchor="ctr"/>
                </a:tc>
                <a:extLst>
                  <a:ext uri="{0D108BD9-81ED-4DB2-BD59-A6C34878D82A}">
                    <a16:rowId xmlns:a16="http://schemas.microsoft.com/office/drawing/2014/main" val="1744810412"/>
                  </a:ext>
                </a:extLst>
              </a:tr>
              <a:tr h="0">
                <a:tc>
                  <a:txBody>
                    <a:bodyPr/>
                    <a:lstStyle/>
                    <a:p>
                      <a:r>
                        <a:rPr lang="en-US">
                          <a:effectLst/>
                        </a:rPr>
                        <a:t>Seattle Central College</a:t>
                      </a:r>
                    </a:p>
                  </a:txBody>
                  <a:tcPr marL="9525" marR="9525" marT="9525" marB="9525" anchor="ctr"/>
                </a:tc>
                <a:tc>
                  <a:txBody>
                    <a:bodyPr/>
                    <a:lstStyle/>
                    <a:p>
                      <a:r>
                        <a:rPr lang="en-US">
                          <a:effectLst/>
                        </a:rPr>
                        <a:t>  96.00%</a:t>
                      </a:r>
                    </a:p>
                  </a:txBody>
                  <a:tcPr marL="9525" marR="9525" marT="9525" marB="9525" anchor="ctr"/>
                </a:tc>
                <a:tc>
                  <a:txBody>
                    <a:bodyPr/>
                    <a:lstStyle/>
                    <a:p>
                      <a:r>
                        <a:rPr lang="en-US">
                          <a:effectLst/>
                        </a:rPr>
                        <a:t>  4.00%</a:t>
                      </a:r>
                    </a:p>
                  </a:txBody>
                  <a:tcPr marL="9525" marR="9525" marT="9525" marB="9525" anchor="ctr"/>
                </a:tc>
                <a:extLst>
                  <a:ext uri="{0D108BD9-81ED-4DB2-BD59-A6C34878D82A}">
                    <a16:rowId xmlns:a16="http://schemas.microsoft.com/office/drawing/2014/main" val="1767605336"/>
                  </a:ext>
                </a:extLst>
              </a:tr>
              <a:tr h="0">
                <a:tc>
                  <a:txBody>
                    <a:bodyPr/>
                    <a:lstStyle/>
                    <a:p>
                      <a:r>
                        <a:rPr lang="en-US">
                          <a:effectLst/>
                        </a:rPr>
                        <a:t>South Seattle College</a:t>
                      </a:r>
                    </a:p>
                  </a:txBody>
                  <a:tcPr marL="9525" marR="9525" marT="9525" marB="9525" anchor="ctr"/>
                </a:tc>
                <a:tc>
                  <a:txBody>
                    <a:bodyPr/>
                    <a:lstStyle/>
                    <a:p>
                      <a:r>
                        <a:rPr lang="en-US">
                          <a:effectLst/>
                        </a:rPr>
                        <a:t>  93.40%</a:t>
                      </a:r>
                    </a:p>
                  </a:txBody>
                  <a:tcPr marL="9525" marR="9525" marT="9525" marB="9525" anchor="ctr"/>
                </a:tc>
                <a:tc>
                  <a:txBody>
                    <a:bodyPr/>
                    <a:lstStyle/>
                    <a:p>
                      <a:r>
                        <a:rPr lang="en-US">
                          <a:effectLst/>
                        </a:rPr>
                        <a:t>  6.60%</a:t>
                      </a:r>
                    </a:p>
                  </a:txBody>
                  <a:tcPr marL="9525" marR="9525" marT="9525" marB="9525" anchor="ctr"/>
                </a:tc>
                <a:extLst>
                  <a:ext uri="{0D108BD9-81ED-4DB2-BD59-A6C34878D82A}">
                    <a16:rowId xmlns:a16="http://schemas.microsoft.com/office/drawing/2014/main" val="1734282705"/>
                  </a:ext>
                </a:extLst>
              </a:tr>
            </a:tbl>
          </a:graphicData>
        </a:graphic>
      </p:graphicFrame>
      <p:graphicFrame>
        <p:nvGraphicFramePr>
          <p:cNvPr id="12" name="Table 11">
            <a:extLst>
              <a:ext uri="{FF2B5EF4-FFF2-40B4-BE49-F238E27FC236}">
                <a16:creationId xmlns:a16="http://schemas.microsoft.com/office/drawing/2014/main" id="{6B4AE7CA-3762-458E-9F38-394C25246831}"/>
              </a:ext>
            </a:extLst>
          </p:cNvPr>
          <p:cNvGraphicFramePr>
            <a:graphicFrameLocks noGrp="1"/>
          </p:cNvGraphicFramePr>
          <p:nvPr>
            <p:extLst>
              <p:ext uri="{D42A27DB-BD31-4B8C-83A1-F6EECF244321}">
                <p14:modId xmlns:p14="http://schemas.microsoft.com/office/powerpoint/2010/main" val="2472721135"/>
              </p:ext>
            </p:extLst>
          </p:nvPr>
        </p:nvGraphicFramePr>
        <p:xfrm>
          <a:off x="1000125" y="4471934"/>
          <a:ext cx="7129349" cy="1173480"/>
        </p:xfrm>
        <a:graphic>
          <a:graphicData uri="http://schemas.openxmlformats.org/drawingml/2006/table">
            <a:tbl>
              <a:tblPr firstRow="1" bandRow="1">
                <a:tableStyleId>{5C22544A-7EE6-4342-B048-85BDC9FD1C3A}</a:tableStyleId>
              </a:tblPr>
              <a:tblGrid>
                <a:gridCol w="4956793">
                  <a:extLst>
                    <a:ext uri="{9D8B030D-6E8A-4147-A177-3AD203B41FA5}">
                      <a16:colId xmlns:a16="http://schemas.microsoft.com/office/drawing/2014/main" val="3675987284"/>
                    </a:ext>
                  </a:extLst>
                </a:gridCol>
                <a:gridCol w="2172556">
                  <a:extLst>
                    <a:ext uri="{9D8B030D-6E8A-4147-A177-3AD203B41FA5}">
                      <a16:colId xmlns:a16="http://schemas.microsoft.com/office/drawing/2014/main" val="2508373266"/>
                    </a:ext>
                  </a:extLst>
                </a:gridCol>
              </a:tblGrid>
              <a:tr h="0">
                <a:tc>
                  <a:txBody>
                    <a:bodyPr/>
                    <a:lstStyle/>
                    <a:p>
                      <a:r>
                        <a:rPr lang="en-US">
                          <a:effectLst/>
                        </a:rPr>
                        <a:t>Seattle Central College</a:t>
                      </a:r>
                    </a:p>
                  </a:txBody>
                  <a:tcPr marL="9525" marR="9525" marT="9525" marB="9525" anchor="ctr"/>
                </a:tc>
                <a:tc>
                  <a:txBody>
                    <a:bodyPr/>
                    <a:lstStyle/>
                    <a:p>
                      <a:r>
                        <a:rPr lang="en-US">
                          <a:effectLst/>
                        </a:rPr>
                        <a:t>Dec. 27-31 2021</a:t>
                      </a:r>
                    </a:p>
                  </a:txBody>
                  <a:tcPr marL="9525" marR="9525" marT="9525" marB="9525" anchor="ctr"/>
                </a:tc>
                <a:extLst>
                  <a:ext uri="{0D108BD9-81ED-4DB2-BD59-A6C34878D82A}">
                    <a16:rowId xmlns:a16="http://schemas.microsoft.com/office/drawing/2014/main" val="2498711262"/>
                  </a:ext>
                </a:extLst>
              </a:tr>
              <a:tr h="0">
                <a:tc>
                  <a:txBody>
                    <a:bodyPr/>
                    <a:lstStyle/>
                    <a:p>
                      <a:r>
                        <a:rPr lang="en-US">
                          <a:effectLst/>
                        </a:rPr>
                        <a:t>Confirmed Cases*</a:t>
                      </a:r>
                    </a:p>
                  </a:txBody>
                  <a:tcPr marL="9525" marR="9525" marT="9525" marB="9525" anchor="ctr"/>
                </a:tc>
                <a:tc>
                  <a:txBody>
                    <a:bodyPr/>
                    <a:lstStyle/>
                    <a:p>
                      <a:r>
                        <a:rPr lang="en-US">
                          <a:effectLst/>
                        </a:rPr>
                        <a:t>  5</a:t>
                      </a:r>
                    </a:p>
                  </a:txBody>
                  <a:tcPr marL="9525" marR="9525" marT="9525" marB="9525" anchor="ctr"/>
                </a:tc>
                <a:extLst>
                  <a:ext uri="{0D108BD9-81ED-4DB2-BD59-A6C34878D82A}">
                    <a16:rowId xmlns:a16="http://schemas.microsoft.com/office/drawing/2014/main" val="342728804"/>
                  </a:ext>
                </a:extLst>
              </a:tr>
              <a:tr h="0">
                <a:tc>
                  <a:txBody>
                    <a:bodyPr/>
                    <a:lstStyle/>
                    <a:p>
                      <a:r>
                        <a:rPr lang="en-US">
                          <a:effectLst/>
                        </a:rPr>
                        <a:t>Suspected Cases **</a:t>
                      </a:r>
                    </a:p>
                  </a:txBody>
                  <a:tcPr marL="9525" marR="9525" marT="9525" marB="9525" anchor="ctr"/>
                </a:tc>
                <a:tc>
                  <a:txBody>
                    <a:bodyPr/>
                    <a:lstStyle/>
                    <a:p>
                      <a:r>
                        <a:rPr lang="en-US">
                          <a:effectLst/>
                        </a:rPr>
                        <a:t>  2</a:t>
                      </a:r>
                    </a:p>
                  </a:txBody>
                  <a:tcPr marL="9525" marR="9525" marT="9525" marB="9525" anchor="ctr"/>
                </a:tc>
                <a:extLst>
                  <a:ext uri="{0D108BD9-81ED-4DB2-BD59-A6C34878D82A}">
                    <a16:rowId xmlns:a16="http://schemas.microsoft.com/office/drawing/2014/main" val="3939222726"/>
                  </a:ext>
                </a:extLst>
              </a:tr>
              <a:tr h="0">
                <a:tc>
                  <a:txBody>
                    <a:bodyPr/>
                    <a:lstStyle/>
                    <a:p>
                      <a:r>
                        <a:rPr lang="en-US">
                          <a:effectLst/>
                        </a:rPr>
                        <a:t>Person Under Investigation***</a:t>
                      </a:r>
                    </a:p>
                  </a:txBody>
                  <a:tcPr marL="9525" marR="9525" marT="9525" marB="9525" anchor="ctr"/>
                </a:tc>
                <a:tc>
                  <a:txBody>
                    <a:bodyPr/>
                    <a:lstStyle/>
                    <a:p>
                      <a:r>
                        <a:rPr lang="en-US">
                          <a:effectLst/>
                        </a:rPr>
                        <a:t>  9</a:t>
                      </a:r>
                    </a:p>
                  </a:txBody>
                  <a:tcPr marL="9525" marR="9525" marT="9525" marB="9525" anchor="ctr"/>
                </a:tc>
                <a:extLst>
                  <a:ext uri="{0D108BD9-81ED-4DB2-BD59-A6C34878D82A}">
                    <a16:rowId xmlns:a16="http://schemas.microsoft.com/office/drawing/2014/main" val="3701584551"/>
                  </a:ext>
                </a:extLst>
              </a:tr>
            </a:tbl>
          </a:graphicData>
        </a:graphic>
      </p:graphicFrame>
    </p:spTree>
    <p:extLst>
      <p:ext uri="{BB962C8B-B14F-4D97-AF65-F5344CB8AC3E}">
        <p14:creationId xmlns:p14="http://schemas.microsoft.com/office/powerpoint/2010/main" val="223167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15EE-534D-4573-86B7-4A6CCA31F8B2}"/>
              </a:ext>
            </a:extLst>
          </p:cNvPr>
          <p:cNvSpPr>
            <a:spLocks noGrp="1"/>
          </p:cNvSpPr>
          <p:nvPr>
            <p:ph type="title"/>
          </p:nvPr>
        </p:nvSpPr>
        <p:spPr/>
        <p:txBody>
          <a:bodyPr/>
          <a:lstStyle/>
          <a:p>
            <a:r>
              <a:rPr lang="en-US"/>
              <a:t>Administrative Services Update</a:t>
            </a:r>
          </a:p>
        </p:txBody>
      </p:sp>
      <p:sp>
        <p:nvSpPr>
          <p:cNvPr id="3" name="Content Placeholder 2">
            <a:extLst>
              <a:ext uri="{FF2B5EF4-FFF2-40B4-BE49-F238E27FC236}">
                <a16:creationId xmlns:a16="http://schemas.microsoft.com/office/drawing/2014/main" id="{22FB826C-C0D2-4149-820E-23AF1E5A0F86}"/>
              </a:ext>
            </a:extLst>
          </p:cNvPr>
          <p:cNvSpPr>
            <a:spLocks noGrp="1"/>
          </p:cNvSpPr>
          <p:nvPr>
            <p:ph idx="1"/>
          </p:nvPr>
        </p:nvSpPr>
        <p:spPr/>
        <p:txBody>
          <a:bodyPr/>
          <a:lstStyle/>
          <a:p>
            <a:r>
              <a:rPr lang="en-US">
                <a:ea typeface="ＭＳ Ｐゴシック"/>
              </a:rPr>
              <a:t>Lincoln Ferris retired from the Interim Vice President for Administrative Services position on December 31, 2022</a:t>
            </a:r>
          </a:p>
          <a:p>
            <a:r>
              <a:rPr lang="en-US">
                <a:ea typeface="ＭＳ Ｐゴシック"/>
              </a:rPr>
              <a:t>Jeff Keever will serve as the Interim Director of Facilities and Plan Operations</a:t>
            </a:r>
          </a:p>
          <a:p>
            <a:r>
              <a:rPr lang="en-US">
                <a:ea typeface="ＭＳ Ｐゴシック"/>
              </a:rPr>
              <a:t>The search for an interim Vice President of Administrative Services is underway</a:t>
            </a:r>
            <a:endParaRPr lang="en-US"/>
          </a:p>
        </p:txBody>
      </p:sp>
    </p:spTree>
    <p:extLst>
      <p:ext uri="{BB962C8B-B14F-4D97-AF65-F5344CB8AC3E}">
        <p14:creationId xmlns:p14="http://schemas.microsoft.com/office/powerpoint/2010/main" val="16389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Content Placeholder 2"/>
          <p:cNvSpPr>
            <a:spLocks noGrp="1"/>
          </p:cNvSpPr>
          <p:nvPr>
            <p:ph idx="1"/>
          </p:nvPr>
        </p:nvSpPr>
        <p:spPr/>
        <p:txBody>
          <a:bodyPr/>
          <a:lstStyle/>
          <a:p>
            <a:pPr>
              <a:spcAft>
                <a:spcPts val="600"/>
              </a:spcAft>
            </a:pPr>
            <a:r>
              <a:rPr lang="en-US"/>
              <a:t>Q &amp; A</a:t>
            </a:r>
          </a:p>
          <a:p>
            <a:pPr>
              <a:spcAft>
                <a:spcPts val="600"/>
              </a:spcAft>
            </a:pPr>
            <a:r>
              <a:rPr lang="en-US"/>
              <a:t>This is being recorded and will be available on our website no later than end of day tomorrow</a:t>
            </a:r>
          </a:p>
        </p:txBody>
      </p:sp>
    </p:spTree>
    <p:extLst>
      <p:ext uri="{BB962C8B-B14F-4D97-AF65-F5344CB8AC3E}">
        <p14:creationId xmlns:p14="http://schemas.microsoft.com/office/powerpoint/2010/main" val="2980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866"/>
            <a:ext cx="8229600" cy="834094"/>
          </a:xfrm>
        </p:spPr>
        <p:txBody>
          <a:bodyPr/>
          <a:lstStyle/>
          <a:p>
            <a:r>
              <a:rPr lang="en-US" sz="3600"/>
              <a:t>Overview</a:t>
            </a:r>
            <a:endParaRPr lang="en-US"/>
          </a:p>
        </p:txBody>
      </p:sp>
      <p:sp>
        <p:nvSpPr>
          <p:cNvPr id="3" name="Content Placeholder 2"/>
          <p:cNvSpPr>
            <a:spLocks noGrp="1"/>
          </p:cNvSpPr>
          <p:nvPr>
            <p:ph idx="1"/>
          </p:nvPr>
        </p:nvSpPr>
        <p:spPr>
          <a:xfrm>
            <a:off x="457199" y="1503218"/>
            <a:ext cx="8421939" cy="5146963"/>
          </a:xfrm>
        </p:spPr>
        <p:txBody>
          <a:bodyPr/>
          <a:lstStyle/>
          <a:p>
            <a:pPr>
              <a:spcBef>
                <a:spcPts val="600"/>
              </a:spcBef>
              <a:spcAft>
                <a:spcPts val="600"/>
              </a:spcAft>
            </a:pPr>
            <a:r>
              <a:rPr lang="en-US" sz="3200"/>
              <a:t>Kudos</a:t>
            </a:r>
          </a:p>
          <a:p>
            <a:pPr>
              <a:spcBef>
                <a:spcPts val="600"/>
              </a:spcBef>
              <a:spcAft>
                <a:spcPts val="600"/>
              </a:spcAft>
            </a:pPr>
            <a:r>
              <a:rPr lang="en-US" sz="3200"/>
              <a:t>Update</a:t>
            </a:r>
          </a:p>
          <a:p>
            <a:pPr>
              <a:spcBef>
                <a:spcPts val="600"/>
              </a:spcBef>
              <a:spcAft>
                <a:spcPts val="600"/>
              </a:spcAft>
            </a:pPr>
            <a:r>
              <a:rPr lang="en-US" sz="3200"/>
              <a:t>Q&amp;A</a:t>
            </a:r>
          </a:p>
          <a:p>
            <a:pPr>
              <a:spcBef>
                <a:spcPts val="600"/>
              </a:spcBef>
              <a:spcAft>
                <a:spcPts val="600"/>
              </a:spcAft>
            </a:pPr>
            <a:endParaRPr lang="en-US"/>
          </a:p>
          <a:p>
            <a:pPr>
              <a:spcBef>
                <a:spcPts val="600"/>
              </a:spcBef>
              <a:spcAft>
                <a:spcPts val="600"/>
              </a:spcAft>
            </a:pPr>
            <a:endParaRPr lang="en-US"/>
          </a:p>
          <a:p>
            <a:pPr>
              <a:spcBef>
                <a:spcPts val="600"/>
              </a:spcBef>
              <a:spcAft>
                <a:spcPts val="600"/>
              </a:spcAft>
            </a:pPr>
            <a:endParaRPr lang="en-US"/>
          </a:p>
        </p:txBody>
      </p:sp>
      <p:pic>
        <p:nvPicPr>
          <p:cNvPr id="4" name="Picture 3">
            <a:extLst>
              <a:ext uri="{FF2B5EF4-FFF2-40B4-BE49-F238E27FC236}">
                <a16:creationId xmlns:a16="http://schemas.microsoft.com/office/drawing/2014/main" id="{6FDC6A0C-85FC-4913-BC1A-0ADBB85BED29}"/>
              </a:ext>
            </a:extLst>
          </p:cNvPr>
          <p:cNvPicPr>
            <a:picLocks noChangeAspect="1"/>
          </p:cNvPicPr>
          <p:nvPr/>
        </p:nvPicPr>
        <p:blipFill>
          <a:blip r:embed="rId3"/>
          <a:stretch>
            <a:fillRect/>
          </a:stretch>
        </p:blipFill>
        <p:spPr>
          <a:xfrm>
            <a:off x="2562029" y="2979611"/>
            <a:ext cx="3820392" cy="2979906"/>
          </a:xfrm>
          <a:prstGeom prst="rect">
            <a:avLst/>
          </a:prstGeom>
          <a:noFill/>
        </p:spPr>
      </p:pic>
    </p:spTree>
    <p:extLst>
      <p:ext uri="{BB962C8B-B14F-4D97-AF65-F5344CB8AC3E}">
        <p14:creationId xmlns:p14="http://schemas.microsoft.com/office/powerpoint/2010/main" val="316798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C824-5CBA-47E7-BA2F-554A60E21E1D}"/>
              </a:ext>
            </a:extLst>
          </p:cNvPr>
          <p:cNvSpPr>
            <a:spLocks noGrp="1"/>
          </p:cNvSpPr>
          <p:nvPr>
            <p:ph type="title"/>
          </p:nvPr>
        </p:nvSpPr>
        <p:spPr/>
        <p:txBody>
          <a:bodyPr/>
          <a:lstStyle/>
          <a:p>
            <a:r>
              <a:rPr lang="en-US">
                <a:ea typeface="ＭＳ Ｐゴシック"/>
              </a:rPr>
              <a:t>Kudos!</a:t>
            </a:r>
            <a:endParaRPr lang="en-US"/>
          </a:p>
        </p:txBody>
      </p:sp>
      <p:sp>
        <p:nvSpPr>
          <p:cNvPr id="3" name="Content Placeholder 2">
            <a:extLst>
              <a:ext uri="{FF2B5EF4-FFF2-40B4-BE49-F238E27FC236}">
                <a16:creationId xmlns:a16="http://schemas.microsoft.com/office/drawing/2014/main" id="{D038564D-68C4-45CA-922F-444842F9FD33}"/>
              </a:ext>
            </a:extLst>
          </p:cNvPr>
          <p:cNvSpPr>
            <a:spLocks noGrp="1"/>
          </p:cNvSpPr>
          <p:nvPr>
            <p:ph idx="1"/>
          </p:nvPr>
        </p:nvSpPr>
        <p:spPr/>
        <p:txBody>
          <a:bodyPr/>
          <a:lstStyle/>
          <a:p>
            <a:r>
              <a:rPr lang="en-US">
                <a:ea typeface="ＭＳ Ｐゴシック"/>
              </a:rPr>
              <a:t>Welcome Week</a:t>
            </a:r>
            <a:endParaRPr lang="en-US"/>
          </a:p>
        </p:txBody>
      </p:sp>
    </p:spTree>
    <p:extLst>
      <p:ext uri="{BB962C8B-B14F-4D97-AF65-F5344CB8AC3E}">
        <p14:creationId xmlns:p14="http://schemas.microsoft.com/office/powerpoint/2010/main" val="19636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79B9-6536-4A3C-8B9D-7FFA7A241A00}"/>
              </a:ext>
            </a:extLst>
          </p:cNvPr>
          <p:cNvSpPr>
            <a:spLocks noGrp="1"/>
          </p:cNvSpPr>
          <p:nvPr>
            <p:ph type="title"/>
          </p:nvPr>
        </p:nvSpPr>
        <p:spPr/>
        <p:txBody>
          <a:bodyPr/>
          <a:lstStyle/>
          <a:p>
            <a:r>
              <a:rPr lang="en-US"/>
              <a:t>Campus Events</a:t>
            </a:r>
          </a:p>
        </p:txBody>
      </p:sp>
      <p:sp>
        <p:nvSpPr>
          <p:cNvPr id="3" name="Content Placeholder 2">
            <a:extLst>
              <a:ext uri="{FF2B5EF4-FFF2-40B4-BE49-F238E27FC236}">
                <a16:creationId xmlns:a16="http://schemas.microsoft.com/office/drawing/2014/main" id="{C324B8F9-B84B-4DEB-9668-CCA9F34B2041}"/>
              </a:ext>
            </a:extLst>
          </p:cNvPr>
          <p:cNvSpPr>
            <a:spLocks noGrp="1"/>
          </p:cNvSpPr>
          <p:nvPr>
            <p:ph idx="1"/>
          </p:nvPr>
        </p:nvSpPr>
        <p:spPr>
          <a:xfrm>
            <a:off x="457200" y="1734004"/>
            <a:ext cx="8229600" cy="3897890"/>
          </a:xfrm>
        </p:spPr>
        <p:txBody>
          <a:bodyPr/>
          <a:lstStyle/>
          <a:p>
            <a:r>
              <a:rPr lang="en-US" sz="2000" dirty="0">
                <a:ea typeface="ＭＳ Ｐゴシック"/>
              </a:rPr>
              <a:t>Holiday Party</a:t>
            </a:r>
            <a:endParaRPr lang="en-US" sz="2000" dirty="0"/>
          </a:p>
          <a:p>
            <a:pPr lvl="1"/>
            <a:r>
              <a:rPr lang="en-US" sz="2000" dirty="0">
                <a:ea typeface="ＭＳ Ｐゴシック"/>
              </a:rPr>
              <a:t>Thursday, January 20, 2022 at 4:30pm</a:t>
            </a:r>
          </a:p>
          <a:p>
            <a:pPr lvl="1"/>
            <a:r>
              <a:rPr lang="en-US" sz="2000" dirty="0">
                <a:ea typeface="ＭＳ Ｐゴシック"/>
              </a:rPr>
              <a:t>Details forthcoming</a:t>
            </a:r>
          </a:p>
          <a:p>
            <a:pPr marL="457200" lvl="1" indent="0">
              <a:buNone/>
            </a:pPr>
            <a:endParaRPr lang="en-US" sz="2000" dirty="0">
              <a:ea typeface="ＭＳ Ｐゴシック"/>
            </a:endParaRPr>
          </a:p>
          <a:p>
            <a:r>
              <a:rPr lang="en-US" sz="2000" dirty="0">
                <a:ea typeface="ＭＳ Ｐゴシック"/>
              </a:rPr>
              <a:t>Black Excellence Awardee Community Lecture: Carl Livingston</a:t>
            </a:r>
            <a:endParaRPr lang="en-US" sz="2000" dirty="0"/>
          </a:p>
          <a:p>
            <a:pPr lvl="1"/>
            <a:r>
              <a:rPr lang="en-US" sz="2000" dirty="0">
                <a:ea typeface="ＭＳ Ｐゴシック"/>
              </a:rPr>
              <a:t>Wednesday, January 26 from 12pm-1pm </a:t>
            </a:r>
          </a:p>
          <a:p>
            <a:pPr lvl="1"/>
            <a:r>
              <a:rPr lang="en-US" sz="2000" dirty="0">
                <a:ea typeface="ＭＳ Ｐゴシック"/>
              </a:rPr>
              <a:t>BE 1110/1111 in Broadway Edison</a:t>
            </a:r>
          </a:p>
          <a:p>
            <a:pPr marL="457200" lvl="1" indent="0">
              <a:buNone/>
            </a:pPr>
            <a:endParaRPr lang="en-US" sz="2000" dirty="0">
              <a:ea typeface="ＭＳ Ｐゴシック"/>
            </a:endParaRPr>
          </a:p>
          <a:p>
            <a:r>
              <a:rPr lang="en-US" sz="2000" dirty="0">
                <a:ea typeface="ＭＳ Ｐゴシック"/>
              </a:rPr>
              <a:t>Virtual Speed-Networking Week</a:t>
            </a:r>
          </a:p>
          <a:p>
            <a:pPr lvl="1"/>
            <a:r>
              <a:rPr lang="en-US" sz="2000" dirty="0">
                <a:ea typeface="ＭＳ Ｐゴシック"/>
              </a:rPr>
              <a:t>Monday, January 31-February 3, 2022</a:t>
            </a:r>
          </a:p>
          <a:p>
            <a:pPr lvl="1"/>
            <a:r>
              <a:rPr lang="en-US" sz="2000" dirty="0">
                <a:ea typeface="ＭＳ Ｐゴシック"/>
              </a:rPr>
              <a:t>Sessions are daily at 10:30am, 1pm, 2pm, and 5pm </a:t>
            </a:r>
          </a:p>
          <a:p>
            <a:pPr lvl="1"/>
            <a:r>
              <a:rPr lang="en-US" sz="2000" dirty="0">
                <a:ea typeface="ＭＳ Ｐゴシック"/>
              </a:rPr>
              <a:t>To get involved, contact Emily Thurston at </a:t>
            </a:r>
            <a:r>
              <a:rPr lang="en-US" sz="2000" dirty="0">
                <a:ea typeface="ＭＳ Ｐゴシック"/>
                <a:hlinkClick r:id="rId3"/>
              </a:rPr>
              <a:t>Emily.Thurston@seattlecolleges.edu</a:t>
            </a:r>
            <a:r>
              <a:rPr lang="en-US" sz="2000" dirty="0">
                <a:ea typeface="ＭＳ Ｐゴシック"/>
              </a:rPr>
              <a:t> </a:t>
            </a:r>
          </a:p>
        </p:txBody>
      </p:sp>
    </p:spTree>
    <p:extLst>
      <p:ext uri="{BB962C8B-B14F-4D97-AF65-F5344CB8AC3E}">
        <p14:creationId xmlns:p14="http://schemas.microsoft.com/office/powerpoint/2010/main" val="1307152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E28BB-2173-421A-87D3-76A770AA1517}"/>
              </a:ext>
            </a:extLst>
          </p:cNvPr>
          <p:cNvSpPr>
            <a:spLocks noGrp="1"/>
          </p:cNvSpPr>
          <p:nvPr>
            <p:ph type="title"/>
          </p:nvPr>
        </p:nvSpPr>
        <p:spPr/>
        <p:txBody>
          <a:bodyPr/>
          <a:lstStyle/>
          <a:p>
            <a:r>
              <a:rPr lang="en-US"/>
              <a:t>New Hires</a:t>
            </a:r>
          </a:p>
        </p:txBody>
      </p:sp>
      <p:sp>
        <p:nvSpPr>
          <p:cNvPr id="3" name="Content Placeholder 2">
            <a:extLst>
              <a:ext uri="{FF2B5EF4-FFF2-40B4-BE49-F238E27FC236}">
                <a16:creationId xmlns:a16="http://schemas.microsoft.com/office/drawing/2014/main" id="{215B9F03-A779-43F2-B9F0-C3BE673BDE81}"/>
              </a:ext>
            </a:extLst>
          </p:cNvPr>
          <p:cNvSpPr>
            <a:spLocks noGrp="1"/>
          </p:cNvSpPr>
          <p:nvPr>
            <p:ph idx="1"/>
          </p:nvPr>
        </p:nvSpPr>
        <p:spPr/>
        <p:txBody>
          <a:bodyPr/>
          <a:lstStyle/>
          <a:p>
            <a:r>
              <a:rPr lang="en-US">
                <a:ea typeface="ＭＳ Ｐゴシック"/>
              </a:rPr>
              <a:t>Shawn Armour, MESA</a:t>
            </a:r>
          </a:p>
          <a:p>
            <a:r>
              <a:rPr lang="en-US">
                <a:ea typeface="ＭＳ Ｐゴシック"/>
              </a:rPr>
              <a:t>Melissa Commodore, STEM+B</a:t>
            </a:r>
          </a:p>
          <a:p>
            <a:r>
              <a:rPr lang="en-US">
                <a:ea typeface="ＭＳ Ｐゴシック"/>
              </a:rPr>
              <a:t>Yesenia Suarez Flores, Registration &amp; Records</a:t>
            </a:r>
          </a:p>
          <a:p>
            <a:r>
              <a:rPr lang="en-US">
                <a:ea typeface="ＭＳ Ｐゴシック"/>
              </a:rPr>
              <a:t>Chelsea R Hoffman, Admissions &amp; Outreach</a:t>
            </a:r>
          </a:p>
          <a:p>
            <a:r>
              <a:rPr lang="en-US">
                <a:ea typeface="ＭＳ Ｐゴシック"/>
              </a:rPr>
              <a:t>Shellie Marie Mckissick, Nursing </a:t>
            </a:r>
          </a:p>
          <a:p>
            <a:r>
              <a:rPr lang="en-US">
                <a:ea typeface="ＭＳ Ｐゴシック"/>
              </a:rPr>
              <a:t>Keith Pfeiffer, Facilities &amp; Plant Operations</a:t>
            </a:r>
          </a:p>
          <a:p>
            <a:r>
              <a:rPr lang="en-US">
                <a:ea typeface="ＭＳ Ｐゴシック"/>
              </a:rPr>
              <a:t>Maggi </a:t>
            </a:r>
            <a:r>
              <a:rPr lang="en-US" err="1">
                <a:ea typeface="ＭＳ Ｐゴシック"/>
              </a:rPr>
              <a:t>Sutthoff</a:t>
            </a:r>
            <a:r>
              <a:rPr lang="en-US">
                <a:ea typeface="ＭＳ Ｐゴシック"/>
              </a:rPr>
              <a:t>, Strategic Partnerships </a:t>
            </a:r>
            <a:endParaRPr lang="en-US"/>
          </a:p>
        </p:txBody>
      </p:sp>
    </p:spTree>
    <p:extLst>
      <p:ext uri="{BB962C8B-B14F-4D97-AF65-F5344CB8AC3E}">
        <p14:creationId xmlns:p14="http://schemas.microsoft.com/office/powerpoint/2010/main" val="174074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4317-8325-45EF-BF9A-312D4A40928B}"/>
              </a:ext>
            </a:extLst>
          </p:cNvPr>
          <p:cNvSpPr>
            <a:spLocks noGrp="1"/>
          </p:cNvSpPr>
          <p:nvPr>
            <p:ph type="title"/>
          </p:nvPr>
        </p:nvSpPr>
        <p:spPr/>
        <p:txBody>
          <a:bodyPr/>
          <a:lstStyle/>
          <a:p>
            <a:r>
              <a:rPr lang="en-US">
                <a:ea typeface="ＭＳ Ｐゴシック"/>
              </a:rPr>
              <a:t>COVID Health &amp; Safety Guidance</a:t>
            </a:r>
            <a:endParaRPr lang="en-US"/>
          </a:p>
        </p:txBody>
      </p:sp>
      <p:sp>
        <p:nvSpPr>
          <p:cNvPr id="3" name="Content Placeholder 2">
            <a:extLst>
              <a:ext uri="{FF2B5EF4-FFF2-40B4-BE49-F238E27FC236}">
                <a16:creationId xmlns:a16="http://schemas.microsoft.com/office/drawing/2014/main" id="{308B732B-720B-40F1-BDFF-23606EC9B313}"/>
              </a:ext>
            </a:extLst>
          </p:cNvPr>
          <p:cNvSpPr>
            <a:spLocks noGrp="1"/>
          </p:cNvSpPr>
          <p:nvPr>
            <p:ph idx="1"/>
          </p:nvPr>
        </p:nvSpPr>
        <p:spPr>
          <a:xfrm>
            <a:off x="457200" y="1816382"/>
            <a:ext cx="8229600" cy="3897890"/>
          </a:xfrm>
        </p:spPr>
        <p:txBody>
          <a:bodyPr/>
          <a:lstStyle/>
          <a:p>
            <a:r>
              <a:rPr lang="en-US">
                <a:ea typeface="ＭＳ Ｐゴシック"/>
              </a:rPr>
              <a:t>Get double-vaccinated with two doses of the Pfizer or Moderna vaccine</a:t>
            </a:r>
          </a:p>
          <a:p>
            <a:r>
              <a:rPr lang="en-US">
                <a:ea typeface="ＭＳ Ｐゴシック"/>
              </a:rPr>
              <a:t>Get boosted</a:t>
            </a:r>
          </a:p>
          <a:p>
            <a:pPr lvl="1"/>
            <a:r>
              <a:rPr lang="en-US">
                <a:ea typeface="ＭＳ Ｐゴシック"/>
              </a:rPr>
              <a:t>If you received the Pfizer or Moderna vaccine more than 6 months ago</a:t>
            </a:r>
          </a:p>
          <a:p>
            <a:pPr lvl="1"/>
            <a:r>
              <a:rPr lang="en-US">
                <a:ea typeface="ＭＳ Ｐゴシック"/>
              </a:rPr>
              <a:t>If you received the J&amp;J Janssen vaccine more than two (2) months ago </a:t>
            </a:r>
          </a:p>
          <a:p>
            <a:r>
              <a:rPr lang="en-US">
                <a:ea typeface="ＭＳ Ｐゴシック"/>
              </a:rPr>
              <a:t>When to get tested:</a:t>
            </a:r>
          </a:p>
          <a:p>
            <a:pPr lvl="1"/>
            <a:r>
              <a:rPr lang="en-US">
                <a:ea typeface="ＭＳ Ｐゴシック"/>
              </a:rPr>
              <a:t>No sooner than 5-7 days after a COVID-19 exposure, or</a:t>
            </a:r>
          </a:p>
          <a:p>
            <a:pPr lvl="1"/>
            <a:r>
              <a:rPr lang="en-US">
                <a:ea typeface="ＭＳ Ｐゴシック"/>
              </a:rPr>
              <a:t>Immediately if experiencing COVID-like symptoms</a:t>
            </a:r>
          </a:p>
        </p:txBody>
      </p:sp>
    </p:spTree>
    <p:extLst>
      <p:ext uri="{BB962C8B-B14F-4D97-AF65-F5344CB8AC3E}">
        <p14:creationId xmlns:p14="http://schemas.microsoft.com/office/powerpoint/2010/main" val="372695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6B823-650F-4698-A643-5EAC66F52CAB}"/>
              </a:ext>
            </a:extLst>
          </p:cNvPr>
          <p:cNvSpPr>
            <a:spLocks noGrp="1"/>
          </p:cNvSpPr>
          <p:nvPr>
            <p:ph type="title"/>
          </p:nvPr>
        </p:nvSpPr>
        <p:spPr/>
        <p:txBody>
          <a:bodyPr/>
          <a:lstStyle/>
          <a:p>
            <a:r>
              <a:rPr lang="en-US"/>
              <a:t>COVID Health &amp; Safety Guidance</a:t>
            </a:r>
            <a:endParaRPr lang="en-US" b="0"/>
          </a:p>
        </p:txBody>
      </p:sp>
      <p:sp>
        <p:nvSpPr>
          <p:cNvPr id="3" name="Content Placeholder 2">
            <a:extLst>
              <a:ext uri="{FF2B5EF4-FFF2-40B4-BE49-F238E27FC236}">
                <a16:creationId xmlns:a16="http://schemas.microsoft.com/office/drawing/2014/main" id="{7614F702-E0EE-4BB6-9DED-1DB44E675D08}"/>
              </a:ext>
            </a:extLst>
          </p:cNvPr>
          <p:cNvSpPr>
            <a:spLocks noGrp="1"/>
          </p:cNvSpPr>
          <p:nvPr>
            <p:ph idx="1"/>
          </p:nvPr>
        </p:nvSpPr>
        <p:spPr>
          <a:xfrm>
            <a:off x="457200" y="1836977"/>
            <a:ext cx="8229600" cy="3897890"/>
          </a:xfrm>
        </p:spPr>
        <p:txBody>
          <a:bodyPr/>
          <a:lstStyle/>
          <a:p>
            <a:r>
              <a:rPr lang="en-US" sz="2000" dirty="0">
                <a:ea typeface="ＭＳ Ｐゴシック"/>
              </a:rPr>
              <a:t>Stay home when sick, even if you're vaccinated and/or have a negative COVID test</a:t>
            </a:r>
            <a:endParaRPr lang="en-US" sz="2000" dirty="0"/>
          </a:p>
          <a:p>
            <a:pPr lvl="1"/>
            <a:r>
              <a:rPr lang="en-US" sz="2000" dirty="0">
                <a:ea typeface="ＭＳ Ｐゴシック"/>
              </a:rPr>
              <a:t>Get tested, stay home, and isolate for 5 days after symptoms begin</a:t>
            </a:r>
            <a:endParaRPr lang="en-US" sz="2000" dirty="0"/>
          </a:p>
          <a:p>
            <a:r>
              <a:rPr lang="en-US" sz="2000" dirty="0">
                <a:ea typeface="ＭＳ Ｐゴシック"/>
              </a:rPr>
              <a:t>When to notify H&amp;S (</a:t>
            </a:r>
            <a:r>
              <a:rPr lang="en-US" sz="2000" dirty="0">
                <a:ea typeface="ＭＳ Ｐゴシック"/>
                <a:hlinkClick r:id="rId3"/>
              </a:rPr>
              <a:t>healthandsafety@seattlecolleges.edu</a:t>
            </a:r>
            <a:r>
              <a:rPr lang="en-US" sz="2000" dirty="0">
                <a:ea typeface="ＭＳ Ｐゴシック"/>
              </a:rPr>
              <a:t>):</a:t>
            </a:r>
          </a:p>
          <a:p>
            <a:pPr lvl="1"/>
            <a:r>
              <a:rPr lang="en-US" sz="2000" dirty="0">
                <a:ea typeface="ＭＳ Ｐゴシック"/>
              </a:rPr>
              <a:t>Within 48 hours if you develop symptoms after visiting campus</a:t>
            </a:r>
          </a:p>
          <a:p>
            <a:pPr lvl="1"/>
            <a:r>
              <a:rPr lang="en-US" sz="2000" dirty="0">
                <a:ea typeface="ＭＳ Ｐゴシック"/>
              </a:rPr>
              <a:t>If you have been exposed to COVID</a:t>
            </a:r>
          </a:p>
          <a:p>
            <a:pPr lvl="1"/>
            <a:r>
              <a:rPr lang="en-US" sz="2000" dirty="0">
                <a:ea typeface="ＭＳ Ｐゴシック"/>
              </a:rPr>
              <a:t>If someone tells you they have been exposed</a:t>
            </a:r>
            <a:endParaRPr lang="en-US" dirty="0"/>
          </a:p>
          <a:p>
            <a:pPr marL="457200" lvl="1" indent="0">
              <a:buNone/>
            </a:pPr>
            <a:endParaRPr lang="en-US" sz="2000" dirty="0">
              <a:ea typeface="ＭＳ Ｐゴシック"/>
            </a:endParaRPr>
          </a:p>
          <a:p>
            <a:r>
              <a:rPr lang="en-US" sz="2000" dirty="0">
                <a:ea typeface="ＭＳ Ｐゴシック"/>
                <a:hlinkClick r:id="rId4"/>
              </a:rPr>
              <a:t>Check the Public Health - Seattle &amp; King County website</a:t>
            </a:r>
            <a:r>
              <a:rPr lang="en-US" sz="2000" dirty="0">
                <a:ea typeface="ＭＳ Ｐゴシック"/>
              </a:rPr>
              <a:t> for details on </a:t>
            </a:r>
            <a:r>
              <a:rPr lang="en-US" sz="2000" dirty="0">
                <a:ea typeface="ＭＳ Ｐゴシック"/>
                <a:hlinkClick r:id="rId4"/>
              </a:rPr>
              <a:t>how to care for yourself or others with COVID-19</a:t>
            </a:r>
            <a:r>
              <a:rPr lang="en-US" sz="2000" dirty="0">
                <a:ea typeface="ＭＳ Ｐゴシック"/>
              </a:rPr>
              <a:t> </a:t>
            </a:r>
            <a:endParaRPr lang="en-US" sz="2000" dirty="0"/>
          </a:p>
          <a:p>
            <a:r>
              <a:rPr lang="en-US" sz="2000" dirty="0">
                <a:ea typeface="ＭＳ Ｐゴシック"/>
              </a:rPr>
              <a:t>Sign up for the WA Notify App</a:t>
            </a:r>
          </a:p>
          <a:p>
            <a:pPr lvl="1"/>
            <a:r>
              <a:rPr lang="en-US" sz="2000" dirty="0">
                <a:ea typeface="ＭＳ Ｐゴシック"/>
                <a:hlinkClick r:id="rId5"/>
              </a:rPr>
              <a:t>https://www.doh.wa.gov/Emergencies/COVID19/WANotify</a:t>
            </a:r>
            <a:r>
              <a:rPr lang="en-US" sz="2000" dirty="0">
                <a:ea typeface="ＭＳ Ｐゴシック"/>
              </a:rPr>
              <a:t> </a:t>
            </a:r>
            <a:endParaRPr lang="en-US" dirty="0"/>
          </a:p>
          <a:p>
            <a:pPr lvl="1"/>
            <a:endParaRPr lang="en-US" sz="2000" dirty="0"/>
          </a:p>
          <a:p>
            <a:endParaRPr lang="en-US"/>
          </a:p>
          <a:p>
            <a:pPr lvl="1"/>
            <a:endParaRPr lang="en-US"/>
          </a:p>
          <a:p>
            <a:pPr lvl="1"/>
            <a:endParaRPr lang="en-US"/>
          </a:p>
          <a:p>
            <a:pPr lvl="1"/>
            <a:endParaRPr lang="en-US"/>
          </a:p>
        </p:txBody>
      </p:sp>
    </p:spTree>
    <p:extLst>
      <p:ext uri="{BB962C8B-B14F-4D97-AF65-F5344CB8AC3E}">
        <p14:creationId xmlns:p14="http://schemas.microsoft.com/office/powerpoint/2010/main" val="429163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E93A9-E07C-40B1-9B58-ED05B442AC1E}"/>
              </a:ext>
            </a:extLst>
          </p:cNvPr>
          <p:cNvSpPr>
            <a:spLocks noGrp="1"/>
          </p:cNvSpPr>
          <p:nvPr>
            <p:ph type="title"/>
          </p:nvPr>
        </p:nvSpPr>
        <p:spPr/>
        <p:txBody>
          <a:bodyPr/>
          <a:lstStyle/>
          <a:p>
            <a:r>
              <a:rPr lang="en-US">
                <a:ea typeface="ＭＳ Ｐゴシック"/>
              </a:rPr>
              <a:t>Campus Visit Protocols</a:t>
            </a:r>
            <a:endParaRPr lang="en-US"/>
          </a:p>
        </p:txBody>
      </p:sp>
      <p:sp>
        <p:nvSpPr>
          <p:cNvPr id="3" name="Content Placeholder 2">
            <a:extLst>
              <a:ext uri="{FF2B5EF4-FFF2-40B4-BE49-F238E27FC236}">
                <a16:creationId xmlns:a16="http://schemas.microsoft.com/office/drawing/2014/main" id="{A34D8BCD-3FAD-4648-9E3C-A9DF4E835AAC}"/>
              </a:ext>
            </a:extLst>
          </p:cNvPr>
          <p:cNvSpPr>
            <a:spLocks noGrp="1"/>
          </p:cNvSpPr>
          <p:nvPr>
            <p:ph idx="1"/>
          </p:nvPr>
        </p:nvSpPr>
        <p:spPr>
          <a:xfrm>
            <a:off x="457200" y="2001734"/>
            <a:ext cx="8229600" cy="3897890"/>
          </a:xfrm>
        </p:spPr>
        <p:txBody>
          <a:bodyPr/>
          <a:lstStyle/>
          <a:p>
            <a:r>
              <a:rPr lang="en-US" sz="2000">
                <a:ea typeface="ＭＳ Ｐゴシック"/>
              </a:rPr>
              <a:t>Complete the daily wellness check</a:t>
            </a:r>
            <a:endParaRPr lang="en-US" sz="2000"/>
          </a:p>
          <a:p>
            <a:r>
              <a:rPr lang="en-US" sz="2000">
                <a:ea typeface="ＭＳ Ｐゴシック"/>
              </a:rPr>
              <a:t>Wear a high-quality, well-fitted mask at all times while indoors</a:t>
            </a:r>
          </a:p>
          <a:p>
            <a:pPr lvl="1"/>
            <a:r>
              <a:rPr lang="en-US" sz="2000">
                <a:ea typeface="ＭＳ Ｐゴシック"/>
              </a:rPr>
              <a:t>See Campus Security for disposable masks</a:t>
            </a:r>
          </a:p>
          <a:p>
            <a:pPr lvl="1"/>
            <a:r>
              <a:rPr lang="en-US" sz="2000">
                <a:ea typeface="ＭＳ Ｐゴシック"/>
              </a:rPr>
              <a:t>See </a:t>
            </a:r>
            <a:r>
              <a:rPr lang="en-US" sz="2000">
                <a:ea typeface="ＭＳ Ｐゴシック"/>
                <a:hlinkClick r:id="rId3"/>
              </a:rPr>
              <a:t>https://www.cdc.gov/coronavirus/2019-ncov/your-health/effective-masks.html</a:t>
            </a:r>
            <a:r>
              <a:rPr lang="en-US" sz="2000">
                <a:ea typeface="ＭＳ Ｐゴシック"/>
              </a:rPr>
              <a:t> for more information on masks</a:t>
            </a:r>
          </a:p>
          <a:p>
            <a:r>
              <a:rPr lang="en-US" sz="2000">
                <a:ea typeface="ＭＳ Ｐゴシック"/>
              </a:rPr>
              <a:t>Campus visitors must check in at Security and wear a visitor badge</a:t>
            </a:r>
          </a:p>
          <a:p>
            <a:endParaRPr lang="en-US" sz="2000">
              <a:ea typeface="ＭＳ Ｐゴシック"/>
            </a:endParaRPr>
          </a:p>
          <a:p>
            <a:r>
              <a:rPr lang="en-US" sz="2000">
                <a:ea typeface="ＭＳ Ｐゴシック"/>
              </a:rPr>
              <a:t>For more information, see: </a:t>
            </a:r>
          </a:p>
          <a:p>
            <a:pPr marL="800100" lvl="2">
              <a:buNone/>
            </a:pPr>
            <a:r>
              <a:rPr lang="en-US" sz="2000">
                <a:ea typeface="ＭＳ Ｐゴシック"/>
                <a:hlinkClick r:id="rId4"/>
              </a:rPr>
              <a:t>https://newscenter.seattlecentral.edu/coronavirus-update</a:t>
            </a:r>
            <a:r>
              <a:rPr lang="en-US" sz="2000">
                <a:ea typeface="ＭＳ Ｐゴシック"/>
              </a:rPr>
              <a:t> and </a:t>
            </a:r>
            <a:r>
              <a:rPr lang="en-US" sz="2000">
                <a:ea typeface="ＭＳ Ｐゴシック"/>
                <a:hlinkClick r:id="rId5"/>
              </a:rPr>
              <a:t>https://www.seattlecolleges.edu/coming-campus/current-campus-entry-procedures</a:t>
            </a:r>
            <a:endParaRPr lang="en-US" sz="2000">
              <a:ea typeface="ＭＳ Ｐゴシック"/>
            </a:endParaRPr>
          </a:p>
          <a:p>
            <a:pPr lvl="2"/>
            <a:endParaRPr lang="en-US" sz="2000">
              <a:ea typeface="ＭＳ Ｐゴシック"/>
            </a:endParaRPr>
          </a:p>
        </p:txBody>
      </p:sp>
    </p:spTree>
    <p:extLst>
      <p:ext uri="{BB962C8B-B14F-4D97-AF65-F5344CB8AC3E}">
        <p14:creationId xmlns:p14="http://schemas.microsoft.com/office/powerpoint/2010/main" val="2896603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7D600-4156-4EB6-A582-B72483E1F13F}"/>
              </a:ext>
            </a:extLst>
          </p:cNvPr>
          <p:cNvSpPr>
            <a:spLocks noGrp="1"/>
          </p:cNvSpPr>
          <p:nvPr>
            <p:ph type="title"/>
          </p:nvPr>
        </p:nvSpPr>
        <p:spPr/>
        <p:txBody>
          <a:bodyPr/>
          <a:lstStyle/>
          <a:p>
            <a:r>
              <a:rPr lang="en-US">
                <a:ea typeface="ＭＳ Ｐゴシック"/>
              </a:rPr>
              <a:t>Eating Areas on Broadway Edison</a:t>
            </a:r>
            <a:endParaRPr lang="en-US"/>
          </a:p>
        </p:txBody>
      </p:sp>
      <p:sp>
        <p:nvSpPr>
          <p:cNvPr id="3" name="Content Placeholder 2">
            <a:extLst>
              <a:ext uri="{FF2B5EF4-FFF2-40B4-BE49-F238E27FC236}">
                <a16:creationId xmlns:a16="http://schemas.microsoft.com/office/drawing/2014/main" id="{6E8A1DFD-98E1-4C90-9371-6F6B1C71356D}"/>
              </a:ext>
            </a:extLst>
          </p:cNvPr>
          <p:cNvSpPr>
            <a:spLocks noGrp="1"/>
          </p:cNvSpPr>
          <p:nvPr>
            <p:ph idx="1"/>
          </p:nvPr>
        </p:nvSpPr>
        <p:spPr/>
        <p:txBody>
          <a:bodyPr/>
          <a:lstStyle/>
          <a:p>
            <a:r>
              <a:rPr lang="en-US" dirty="0">
                <a:ea typeface="ＭＳ Ｐゴシック"/>
              </a:rPr>
              <a:t>The Atrium is the only dedicated student eating area in the Broadway Edison Building</a:t>
            </a:r>
          </a:p>
          <a:p>
            <a:pPr lvl="1"/>
            <a:r>
              <a:rPr lang="en-US" dirty="0">
                <a:ea typeface="ＭＳ Ｐゴシック"/>
              </a:rPr>
              <a:t>Signs and placards asking students to stay masked except for when eating or drinking and indicating student eating areas have been erected</a:t>
            </a:r>
          </a:p>
          <a:p>
            <a:r>
              <a:rPr lang="en-US" dirty="0">
                <a:ea typeface="ＭＳ Ｐゴシック"/>
              </a:rPr>
              <a:t>There is a dedicated eating area in the Science and Math Building</a:t>
            </a:r>
          </a:p>
          <a:p>
            <a:r>
              <a:rPr lang="en-US" dirty="0">
                <a:ea typeface="ＭＳ Ｐゴシック"/>
              </a:rPr>
              <a:t>Employee breakrooms are regularly cleaned and sanitized</a:t>
            </a:r>
          </a:p>
        </p:txBody>
      </p:sp>
    </p:spTree>
    <p:extLst>
      <p:ext uri="{BB962C8B-B14F-4D97-AF65-F5344CB8AC3E}">
        <p14:creationId xmlns:p14="http://schemas.microsoft.com/office/powerpoint/2010/main" val="1234584423"/>
      </p:ext>
    </p:extLst>
  </p:cSld>
  <p:clrMapOvr>
    <a:masterClrMapping/>
  </p:clrMapOvr>
</p:sld>
</file>

<file path=ppt/theme/theme1.xml><?xml version="1.0" encoding="utf-8"?>
<a:theme xmlns:a="http://schemas.openxmlformats.org/drawingml/2006/main" name="SeattleCentral Powerpoint template">
  <a:themeElements>
    <a:clrScheme name="SC Blue">
      <a:dk1>
        <a:sysClr val="windowText" lastClr="000000"/>
      </a:dk1>
      <a:lt1>
        <a:sysClr val="window" lastClr="FFFFFF"/>
      </a:lt1>
      <a:dk2>
        <a:srgbClr val="1F497D"/>
      </a:dk2>
      <a:lt2>
        <a:srgbClr val="EEECE1"/>
      </a:lt2>
      <a:accent1>
        <a:srgbClr val="00719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eattleCentral_template" id="{896D173F-A356-A94F-9893-382EFA7609BB}" vid="{E88EAD0F-4850-B64D-8112-09224D7A5D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9c038ee-fd68-4112-93fb-e49588cd45fb">
      <UserInfo>
        <DisplayName>Harden, Yoshiko</DisplayName>
        <AccountId>19</AccountId>
        <AccountType/>
      </UserInfo>
      <UserInfo>
        <DisplayName>Rixon, Scott</DisplayName>
        <AccountId>22</AccountId>
        <AccountType/>
      </UserInfo>
      <UserInfo>
        <DisplayName>Rockhill, Wendy</DisplayName>
        <AccountId>38</AccountId>
        <AccountType/>
      </UserInfo>
      <UserInfo>
        <DisplayName>Lezheo, Kao</DisplayName>
        <AccountId>35</AccountId>
        <AccountType/>
      </UserInfo>
      <UserInfo>
        <DisplayName>Keever, Jeff</DisplayName>
        <AccountId>55</AccountId>
        <AccountType/>
      </UserInfo>
      <UserInfo>
        <DisplayName>Olsen, Christel</DisplayName>
        <AccountId>18</AccountId>
        <AccountType/>
      </UserInfo>
      <UserInfo>
        <DisplayName>Cahan, Rachel</DisplayName>
        <AccountId>56</AccountId>
        <AccountType/>
      </UserInfo>
      <UserInfo>
        <DisplayName>Church, Heather N</DisplayName>
        <AccountId>31</AccountId>
        <AccountType/>
      </UserInfo>
      <UserInfo>
        <DisplayName>Mostad, Crystina</DisplayName>
        <AccountId>30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6C930458D0C34D82D1ACA10F9B9B02" ma:contentTypeVersion="6" ma:contentTypeDescription="Create a new document." ma:contentTypeScope="" ma:versionID="39da3ff15a24ccda2e552601b6889b2c">
  <xsd:schema xmlns:xsd="http://www.w3.org/2001/XMLSchema" xmlns:xs="http://www.w3.org/2001/XMLSchema" xmlns:p="http://schemas.microsoft.com/office/2006/metadata/properties" xmlns:ns2="265692ca-4ffa-4d98-aa7c-c7627a419608" xmlns:ns3="29c038ee-fd68-4112-93fb-e49588cd45fb" targetNamespace="http://schemas.microsoft.com/office/2006/metadata/properties" ma:root="true" ma:fieldsID="8cbd52a65c2b614ebe0dc445369f6776" ns2:_="" ns3:_="">
    <xsd:import namespace="265692ca-4ffa-4d98-aa7c-c7627a419608"/>
    <xsd:import namespace="29c038ee-fd68-4112-93fb-e49588cd45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5692ca-4ffa-4d98-aa7c-c7627a4196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c038ee-fd68-4112-93fb-e49588cd45f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425155-5A3F-494E-9194-12CCBD133C86}">
  <ds:schemaRefs>
    <ds:schemaRef ds:uri="http://schemas.microsoft.com/sharepoint/v3/contenttype/forms"/>
  </ds:schemaRefs>
</ds:datastoreItem>
</file>

<file path=customXml/itemProps2.xml><?xml version="1.0" encoding="utf-8"?>
<ds:datastoreItem xmlns:ds="http://schemas.openxmlformats.org/officeDocument/2006/customXml" ds:itemID="{49117140-BC9E-4877-93BE-CE6904E8B5D7}">
  <ds:schemaRefs>
    <ds:schemaRef ds:uri="http://purl.org/dc/terms/"/>
    <ds:schemaRef ds:uri="29c038ee-fd68-4112-93fb-e49588cd45fb"/>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265692ca-4ffa-4d98-aa7c-c7627a419608"/>
    <ds:schemaRef ds:uri="http://www.w3.org/XML/1998/namespace"/>
  </ds:schemaRefs>
</ds:datastoreItem>
</file>

<file path=customXml/itemProps3.xml><?xml version="1.0" encoding="utf-8"?>
<ds:datastoreItem xmlns:ds="http://schemas.openxmlformats.org/officeDocument/2006/customXml" ds:itemID="{A4431BEF-C1DA-49BC-862B-E3EE7C77E654}">
  <ds:schemaRefs>
    <ds:schemaRef ds:uri="265692ca-4ffa-4d98-aa7c-c7627a419608"/>
    <ds:schemaRef ds:uri="29c038ee-fd68-4112-93fb-e49588cd45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SeattleCentral_template</Template>
  <TotalTime>0</TotalTime>
  <Words>1174</Words>
  <Application>Microsoft Office PowerPoint</Application>
  <PresentationFormat>On-screen Show (4:3)</PresentationFormat>
  <Paragraphs>149</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Arial</vt:lpstr>
      <vt:lpstr>Calibri</vt:lpstr>
      <vt:lpstr>SeattleCentral Powerpoint template</vt:lpstr>
      <vt:lpstr>2021-2022 Town Hall Meeting  for Faculty &amp; Staff </vt:lpstr>
      <vt:lpstr>Overview</vt:lpstr>
      <vt:lpstr>Kudos!</vt:lpstr>
      <vt:lpstr>Campus Events</vt:lpstr>
      <vt:lpstr>New Hires</vt:lpstr>
      <vt:lpstr>COVID Health &amp; Safety Guidance</vt:lpstr>
      <vt:lpstr>COVID Health &amp; Safety Guidance</vt:lpstr>
      <vt:lpstr>Campus Visit Protocols</vt:lpstr>
      <vt:lpstr>Eating Areas on Broadway Edison</vt:lpstr>
      <vt:lpstr>Enrollment (FTEs)</vt:lpstr>
      <vt:lpstr>Instruction Update</vt:lpstr>
      <vt:lpstr>Winter 2022 Student Services  Hours of Operation</vt:lpstr>
      <vt:lpstr>Winter 2022 Student Vaccination Attestation (SVA) &amp; COVID Rates</vt:lpstr>
      <vt:lpstr>Administrative Services Update</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Lewis, Erin</cp:lastModifiedBy>
  <cp:revision>22</cp:revision>
  <cp:lastPrinted>2020-04-02T17:50:30Z</cp:lastPrinted>
  <dcterms:created xsi:type="dcterms:W3CDTF">2017-02-08T15:51:02Z</dcterms:created>
  <dcterms:modified xsi:type="dcterms:W3CDTF">2022-01-06T20:42:32Z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0x010100B56C930458D0C34D82D1ACA10F9B9B02</vt:lpwstr>
  </property>
</Properties>
</file>