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7" r:id="rId4"/>
  </p:sldMasterIdLst>
  <p:notesMasterIdLst>
    <p:notesMasterId r:id="rId21"/>
  </p:notesMasterIdLst>
  <p:handoutMasterIdLst>
    <p:handoutMasterId r:id="rId22"/>
  </p:handoutMasterIdLst>
  <p:sldIdLst>
    <p:sldId id="283" r:id="rId5"/>
    <p:sldId id="314" r:id="rId6"/>
    <p:sldId id="316" r:id="rId7"/>
    <p:sldId id="279" r:id="rId8"/>
    <p:sldId id="332" r:id="rId9"/>
    <p:sldId id="330" r:id="rId10"/>
    <p:sldId id="325" r:id="rId11"/>
    <p:sldId id="328" r:id="rId12"/>
    <p:sldId id="331" r:id="rId13"/>
    <p:sldId id="326" r:id="rId14"/>
    <p:sldId id="333" r:id="rId15"/>
    <p:sldId id="304" r:id="rId16"/>
    <p:sldId id="296" r:id="rId17"/>
    <p:sldId id="295" r:id="rId18"/>
    <p:sldId id="323" r:id="rId19"/>
    <p:sldId id="329" r:id="rId20"/>
  </p:sldIdLst>
  <p:sldSz cx="9144000" cy="6858000" type="screen4x3"/>
  <p:notesSz cx="7086600" cy="93726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521415D9-36F7-43E2-AB2F-B90AF26B5E84}">
      <p14:sectionLst xmlns:p14="http://schemas.microsoft.com/office/powerpoint/2010/main">
        <p14:section name="Untitled Section" id="{DF8A15D7-BD62-E149-962C-08E87225CD1D}">
          <p14:sldIdLst>
            <p14:sldId id="283"/>
            <p14:sldId id="314"/>
            <p14:sldId id="316"/>
            <p14:sldId id="279"/>
            <p14:sldId id="332"/>
            <p14:sldId id="330"/>
            <p14:sldId id="325"/>
            <p14:sldId id="328"/>
            <p14:sldId id="331"/>
            <p14:sldId id="326"/>
            <p14:sldId id="333"/>
            <p14:sldId id="304"/>
            <p14:sldId id="296"/>
            <p14:sldId id="295"/>
            <p14:sldId id="323"/>
            <p14:sldId id="32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2" userDrawn="1">
          <p15:clr>
            <a:srgbClr val="A4A3A4"/>
          </p15:clr>
        </p15:guide>
        <p15:guide id="2" pos="223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192"/>
    <a:srgbClr val="0071A1"/>
    <a:srgbClr val="008FC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D1CA2C-3A62-4618-8304-2007A41F9BF2}" v="6" dt="2022-05-13T14:59:45.479"/>
    <p1510:client id="{0CC44599-94EA-482F-A40C-F7097E33B520}" v="42" dt="2022-03-02T16:58:16.676"/>
    <p1510:client id="{0F80E6D8-E1D2-4C1E-8385-148CE20B8761}" v="14" dt="2022-05-17T16:22:53.988"/>
    <p1510:client id="{103DBC2D-BBC6-4946-8547-115154EA7E18}" v="155" dt="2022-02-07T23:23:04.296"/>
    <p1510:client id="{1405E90D-C7E5-4630-BE49-C015A0F78C8C}" v="56" dt="2022-02-08T00:46:52.356"/>
    <p1510:client id="{16F3CC6F-BDF8-E558-1CDF-A7A60121CE41}" v="2" dt="2022-05-19T18:56:33.047"/>
    <p1510:client id="{1F1296CD-2A08-D670-1C19-FF9F907E6B0D}" v="7" dt="2022-05-18T22:48:35.393"/>
    <p1510:client id="{218C80D2-CBEB-4796-973B-898C6AC26003}" v="36" dt="2022-05-19T19:47:26.207"/>
    <p1510:client id="{245F15C6-D718-2788-7304-09590D79644E}" v="350" dt="2022-01-05T23:58:26.251"/>
    <p1510:client id="{246C398C-05D0-B03A-21A0-C52BE2A3B36D}" v="30" dt="2022-03-17T19:28:51.958"/>
    <p1510:client id="{26C96AB4-D2FF-44CF-B31B-BAD437EA123B}" v="247" dt="2022-05-11T20:22:07.764"/>
    <p1510:client id="{28129659-72B4-4AD7-7C15-316FCD7737CB}" v="28" dt="2022-03-16T16:06:26.886"/>
    <p1510:client id="{29190F8C-6DBF-553D-2744-2D7471EBFAF6}" v="46" dt="2022-02-07T17:47:31.204"/>
    <p1510:client id="{2B9C7F2C-E936-4D84-AA7F-75BEFEFEA672}" v="19" dt="2022-02-08T17:57:51.366"/>
    <p1510:client id="{362643E3-5154-445C-F2E6-B33E5C4D56DA}" v="184" dt="2022-05-19T18:40:06.144"/>
    <p1510:client id="{3C3C910E-ACCF-46FE-AF3D-C76A58411301}" v="1" dt="2022-02-17T21:28:05.477"/>
    <p1510:client id="{3C504FD1-9242-4D29-84B1-EB6FE73482DB}" v="73" dt="2022-02-07T18:41:00.297"/>
    <p1510:client id="{3CB468F9-DE90-4847-AEBD-F27F97BBB9BD}" v="6" dt="2022-04-19T16:08:07.897"/>
    <p1510:client id="{3E4937F6-1707-EB21-145F-AEA478BFDE79}" v="314" dt="2022-03-17T19:45:17.095"/>
    <p1510:client id="{3FD2FD69-442D-3D76-8E4D-2AD6A50FFF2B}" v="121" dt="2022-02-08T18:52:17.301"/>
    <p1510:client id="{40D78D96-458B-01D0-8035-B64B6DBEA9C1}" v="268" dt="2022-05-17T15:56:06.733"/>
    <p1510:client id="{41E26C47-3EEE-4F83-AD89-9512268BDC9D}" v="126" dt="2022-02-17T18:04:59.457"/>
    <p1510:client id="{4DAA2698-419E-6B5B-B901-24683BB571CD}" v="229" dt="2022-04-19T16:16:32.649"/>
    <p1510:client id="{6239D991-A34E-CF30-1D64-0E4DEB1C656A}" v="158" dt="2022-01-05T19:13:27.375"/>
    <p1510:client id="{6A7A2C43-F323-43A9-AC1F-0196776BF82C}" v="6" dt="2022-03-01T18:06:45.254"/>
    <p1510:client id="{77409D0B-CD8F-454D-B2DE-12FF4B173844}" v="53" dt="2022-05-18T20:22:53.126"/>
    <p1510:client id="{78605104-52DB-260D-B666-D3B3EBCB1AC5}" v="200" dt="2022-02-08T16:27:00.698"/>
    <p1510:client id="{7AFF4735-3925-A998-1175-B846162F777C}" v="416" dt="2022-02-04T17:04:04.817"/>
    <p1510:client id="{7DE62277-C687-407E-AB65-F6639BC57304}" v="129" dt="2022-03-16T20:59:29.314"/>
    <p1510:client id="{83A17558-1210-4D3B-8322-3D033C60E953}" v="42" dt="2022-02-03T18:14:12.139"/>
    <p1510:client id="{86B5DDAB-6CC9-3577-1766-C04D7505D9A0}" v="5" dt="2022-04-21T15:40:35.627"/>
    <p1510:client id="{873B91FC-7023-F659-395B-B434601D9E5D}" v="60" dt="2022-04-21T19:56:16.780"/>
    <p1510:client id="{8BC268B2-879C-C2D7-BA2F-93776061B3C6}" v="12" dt="2022-05-18T19:06:35.244"/>
    <p1510:client id="{8D2D88F4-035B-04F5-1651-E3EBBAA19EFD}" v="19" dt="2022-05-19T18:28:54.987"/>
    <p1510:client id="{9FE645B0-C709-454F-9C70-CC14D8AA7776}" v="116" dt="2022-03-17T19:16:34.228"/>
    <p1510:client id="{A5BDF9CD-9FC2-5E97-DE8C-7359D61FC9CE}" v="289" dt="2022-03-17T19:51:19.667"/>
    <p1510:client id="{A85453B9-520B-AB52-A1FD-025DB05799CE}" v="1" dt="2021-12-30T22:45:34.421"/>
    <p1510:client id="{AC9F74A2-0C29-9644-CBC7-06CBE045ABCE}" v="59" dt="2022-03-15T03:47:27.443"/>
    <p1510:client id="{B9432536-6E5C-F8C6-40A0-D8EE5801C6C1}" v="251" dt="2022-03-15T21:58:00.954"/>
    <p1510:client id="{B9DAA0AC-81DF-4FF3-96D2-5871450BB358}" v="391" dt="2022-02-08T17:52:05.117"/>
    <p1510:client id="{B9F49173-A5F6-4D99-A7D2-881115479FC5}" v="2" dt="2022-05-19T18:29:51.950"/>
    <p1510:client id="{BC1B118C-6824-4493-9481-CB0CF1A13830}" v="71" dt="2022-04-19T21:11:50.133"/>
    <p1510:client id="{C3422BA6-6475-D9B0-5EA3-465D6584CFA5}" v="81" dt="2022-02-07T16:48:34.561"/>
    <p1510:client id="{C35C0C4B-8771-7B9D-C7D6-4B6BBE8EE0D3}" v="17" dt="2022-01-06T19:17:53.329"/>
    <p1510:client id="{C6945A81-37DF-4114-5CCC-A516F24CC5CE}" v="195" dt="2022-03-15T00:30:25.729"/>
    <p1510:client id="{C8FBE82D-82E0-425C-862F-7F95EE6F750D}" v="80" dt="2022-02-08T18:07:14.372"/>
    <p1510:client id="{D5196CDA-8013-C1E7-FC56-FCDE4F9425F1}" v="95" dt="2022-03-15T17:28:11.074"/>
    <p1510:client id="{D626F2C0-E949-0D57-56A0-521B7243135A}" v="121" dt="2022-01-05T16:23:14.275"/>
    <p1510:client id="{D74AE707-3E9C-4E77-8FB6-C16714E96884}" v="1162" dt="2022-01-06T20:39:07.776"/>
    <p1510:client id="{D80AC11D-27AB-B78E-182E-148EE53D8D53}" v="176" dt="2022-04-19T17:32:30.477"/>
    <p1510:client id="{DB7ACC84-0EA7-41D1-BA10-EC8AEB479298}" v="94" dt="2022-04-14T19:20:28.737"/>
    <p1510:client id="{DD11C696-2A7F-4C0E-AAFA-68CEAFCEE701}" v="5" dt="2022-01-06T21:01:28.107"/>
    <p1510:client id="{DD1568CA-E9C1-1CA9-1BCD-0982F1D0671F}" v="1" dt="2022-04-21T01:11:14.130"/>
    <p1510:client id="{DDDF0C18-8AF6-A4EF-CA9B-4F3C77B852BA}" v="138" dt="2022-03-14T21:02:57.507"/>
    <p1510:client id="{DE5A1689-34F7-40E4-89AB-416C79865F65}" v="9" dt="2022-03-14T21:30:38.847"/>
    <p1510:client id="{E085BA5A-C818-41C0-ABEC-85FD780DFF9E}" v="341" dt="2022-02-08T18:52:07.468"/>
    <p1510:client id="{E2111DC8-FE9C-4D08-8690-D9515C4FC178}" v="955" dt="2022-05-19T19:33:15.491"/>
    <p1510:client id="{EABFA20E-3F78-4DB6-85CB-2EF7D2A53E18}" v="188" dt="2022-04-19T16:13:08.071"/>
    <p1510:client id="{EC180597-D186-CF43-43F0-307A8E64267E}" v="54" dt="2022-05-18T17:39:30.466"/>
    <p1510:client id="{EFB5899E-B982-D4B9-2067-4200C78A8431}" v="24" dt="2022-04-20T22:10:31.986"/>
    <p1510:client id="{F4C354B7-BAAE-BB81-2C18-74CFD09A74FD}" v="182" dt="2022-04-20T17:39:42.454"/>
    <p1510:client id="{F64F62C6-8C6E-F601-0CC0-983F14426D8B}" v="49" dt="2022-05-17T18:58:29.640"/>
    <p1510:client id="{FAFABE7C-40E7-4F09-243B-33C0BF0C1754}" v="14" dt="2022-05-09T21:59:00.039"/>
    <p1510:client id="{FC4F5ABB-5FF3-439D-98B1-B9A6B746AA17}" v="1446" dt="2022-01-06T01:25:12.175"/>
    <p1510:client id="{FD9359D5-B82F-4B32-BF44-336595D45BAC}" v="392" dt="2022-03-03T20:03:21.018"/>
    <p1510:client id="{FF76898C-75A7-064C-3088-B39687D46A66}" v="4" dt="2022-02-08T00:50:25.1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notesViewPr>
    <p:cSldViewPr snapToGrid="0">
      <p:cViewPr>
        <p:scale>
          <a:sx n="1" d="2"/>
          <a:sy n="1" d="2"/>
        </p:scale>
        <p:origin x="0" y="0"/>
      </p:cViewPr>
      <p:guideLst>
        <p:guide orient="horz" pos="2952"/>
        <p:guide pos="22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68630"/>
          </a:xfrm>
          <a:prstGeom prst="rect">
            <a:avLst/>
          </a:prstGeom>
        </p:spPr>
        <p:txBody>
          <a:bodyPr vert="horz" lIns="94046" tIns="47023" rIns="94046" bIns="47023" rtlCol="0"/>
          <a:lstStyle>
            <a:lvl1pPr algn="l">
              <a:defRPr sz="1200"/>
            </a:lvl1pPr>
          </a:lstStyle>
          <a:p>
            <a:endParaRPr lang="en-US"/>
          </a:p>
        </p:txBody>
      </p:sp>
      <p:sp>
        <p:nvSpPr>
          <p:cNvPr id="3" name="Date Placeholder 2"/>
          <p:cNvSpPr>
            <a:spLocks noGrp="1"/>
          </p:cNvSpPr>
          <p:nvPr>
            <p:ph type="dt" sz="quarter" idx="1"/>
          </p:nvPr>
        </p:nvSpPr>
        <p:spPr>
          <a:xfrm>
            <a:off x="4014100" y="0"/>
            <a:ext cx="3070860" cy="468630"/>
          </a:xfrm>
          <a:prstGeom prst="rect">
            <a:avLst/>
          </a:prstGeom>
        </p:spPr>
        <p:txBody>
          <a:bodyPr vert="horz" lIns="94046" tIns="47023" rIns="94046" bIns="47023" rtlCol="0"/>
          <a:lstStyle>
            <a:lvl1pPr algn="r">
              <a:defRPr sz="1200"/>
            </a:lvl1pPr>
          </a:lstStyle>
          <a:p>
            <a:fld id="{70250DD3-397B-C144-A230-CCB4604895EF}" type="datetimeFigureOut">
              <a:rPr lang="en-US" smtClean="0"/>
              <a:t>5/19/2022</a:t>
            </a:fld>
            <a:endParaRPr lang="en-US"/>
          </a:p>
        </p:txBody>
      </p:sp>
      <p:sp>
        <p:nvSpPr>
          <p:cNvPr id="4" name="Footer Placeholder 3"/>
          <p:cNvSpPr>
            <a:spLocks noGrp="1"/>
          </p:cNvSpPr>
          <p:nvPr>
            <p:ph type="ftr" sz="quarter" idx="2"/>
          </p:nvPr>
        </p:nvSpPr>
        <p:spPr>
          <a:xfrm>
            <a:off x="0" y="8902343"/>
            <a:ext cx="3070860" cy="468630"/>
          </a:xfrm>
          <a:prstGeom prst="rect">
            <a:avLst/>
          </a:prstGeom>
        </p:spPr>
        <p:txBody>
          <a:bodyPr vert="horz" lIns="94046" tIns="47023" rIns="94046" bIns="47023" rtlCol="0" anchor="b"/>
          <a:lstStyle>
            <a:lvl1pPr algn="l">
              <a:defRPr sz="1200"/>
            </a:lvl1pPr>
          </a:lstStyle>
          <a:p>
            <a:endParaRPr lang="en-US"/>
          </a:p>
        </p:txBody>
      </p:sp>
      <p:sp>
        <p:nvSpPr>
          <p:cNvPr id="5" name="Slide Number Placeholder 4"/>
          <p:cNvSpPr>
            <a:spLocks noGrp="1"/>
          </p:cNvSpPr>
          <p:nvPr>
            <p:ph type="sldNum" sz="quarter" idx="3"/>
          </p:nvPr>
        </p:nvSpPr>
        <p:spPr>
          <a:xfrm>
            <a:off x="4014100" y="8902343"/>
            <a:ext cx="3070860" cy="468630"/>
          </a:xfrm>
          <a:prstGeom prst="rect">
            <a:avLst/>
          </a:prstGeom>
        </p:spPr>
        <p:txBody>
          <a:bodyPr vert="horz" lIns="94046" tIns="47023" rIns="94046" bIns="47023" rtlCol="0" anchor="b"/>
          <a:lstStyle>
            <a:lvl1pPr algn="r">
              <a:defRPr sz="1200"/>
            </a:lvl1pPr>
          </a:lstStyle>
          <a:p>
            <a:fld id="{EBC82BE4-8F97-7745-890C-B43F022BE89C}" type="slidenum">
              <a:rPr lang="en-US" smtClean="0"/>
              <a:t>‹#›</a:t>
            </a:fld>
            <a:endParaRPr lang="en-US"/>
          </a:p>
        </p:txBody>
      </p:sp>
    </p:spTree>
    <p:extLst>
      <p:ext uri="{BB962C8B-B14F-4D97-AF65-F5344CB8AC3E}">
        <p14:creationId xmlns:p14="http://schemas.microsoft.com/office/powerpoint/2010/main" val="42921735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68630"/>
          </a:xfrm>
          <a:prstGeom prst="rect">
            <a:avLst/>
          </a:prstGeom>
        </p:spPr>
        <p:txBody>
          <a:bodyPr vert="horz" lIns="94046" tIns="47023" rIns="94046" bIns="47023" rtlCol="0"/>
          <a:lstStyle>
            <a:lvl1pPr algn="l">
              <a:defRPr sz="1200"/>
            </a:lvl1pPr>
          </a:lstStyle>
          <a:p>
            <a:endParaRPr lang="en-US"/>
          </a:p>
        </p:txBody>
      </p:sp>
      <p:sp>
        <p:nvSpPr>
          <p:cNvPr id="3" name="Date Placeholder 2"/>
          <p:cNvSpPr>
            <a:spLocks noGrp="1"/>
          </p:cNvSpPr>
          <p:nvPr>
            <p:ph type="dt" idx="1"/>
          </p:nvPr>
        </p:nvSpPr>
        <p:spPr>
          <a:xfrm>
            <a:off x="4014100" y="0"/>
            <a:ext cx="3070860" cy="468630"/>
          </a:xfrm>
          <a:prstGeom prst="rect">
            <a:avLst/>
          </a:prstGeom>
        </p:spPr>
        <p:txBody>
          <a:bodyPr vert="horz" lIns="94046" tIns="47023" rIns="94046" bIns="47023" rtlCol="0"/>
          <a:lstStyle>
            <a:lvl1pPr algn="r">
              <a:defRPr sz="1200"/>
            </a:lvl1pPr>
          </a:lstStyle>
          <a:p>
            <a:fld id="{B08BD26F-ACC6-D34A-B6E4-ADCEC73D5F06}" type="datetimeFigureOut">
              <a:rPr lang="en-US" smtClean="0"/>
              <a:t>5/19/2022</a:t>
            </a:fld>
            <a:endParaRPr lang="en-US"/>
          </a:p>
        </p:txBody>
      </p:sp>
      <p:sp>
        <p:nvSpPr>
          <p:cNvPr id="4" name="Slide Image Placeholder 3"/>
          <p:cNvSpPr>
            <a:spLocks noGrp="1" noRot="1" noChangeAspect="1"/>
          </p:cNvSpPr>
          <p:nvPr>
            <p:ph type="sldImg" idx="2"/>
          </p:nvPr>
        </p:nvSpPr>
        <p:spPr>
          <a:xfrm>
            <a:off x="1200150" y="703263"/>
            <a:ext cx="4686300" cy="3514725"/>
          </a:xfrm>
          <a:prstGeom prst="rect">
            <a:avLst/>
          </a:prstGeom>
          <a:noFill/>
          <a:ln w="12700">
            <a:solidFill>
              <a:prstClr val="black"/>
            </a:solidFill>
          </a:ln>
        </p:spPr>
        <p:txBody>
          <a:bodyPr vert="horz" lIns="94046" tIns="47023" rIns="94046" bIns="47023" rtlCol="0" anchor="ctr"/>
          <a:lstStyle/>
          <a:p>
            <a:endParaRPr lang="en-US"/>
          </a:p>
        </p:txBody>
      </p:sp>
      <p:sp>
        <p:nvSpPr>
          <p:cNvPr id="5" name="Notes Placeholder 4"/>
          <p:cNvSpPr>
            <a:spLocks noGrp="1"/>
          </p:cNvSpPr>
          <p:nvPr>
            <p:ph type="body" sz="quarter" idx="3"/>
          </p:nvPr>
        </p:nvSpPr>
        <p:spPr>
          <a:xfrm>
            <a:off x="708660" y="4451985"/>
            <a:ext cx="5669280" cy="4217670"/>
          </a:xfrm>
          <a:prstGeom prst="rect">
            <a:avLst/>
          </a:prstGeom>
        </p:spPr>
        <p:txBody>
          <a:bodyPr vert="horz" lIns="94046" tIns="47023" rIns="94046" bIns="470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02343"/>
            <a:ext cx="3070860" cy="468630"/>
          </a:xfrm>
          <a:prstGeom prst="rect">
            <a:avLst/>
          </a:prstGeom>
        </p:spPr>
        <p:txBody>
          <a:bodyPr vert="horz" lIns="94046" tIns="47023" rIns="94046" bIns="47023"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902343"/>
            <a:ext cx="3070860" cy="468630"/>
          </a:xfrm>
          <a:prstGeom prst="rect">
            <a:avLst/>
          </a:prstGeom>
        </p:spPr>
        <p:txBody>
          <a:bodyPr vert="horz" lIns="94046" tIns="47023" rIns="94046" bIns="47023" rtlCol="0" anchor="b"/>
          <a:lstStyle>
            <a:lvl1pPr algn="r">
              <a:defRPr sz="1200"/>
            </a:lvl1pPr>
          </a:lstStyle>
          <a:p>
            <a:fld id="{0E4123D8-7A60-144B-9907-6728413CFA3F}" type="slidenum">
              <a:rPr lang="en-US" smtClean="0"/>
              <a:t>‹#›</a:t>
            </a:fld>
            <a:endParaRPr lang="en-US"/>
          </a:p>
        </p:txBody>
      </p:sp>
    </p:spTree>
    <p:extLst>
      <p:ext uri="{BB962C8B-B14F-4D97-AF65-F5344CB8AC3E}">
        <p14:creationId xmlns:p14="http://schemas.microsoft.com/office/powerpoint/2010/main" val="203125136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4123D8-7A60-144B-9907-6728413CFA3F}" type="slidenum">
              <a:rPr lang="en-US" smtClean="0"/>
              <a:t>1</a:t>
            </a:fld>
            <a:endParaRPr lang="en-US"/>
          </a:p>
        </p:txBody>
      </p:sp>
    </p:spTree>
    <p:extLst>
      <p:ext uri="{BB962C8B-B14F-4D97-AF65-F5344CB8AC3E}">
        <p14:creationId xmlns:p14="http://schemas.microsoft.com/office/powerpoint/2010/main" val="10661729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4123D8-7A60-144B-9907-6728413CFA3F}" type="slidenum">
              <a:rPr lang="en-US" smtClean="0"/>
              <a:t>16</a:t>
            </a:fld>
            <a:endParaRPr lang="en-US"/>
          </a:p>
        </p:txBody>
      </p:sp>
    </p:spTree>
    <p:extLst>
      <p:ext uri="{BB962C8B-B14F-4D97-AF65-F5344CB8AC3E}">
        <p14:creationId xmlns:p14="http://schemas.microsoft.com/office/powerpoint/2010/main" val="1948452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Kao will read</a:t>
            </a:r>
          </a:p>
        </p:txBody>
      </p:sp>
      <p:sp>
        <p:nvSpPr>
          <p:cNvPr id="4" name="Slide Number Placeholder 3"/>
          <p:cNvSpPr>
            <a:spLocks noGrp="1"/>
          </p:cNvSpPr>
          <p:nvPr>
            <p:ph type="sldNum" sz="quarter" idx="5"/>
          </p:nvPr>
        </p:nvSpPr>
        <p:spPr/>
        <p:txBody>
          <a:bodyPr/>
          <a:lstStyle/>
          <a:p>
            <a:fld id="{0E4123D8-7A60-144B-9907-6728413CFA3F}" type="slidenum">
              <a:rPr lang="en-US" smtClean="0"/>
              <a:t>2</a:t>
            </a:fld>
            <a:endParaRPr lang="en-US"/>
          </a:p>
        </p:txBody>
      </p:sp>
    </p:spTree>
    <p:extLst>
      <p:ext uri="{BB962C8B-B14F-4D97-AF65-F5344CB8AC3E}">
        <p14:creationId xmlns:p14="http://schemas.microsoft.com/office/powerpoint/2010/main" val="1296900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Dr. Wendy will read</a:t>
            </a:r>
          </a:p>
        </p:txBody>
      </p:sp>
      <p:sp>
        <p:nvSpPr>
          <p:cNvPr id="4" name="Slide Number Placeholder 3"/>
          <p:cNvSpPr>
            <a:spLocks noGrp="1"/>
          </p:cNvSpPr>
          <p:nvPr>
            <p:ph type="sldNum" sz="quarter" idx="5"/>
          </p:nvPr>
        </p:nvSpPr>
        <p:spPr/>
        <p:txBody>
          <a:bodyPr/>
          <a:lstStyle/>
          <a:p>
            <a:fld id="{0E4123D8-7A60-144B-9907-6728413CFA3F}" type="slidenum">
              <a:rPr lang="en-US" smtClean="0"/>
              <a:t>3</a:t>
            </a:fld>
            <a:endParaRPr lang="en-US"/>
          </a:p>
        </p:txBody>
      </p:sp>
    </p:spTree>
    <p:extLst>
      <p:ext uri="{BB962C8B-B14F-4D97-AF65-F5344CB8AC3E}">
        <p14:creationId xmlns:p14="http://schemas.microsoft.com/office/powerpoint/2010/main" val="30884092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4123D8-7A60-144B-9907-6728413CFA3F}" type="slidenum">
              <a:rPr lang="en-US" smtClean="0"/>
              <a:t>4</a:t>
            </a:fld>
            <a:endParaRPr lang="en-US"/>
          </a:p>
        </p:txBody>
      </p:sp>
    </p:spTree>
    <p:extLst>
      <p:ext uri="{BB962C8B-B14F-4D97-AF65-F5344CB8AC3E}">
        <p14:creationId xmlns:p14="http://schemas.microsoft.com/office/powerpoint/2010/main" val="34547905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endParaRPr lang="en-US">
              <a:cs typeface="Calibri"/>
            </a:endParaRPr>
          </a:p>
        </p:txBody>
      </p:sp>
      <p:sp>
        <p:nvSpPr>
          <p:cNvPr id="4" name="Slide Number Placeholder 3"/>
          <p:cNvSpPr>
            <a:spLocks noGrp="1"/>
          </p:cNvSpPr>
          <p:nvPr>
            <p:ph type="sldNum" sz="quarter" idx="5"/>
          </p:nvPr>
        </p:nvSpPr>
        <p:spPr/>
        <p:txBody>
          <a:bodyPr/>
          <a:lstStyle/>
          <a:p>
            <a:fld id="{0E4123D8-7A60-144B-9907-6728413CFA3F}" type="slidenum">
              <a:rPr lang="en-US" smtClean="0"/>
              <a:t>6</a:t>
            </a:fld>
            <a:endParaRPr lang="en-US"/>
          </a:p>
        </p:txBody>
      </p:sp>
    </p:spTree>
    <p:extLst>
      <p:ext uri="{BB962C8B-B14F-4D97-AF65-F5344CB8AC3E}">
        <p14:creationId xmlns:p14="http://schemas.microsoft.com/office/powerpoint/2010/main" val="1306436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a:t>
            </a:r>
            <a:r>
              <a:rPr lang="en-US"/>
              <a:t>Oo-</a:t>
            </a:r>
            <a:r>
              <a:rPr lang="en-US" err="1"/>
              <a:t>kuh</a:t>
            </a:r>
            <a:r>
              <a:rPr lang="en-US"/>
              <a:t>-ng-</a:t>
            </a:r>
            <a:r>
              <a:rPr lang="en-US" err="1"/>
              <a:t>ee</a:t>
            </a:r>
            <a:r>
              <a:rPr lang="en-US"/>
              <a:t> Chew-</a:t>
            </a:r>
            <a:r>
              <a:rPr lang="en-US" err="1"/>
              <a:t>wuh</a:t>
            </a:r>
            <a:r>
              <a:rPr lang="en-US"/>
              <a:t>-l</a:t>
            </a:r>
            <a:endParaRPr lang="en-US">
              <a:cs typeface="Calibri"/>
            </a:endParaRPr>
          </a:p>
          <a:p>
            <a:r>
              <a:rPr lang="en-US">
                <a:cs typeface="Calibri"/>
              </a:rPr>
              <a:t>-</a:t>
            </a:r>
            <a:r>
              <a:rPr lang="en-US"/>
              <a:t>Susan Joo</a:t>
            </a:r>
            <a:endParaRPr lang="en-US">
              <a:cs typeface="Calibri"/>
            </a:endParaRPr>
          </a:p>
          <a:p>
            <a:r>
              <a:rPr lang="en-US"/>
              <a:t>-Nathaniel Meskel (Meh-</a:t>
            </a:r>
            <a:r>
              <a:rPr lang="en-US" err="1"/>
              <a:t>skl</a:t>
            </a:r>
            <a:r>
              <a:rPr lang="en-US"/>
              <a:t>) </a:t>
            </a:r>
            <a:endParaRPr lang="en-US">
              <a:cs typeface="Calibri"/>
            </a:endParaRPr>
          </a:p>
        </p:txBody>
      </p:sp>
      <p:sp>
        <p:nvSpPr>
          <p:cNvPr id="4" name="Slide Number Placeholder 3"/>
          <p:cNvSpPr>
            <a:spLocks noGrp="1"/>
          </p:cNvSpPr>
          <p:nvPr>
            <p:ph type="sldNum" sz="quarter" idx="5"/>
          </p:nvPr>
        </p:nvSpPr>
        <p:spPr/>
        <p:txBody>
          <a:bodyPr/>
          <a:lstStyle/>
          <a:p>
            <a:fld id="{0E4123D8-7A60-144B-9907-6728413CFA3F}" type="slidenum">
              <a:rPr lang="en-US" smtClean="0"/>
              <a:t>7</a:t>
            </a:fld>
            <a:endParaRPr lang="en-US"/>
          </a:p>
        </p:txBody>
      </p:sp>
    </p:spTree>
    <p:extLst>
      <p:ext uri="{BB962C8B-B14F-4D97-AF65-F5344CB8AC3E}">
        <p14:creationId xmlns:p14="http://schemas.microsoft.com/office/powerpoint/2010/main" val="10734962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Dr. Harden:</a:t>
            </a:r>
          </a:p>
          <a:p>
            <a:r>
              <a:rPr lang="en-US">
                <a:cs typeface="Calibri"/>
              </a:rPr>
              <a:t>Here are my notes</a:t>
            </a:r>
          </a:p>
          <a:p>
            <a:pPr marL="171450" indent="-171450">
              <a:buFont typeface="Arial"/>
              <a:buChar char="•"/>
            </a:pPr>
            <a:r>
              <a:rPr lang="en-US">
                <a:cs typeface="Calibri"/>
              </a:rPr>
              <a:t>Foundation is doing drives to find funds to support these programs</a:t>
            </a:r>
          </a:p>
          <a:p>
            <a:pPr marL="171450" indent="-171450">
              <a:buFont typeface="Arial"/>
              <a:buChar char="•"/>
            </a:pPr>
            <a:r>
              <a:rPr lang="en-US">
                <a:cs typeface="Calibri"/>
              </a:rPr>
              <a:t>Chancellor and others are working with Legislators = colleges do not do college/college asks, we do is as part of the SBCTC system</a:t>
            </a:r>
          </a:p>
          <a:p>
            <a:pPr marL="171450" indent="-171450">
              <a:buFont typeface="Arial"/>
              <a:buChar char="•"/>
            </a:pPr>
            <a:r>
              <a:rPr lang="en-US">
                <a:cs typeface="Calibri"/>
              </a:rPr>
              <a:t>Working with industry and local leaders </a:t>
            </a:r>
          </a:p>
          <a:p>
            <a:pPr marL="171450" indent="-171450">
              <a:buFont typeface="Arial"/>
              <a:buChar char="•"/>
            </a:pPr>
            <a:endParaRPr lang="en-US">
              <a:cs typeface="Calibri"/>
            </a:endParaRPr>
          </a:p>
          <a:p>
            <a:pPr marL="171450" indent="-171450">
              <a:buFont typeface="Arial"/>
              <a:buChar char="•"/>
            </a:pPr>
            <a:endParaRPr lang="en-US">
              <a:cs typeface="Calibri"/>
            </a:endParaRPr>
          </a:p>
        </p:txBody>
      </p:sp>
      <p:sp>
        <p:nvSpPr>
          <p:cNvPr id="4" name="Slide Number Placeholder 3"/>
          <p:cNvSpPr>
            <a:spLocks noGrp="1"/>
          </p:cNvSpPr>
          <p:nvPr>
            <p:ph type="sldNum" sz="quarter" idx="5"/>
          </p:nvPr>
        </p:nvSpPr>
        <p:spPr/>
        <p:txBody>
          <a:bodyPr/>
          <a:lstStyle/>
          <a:p>
            <a:fld id="{0E4123D8-7A60-144B-9907-6728413CFA3F}" type="slidenum">
              <a:rPr lang="en-US" smtClean="0"/>
              <a:t>9</a:t>
            </a:fld>
            <a:endParaRPr lang="en-US"/>
          </a:p>
        </p:txBody>
      </p:sp>
    </p:spTree>
    <p:extLst>
      <p:ext uri="{BB962C8B-B14F-4D97-AF65-F5344CB8AC3E}">
        <p14:creationId xmlns:p14="http://schemas.microsoft.com/office/powerpoint/2010/main" val="10067611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budget that was approved by the Board of Directors for FY21-22 was with a 12M overspend. We would have 3 years to balance and this is with a 2.5% cut from FY20-21, 5% for FY 22-23 and 2.5% for FY23-24. We were able to meet that by reducing our expense by 5.6M. Due to our enrollment going up and expenses going down, we are showing a total change of 8.5M change from FY21-22. Eventually, we will need to balance to our total revenue and start building our Fund Reserve. </a:t>
            </a:r>
          </a:p>
          <a:p>
            <a:endParaRPr lang="en-US">
              <a:cs typeface="Calibri"/>
            </a:endParaRPr>
          </a:p>
        </p:txBody>
      </p:sp>
      <p:sp>
        <p:nvSpPr>
          <p:cNvPr id="4" name="Slide Number Placeholder 3"/>
          <p:cNvSpPr>
            <a:spLocks noGrp="1"/>
          </p:cNvSpPr>
          <p:nvPr>
            <p:ph type="sldNum" sz="quarter" idx="5"/>
          </p:nvPr>
        </p:nvSpPr>
        <p:spPr/>
        <p:txBody>
          <a:bodyPr/>
          <a:lstStyle/>
          <a:p>
            <a:fld id="{0E4123D8-7A60-144B-9907-6728413CFA3F}" type="slidenum">
              <a:rPr lang="en-US" smtClean="0"/>
              <a:t>10</a:t>
            </a:fld>
            <a:endParaRPr lang="en-US"/>
          </a:p>
        </p:txBody>
      </p:sp>
    </p:spTree>
    <p:extLst>
      <p:ext uri="{BB962C8B-B14F-4D97-AF65-F5344CB8AC3E}">
        <p14:creationId xmlns:p14="http://schemas.microsoft.com/office/powerpoint/2010/main" val="10070723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Another point of good news is that even though the board approved an overspend of 12M, we are projecting our overspend to be closer to 9.2M. It’s still significant, but it’s almost 3M in savings that we’re seeing at the end of this coming year. I want to take a moment and thank the Budget Managers, Dr. Rockhill, VP </a:t>
            </a:r>
            <a:r>
              <a:rPr lang="en-US" err="1"/>
              <a:t>Lezheo</a:t>
            </a:r>
            <a:r>
              <a:rPr lang="en-US"/>
              <a:t> and Dr. Harden for the incredible work to bring us to this place. We are moving in the right direction. With the money that we are saving, why are we closing programs? Because we are still not in a place of sustainability. Those high cost programs are going to take away the efforts done to continually and effectively support our school. As our school opens up more (post covid world) and resources are needed to support on campus activities, we won’t have the funds to continually support these high cost programs unless we change the way we approach budgets. One way in which we’re doing that is by having a 80% minimum for classes, another way is reducing our Goods &amp; Services expenditures. Ways big and small are being approached and implemented. Much of that is thanks to you. </a:t>
            </a:r>
          </a:p>
          <a:p>
            <a:endParaRPr lang="en-US">
              <a:cs typeface="Calibri"/>
            </a:endParaRPr>
          </a:p>
        </p:txBody>
      </p:sp>
      <p:sp>
        <p:nvSpPr>
          <p:cNvPr id="4" name="Slide Number Placeholder 3"/>
          <p:cNvSpPr>
            <a:spLocks noGrp="1"/>
          </p:cNvSpPr>
          <p:nvPr>
            <p:ph type="sldNum" sz="quarter" idx="5"/>
          </p:nvPr>
        </p:nvSpPr>
        <p:spPr/>
        <p:txBody>
          <a:bodyPr/>
          <a:lstStyle/>
          <a:p>
            <a:fld id="{0E4123D8-7A60-144B-9907-6728413CFA3F}" type="slidenum">
              <a:rPr lang="en-US" smtClean="0"/>
              <a:t>11</a:t>
            </a:fld>
            <a:endParaRPr lang="en-US"/>
          </a:p>
        </p:txBody>
      </p:sp>
    </p:spTree>
    <p:extLst>
      <p:ext uri="{BB962C8B-B14F-4D97-AF65-F5344CB8AC3E}">
        <p14:creationId xmlns:p14="http://schemas.microsoft.com/office/powerpoint/2010/main" val="3243959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8" name="Title 1"/>
          <p:cNvSpPr>
            <a:spLocks noGrp="1"/>
          </p:cNvSpPr>
          <p:nvPr>
            <p:ph type="title"/>
          </p:nvPr>
        </p:nvSpPr>
        <p:spPr>
          <a:xfrm>
            <a:off x="457200" y="627329"/>
            <a:ext cx="8229600" cy="1733188"/>
          </a:xfrm>
        </p:spPr>
        <p:txBody>
          <a:bodyPr/>
          <a:lstStyle/>
          <a:p>
            <a:r>
              <a:rPr lang="en-US"/>
              <a:t>Click to edit Master title style</a:t>
            </a:r>
          </a:p>
        </p:txBody>
      </p:sp>
      <p:sp>
        <p:nvSpPr>
          <p:cNvPr id="9" name="Content Placeholder 2"/>
          <p:cNvSpPr>
            <a:spLocks noGrp="1"/>
          </p:cNvSpPr>
          <p:nvPr>
            <p:ph idx="1"/>
          </p:nvPr>
        </p:nvSpPr>
        <p:spPr>
          <a:xfrm>
            <a:off x="457200" y="1803935"/>
            <a:ext cx="8229600" cy="43036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02800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0225" y="1023577"/>
            <a:ext cx="8229600" cy="1068387"/>
          </a:xfrm>
        </p:spPr>
        <p:txBody>
          <a:bodyPr/>
          <a:lstStyle>
            <a:lvl1pPr>
              <a:defRPr/>
            </a:lvl1pPr>
          </a:lstStyle>
          <a:p>
            <a:r>
              <a:rPr lang="en-US"/>
              <a:t>Click to edit Master title style</a:t>
            </a:r>
          </a:p>
        </p:txBody>
      </p:sp>
      <p:sp>
        <p:nvSpPr>
          <p:cNvPr id="4" name="Content Placeholder 3"/>
          <p:cNvSpPr>
            <a:spLocks noGrp="1"/>
          </p:cNvSpPr>
          <p:nvPr>
            <p:ph sz="half" idx="2"/>
          </p:nvPr>
        </p:nvSpPr>
        <p:spPr>
          <a:xfrm>
            <a:off x="570706" y="2332181"/>
            <a:ext cx="4040188" cy="37939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758531" y="2332181"/>
            <a:ext cx="4041775" cy="37939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13B05D79-2669-7043-96FB-195196BE8624}" type="datetime1">
              <a:rPr lang="en-US" smtClean="0"/>
              <a:t>5/19/2022</a:t>
            </a:fld>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BB5B94E0-5E06-6D42-A41D-50D581B40900}" type="slidenum">
              <a:rPr lang="en-US" smtClean="0"/>
              <a:pPr>
                <a:defRPr/>
              </a:pPr>
              <a:t>‹#›</a:t>
            </a:fld>
            <a:endParaRPr lang="en-US"/>
          </a:p>
        </p:txBody>
      </p:sp>
      <p:sp>
        <p:nvSpPr>
          <p:cNvPr id="10" name="Footer Placeholder 4"/>
          <p:cNvSpPr>
            <a:spLocks noGrp="1"/>
          </p:cNvSpPr>
          <p:nvPr>
            <p:ph type="ftr" sz="quarter" idx="11"/>
          </p:nvPr>
        </p:nvSpPr>
        <p:spPr>
          <a:xfrm>
            <a:off x="3124200" y="6356350"/>
            <a:ext cx="2895600" cy="365125"/>
          </a:xfrm>
        </p:spPr>
        <p:txBody>
          <a:bodyPr/>
          <a:lstStyle>
            <a:lvl1pPr>
              <a:defRPr>
                <a:solidFill>
                  <a:srgbClr val="00719F"/>
                </a:solidFill>
              </a:defRPr>
            </a:lvl1pPr>
          </a:lstStyle>
          <a:p>
            <a:pPr>
              <a:defRPr/>
            </a:pPr>
            <a:r>
              <a:rPr lang="tr-TR"/>
              <a:t>seattlecentral.edu </a:t>
            </a:r>
            <a:endParaRPr lang="en-US"/>
          </a:p>
        </p:txBody>
      </p:sp>
    </p:spTree>
    <p:extLst>
      <p:ext uri="{BB962C8B-B14F-4D97-AF65-F5344CB8AC3E}">
        <p14:creationId xmlns:p14="http://schemas.microsoft.com/office/powerpoint/2010/main" val="760394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81363"/>
            <a:ext cx="3008313" cy="64654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981364"/>
            <a:ext cx="5111750" cy="51447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778000"/>
            <a:ext cx="3008313" cy="4348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051DF16-5868-A046-B6A3-485162322937}" type="datetime1">
              <a:rPr lang="en-US" smtClean="0"/>
              <a:t>5/19/2022</a:t>
            </a:fld>
            <a:endParaRPr lang="en-US"/>
          </a:p>
        </p:txBody>
      </p:sp>
      <p:sp>
        <p:nvSpPr>
          <p:cNvPr id="6" name="Footer Placeholder 4"/>
          <p:cNvSpPr>
            <a:spLocks noGrp="1"/>
          </p:cNvSpPr>
          <p:nvPr>
            <p:ph type="ftr" sz="quarter" idx="11"/>
          </p:nvPr>
        </p:nvSpPr>
        <p:spPr/>
        <p:txBody>
          <a:bodyPr/>
          <a:lstStyle>
            <a:lvl1pPr>
              <a:defRPr>
                <a:solidFill>
                  <a:srgbClr val="00719F"/>
                </a:solidFill>
              </a:defRPr>
            </a:lvl1pPr>
          </a:lstStyle>
          <a:p>
            <a:pPr>
              <a:defRPr/>
            </a:pPr>
            <a:r>
              <a:rPr lang="tr-TR"/>
              <a:t>seattlecentral.edu </a:t>
            </a: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91DD8B14-AE1E-054C-8668-93D0F0400A18}" type="slidenum">
              <a:rPr lang="en-US" smtClean="0"/>
              <a:pPr>
                <a:defRPr/>
              </a:pPr>
              <a:t>‹#›</a:t>
            </a:fld>
            <a:endParaRPr lang="en-US"/>
          </a:p>
        </p:txBody>
      </p:sp>
    </p:spTree>
    <p:extLst>
      <p:ext uri="{BB962C8B-B14F-4D97-AF65-F5344CB8AC3E}">
        <p14:creationId xmlns:p14="http://schemas.microsoft.com/office/powerpoint/2010/main" val="40594024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842817"/>
            <a:ext cx="5486400" cy="3884757"/>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5EBFAE3-238E-F746-9D0D-3B2A8A6F8EBE}" type="datetime1">
              <a:rPr lang="en-US" smtClean="0"/>
              <a:t>5/19/2022</a:t>
            </a:fld>
            <a:endParaRPr lang="en-US"/>
          </a:p>
        </p:txBody>
      </p:sp>
      <p:sp>
        <p:nvSpPr>
          <p:cNvPr id="6" name="Footer Placeholder 4"/>
          <p:cNvSpPr>
            <a:spLocks noGrp="1"/>
          </p:cNvSpPr>
          <p:nvPr>
            <p:ph type="ftr" sz="quarter" idx="11"/>
          </p:nvPr>
        </p:nvSpPr>
        <p:spPr/>
        <p:txBody>
          <a:bodyPr/>
          <a:lstStyle>
            <a:lvl1pPr>
              <a:defRPr>
                <a:solidFill>
                  <a:srgbClr val="00719F"/>
                </a:solidFill>
              </a:defRPr>
            </a:lvl1pPr>
          </a:lstStyle>
          <a:p>
            <a:pPr>
              <a:defRPr/>
            </a:pPr>
            <a:r>
              <a:rPr lang="tr-TR"/>
              <a:t>seattlecentral.edu </a:t>
            </a:r>
            <a:endParaRPr lang="en-US"/>
          </a:p>
        </p:txBody>
      </p:sp>
    </p:spTree>
    <p:extLst>
      <p:ext uri="{BB962C8B-B14F-4D97-AF65-F5344CB8AC3E}">
        <p14:creationId xmlns:p14="http://schemas.microsoft.com/office/powerpoint/2010/main" val="1214909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sp>
        <p:nvSpPr>
          <p:cNvPr id="5" name="Line 24"/>
          <p:cNvSpPr>
            <a:spLocks noChangeShapeType="1"/>
          </p:cNvSpPr>
          <p:nvPr/>
        </p:nvSpPr>
        <p:spPr bwMode="auto">
          <a:xfrm>
            <a:off x="2106613" y="2551113"/>
            <a:ext cx="4903787" cy="0"/>
          </a:xfrm>
          <a:prstGeom prst="line">
            <a:avLst/>
          </a:prstGeom>
          <a:noFill/>
          <a:ln w="9525">
            <a:solidFill>
              <a:schemeClr val="bg1"/>
            </a:solidFill>
            <a:round/>
            <a:headEnd/>
            <a:tailEnd/>
          </a:ln>
        </p:spPr>
        <p:txBody>
          <a:bodyPr wrap="none" anchor="ctr"/>
          <a:lstStyle/>
          <a:p>
            <a:pPr eaLnBrk="0" hangingPunct="0">
              <a:defRPr/>
            </a:pPr>
            <a:endParaRPr lang="en-US">
              <a:ea typeface="ＭＳ Ｐゴシック" pitchFamily="1" charset="-128"/>
              <a:cs typeface="+mn-cs"/>
            </a:endParaRPr>
          </a:p>
        </p:txBody>
      </p:sp>
      <p:sp>
        <p:nvSpPr>
          <p:cNvPr id="9" name="Title 1"/>
          <p:cNvSpPr>
            <a:spLocks noGrp="1"/>
          </p:cNvSpPr>
          <p:nvPr>
            <p:ph type="title"/>
          </p:nvPr>
        </p:nvSpPr>
        <p:spPr>
          <a:xfrm>
            <a:off x="457200" y="627329"/>
            <a:ext cx="8229600" cy="1175226"/>
          </a:xfrm>
        </p:spPr>
        <p:txBody>
          <a:bodyPr/>
          <a:lstStyle/>
          <a:p>
            <a:r>
              <a:rPr lang="en-US"/>
              <a:t>Click to edit Master title style</a:t>
            </a:r>
          </a:p>
        </p:txBody>
      </p:sp>
      <p:sp>
        <p:nvSpPr>
          <p:cNvPr id="11" name="Content Placeholder 2"/>
          <p:cNvSpPr>
            <a:spLocks noGrp="1"/>
          </p:cNvSpPr>
          <p:nvPr>
            <p:ph idx="1"/>
          </p:nvPr>
        </p:nvSpPr>
        <p:spPr>
          <a:xfrm>
            <a:off x="457200" y="1803936"/>
            <a:ext cx="8229600" cy="29181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63537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4" name="Rectangle 52"/>
          <p:cNvSpPr>
            <a:spLocks noChangeArrowheads="1"/>
          </p:cNvSpPr>
          <p:nvPr userDrawn="1"/>
        </p:nvSpPr>
        <p:spPr bwMode="auto">
          <a:xfrm>
            <a:off x="0" y="0"/>
            <a:ext cx="9144000" cy="4648200"/>
          </a:xfrm>
          <a:prstGeom prst="rect">
            <a:avLst/>
          </a:prstGeom>
          <a:solidFill>
            <a:srgbClr val="005192"/>
          </a:solidFill>
          <a:ln w="9525">
            <a:noFill/>
            <a:miter lim="800000"/>
            <a:headEnd/>
            <a:tailEnd/>
          </a:ln>
        </p:spPr>
        <p:txBody>
          <a:bodyPr wrap="none" anchor="ctr"/>
          <a:lstStyle>
            <a:lvl1pPr eaLnBrk="0" hangingPunct="0">
              <a:defRPr sz="2400" i="1">
                <a:solidFill>
                  <a:schemeClr val="tx1"/>
                </a:solidFill>
                <a:latin typeface="Arial" charset="0"/>
                <a:ea typeface="ＭＳ Ｐゴシック" pitchFamily="34" charset="-128"/>
              </a:defRPr>
            </a:lvl1pPr>
            <a:lvl2pPr marL="742950" indent="-285750" eaLnBrk="0" hangingPunct="0">
              <a:defRPr sz="2400" i="1">
                <a:solidFill>
                  <a:schemeClr val="tx1"/>
                </a:solidFill>
                <a:latin typeface="Arial" charset="0"/>
                <a:ea typeface="ＭＳ Ｐゴシック" pitchFamily="34" charset="-128"/>
              </a:defRPr>
            </a:lvl2pPr>
            <a:lvl3pPr marL="1143000" indent="-228600" eaLnBrk="0" hangingPunct="0">
              <a:defRPr sz="2400" i="1">
                <a:solidFill>
                  <a:schemeClr val="tx1"/>
                </a:solidFill>
                <a:latin typeface="Arial" charset="0"/>
                <a:ea typeface="ＭＳ Ｐゴシック" pitchFamily="34" charset="-128"/>
              </a:defRPr>
            </a:lvl3pPr>
            <a:lvl4pPr marL="1600200" indent="-228600" eaLnBrk="0" hangingPunct="0">
              <a:defRPr sz="2400" i="1">
                <a:solidFill>
                  <a:schemeClr val="tx1"/>
                </a:solidFill>
                <a:latin typeface="Arial" charset="0"/>
                <a:ea typeface="ＭＳ Ｐゴシック" pitchFamily="34" charset="-128"/>
              </a:defRPr>
            </a:lvl4pPr>
            <a:lvl5pPr marL="2057400" indent="-228600" eaLnBrk="0" hangingPunct="0">
              <a:defRPr sz="2400" i="1">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i="1">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i="1">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i="1">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i="1">
                <a:solidFill>
                  <a:schemeClr val="tx1"/>
                </a:solidFill>
                <a:latin typeface="Arial" charset="0"/>
                <a:ea typeface="ＭＳ Ｐゴシック" pitchFamily="34" charset="-128"/>
              </a:defRPr>
            </a:lvl9pPr>
          </a:lstStyle>
          <a:p>
            <a:endParaRPr lang="en-US" altLang="en-US"/>
          </a:p>
        </p:txBody>
      </p:sp>
      <p:sp>
        <p:nvSpPr>
          <p:cNvPr id="6" name="Line 53"/>
          <p:cNvSpPr>
            <a:spLocks noChangeShapeType="1"/>
          </p:cNvSpPr>
          <p:nvPr/>
        </p:nvSpPr>
        <p:spPr bwMode="auto">
          <a:xfrm>
            <a:off x="0" y="4648200"/>
            <a:ext cx="9144000" cy="0"/>
          </a:xfrm>
          <a:prstGeom prst="line">
            <a:avLst/>
          </a:prstGeom>
          <a:noFill/>
          <a:ln w="47625">
            <a:solidFill>
              <a:schemeClr val="tx1"/>
            </a:solidFill>
            <a:round/>
            <a:headEnd/>
            <a:tailEnd/>
          </a:ln>
        </p:spPr>
        <p:txBody>
          <a:bodyPr wrap="none" anchor="ctr"/>
          <a:lstStyle/>
          <a:p>
            <a:pPr eaLnBrk="0" hangingPunct="0">
              <a:defRPr/>
            </a:pPr>
            <a:endParaRPr lang="en-US">
              <a:ea typeface="ＭＳ Ｐゴシック" pitchFamily="1" charset="-128"/>
              <a:cs typeface="+mn-cs"/>
            </a:endParaRPr>
          </a:p>
        </p:txBody>
      </p:sp>
      <p:sp>
        <p:nvSpPr>
          <p:cNvPr id="3075" name="Rectangle 3"/>
          <p:cNvSpPr>
            <a:spLocks noGrp="1" noChangeArrowheads="1"/>
          </p:cNvSpPr>
          <p:nvPr>
            <p:ph type="subTitle" idx="1"/>
          </p:nvPr>
        </p:nvSpPr>
        <p:spPr>
          <a:xfrm>
            <a:off x="457200" y="1763713"/>
            <a:ext cx="8226425" cy="508000"/>
          </a:xfrm>
        </p:spPr>
        <p:txBody>
          <a:bodyPr anchor="ctr"/>
          <a:lstStyle>
            <a:lvl1pPr marL="0" indent="0" algn="ctr">
              <a:buFontTx/>
              <a:buNone/>
              <a:defRPr b="0" i="0">
                <a:solidFill>
                  <a:schemeClr val="bg1"/>
                </a:solidFill>
                <a:latin typeface="Arial"/>
                <a:cs typeface="Arial"/>
              </a:defRPr>
            </a:lvl1pPr>
          </a:lstStyle>
          <a:p>
            <a:r>
              <a:rPr lang="en-US"/>
              <a:t>Click to edit Master subtitle style</a:t>
            </a:r>
          </a:p>
        </p:txBody>
      </p:sp>
      <p:sp>
        <p:nvSpPr>
          <p:cNvPr id="3091" name="Rectangle 19"/>
          <p:cNvSpPr>
            <a:spLocks noGrp="1" noChangeArrowheads="1"/>
          </p:cNvSpPr>
          <p:nvPr>
            <p:ph type="ctrTitle" sz="quarter"/>
          </p:nvPr>
        </p:nvSpPr>
        <p:spPr>
          <a:xfrm>
            <a:off x="455613" y="1014413"/>
            <a:ext cx="8226425" cy="776287"/>
          </a:xfrm>
        </p:spPr>
        <p:txBody>
          <a:bodyPr/>
          <a:lstStyle>
            <a:lvl1pPr algn="ctr">
              <a:defRPr sz="4200" b="1" i="0">
                <a:solidFill>
                  <a:schemeClr val="bg1"/>
                </a:solidFill>
                <a:latin typeface="Arial"/>
                <a:cs typeface="Arial"/>
              </a:defRPr>
            </a:lvl1pPr>
          </a:lstStyle>
          <a:p>
            <a:r>
              <a:rPr lang="en-US"/>
              <a:t>Click to edit Master title style</a:t>
            </a:r>
          </a:p>
        </p:txBody>
      </p:sp>
    </p:spTree>
    <p:extLst>
      <p:ext uri="{BB962C8B-B14F-4D97-AF65-F5344CB8AC3E}">
        <p14:creationId xmlns:p14="http://schemas.microsoft.com/office/powerpoint/2010/main" val="3970462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6_Title Slide">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457200" y="2017713"/>
            <a:ext cx="8226425" cy="508000"/>
          </a:xfrm>
        </p:spPr>
        <p:txBody>
          <a:bodyPr anchor="ctr"/>
          <a:lstStyle>
            <a:lvl1pPr marL="0" indent="0" algn="ctr">
              <a:buFontTx/>
              <a:buNone/>
              <a:defRPr b="0" i="0">
                <a:solidFill>
                  <a:srgbClr val="000000"/>
                </a:solidFill>
                <a:latin typeface="Arial"/>
                <a:cs typeface="Arial"/>
              </a:defRPr>
            </a:lvl1pPr>
          </a:lstStyle>
          <a:p>
            <a:r>
              <a:rPr lang="en-US"/>
              <a:t>Click to edit Master subtitle style</a:t>
            </a:r>
          </a:p>
        </p:txBody>
      </p:sp>
      <p:sp>
        <p:nvSpPr>
          <p:cNvPr id="3091" name="Rectangle 19"/>
          <p:cNvSpPr>
            <a:spLocks noGrp="1" noChangeArrowheads="1"/>
          </p:cNvSpPr>
          <p:nvPr>
            <p:ph type="ctrTitle" sz="quarter"/>
          </p:nvPr>
        </p:nvSpPr>
        <p:spPr>
          <a:xfrm>
            <a:off x="455613" y="1014413"/>
            <a:ext cx="8226425" cy="776287"/>
          </a:xfrm>
        </p:spPr>
        <p:txBody>
          <a:bodyPr/>
          <a:lstStyle>
            <a:lvl1pPr algn="ctr">
              <a:defRPr sz="4200" b="1" i="0">
                <a:solidFill>
                  <a:schemeClr val="tx1"/>
                </a:solidFill>
                <a:latin typeface="Arial"/>
                <a:cs typeface="Arial"/>
              </a:defRPr>
            </a:lvl1pPr>
          </a:lstStyle>
          <a:p>
            <a:r>
              <a:rPr lang="en-US"/>
              <a:t>Click to edit Master title style</a:t>
            </a: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68143" y="6302515"/>
            <a:ext cx="2318656" cy="368352"/>
          </a:xfrm>
          <a:prstGeom prst="rect">
            <a:avLst/>
          </a:prstGeom>
        </p:spPr>
      </p:pic>
    </p:spTree>
    <p:extLst>
      <p:ext uri="{BB962C8B-B14F-4D97-AF65-F5344CB8AC3E}">
        <p14:creationId xmlns:p14="http://schemas.microsoft.com/office/powerpoint/2010/main" val="1484539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3_Title Slide">
    <p:spTree>
      <p:nvGrpSpPr>
        <p:cNvPr id="1" name=""/>
        <p:cNvGrpSpPr/>
        <p:nvPr/>
      </p:nvGrpSpPr>
      <p:grpSpPr>
        <a:xfrm>
          <a:off x="0" y="0"/>
          <a:ext cx="0" cy="0"/>
          <a:chOff x="0" y="0"/>
          <a:chExt cx="0" cy="0"/>
        </a:xfrm>
      </p:grpSpPr>
      <p:sp>
        <p:nvSpPr>
          <p:cNvPr id="5" name="Line 24"/>
          <p:cNvSpPr>
            <a:spLocks noChangeShapeType="1"/>
          </p:cNvSpPr>
          <p:nvPr/>
        </p:nvSpPr>
        <p:spPr bwMode="auto">
          <a:xfrm>
            <a:off x="2106613" y="2551113"/>
            <a:ext cx="4903787" cy="0"/>
          </a:xfrm>
          <a:prstGeom prst="line">
            <a:avLst/>
          </a:prstGeom>
          <a:noFill/>
          <a:ln w="9525">
            <a:solidFill>
              <a:schemeClr val="bg1"/>
            </a:solidFill>
            <a:round/>
            <a:headEnd/>
            <a:tailEnd/>
          </a:ln>
        </p:spPr>
        <p:txBody>
          <a:bodyPr wrap="none" anchor="ctr"/>
          <a:lstStyle/>
          <a:p>
            <a:pPr eaLnBrk="0" hangingPunct="0">
              <a:defRPr/>
            </a:pPr>
            <a:endParaRPr lang="en-US">
              <a:ea typeface="ＭＳ Ｐゴシック" pitchFamily="1" charset="-128"/>
              <a:cs typeface="+mn-cs"/>
            </a:endParaRPr>
          </a:p>
        </p:txBody>
      </p:sp>
      <p:sp>
        <p:nvSpPr>
          <p:cNvPr id="7" name="Picture Placeholder 6"/>
          <p:cNvSpPr>
            <a:spLocks noGrp="1"/>
          </p:cNvSpPr>
          <p:nvPr>
            <p:ph type="pic" sz="quarter" idx="10"/>
          </p:nvPr>
        </p:nvSpPr>
        <p:spPr>
          <a:xfrm>
            <a:off x="0" y="1"/>
            <a:ext cx="9144000" cy="4733635"/>
          </a:xfrm>
        </p:spPr>
        <p:txBody>
          <a:bodyPr/>
          <a:lstStyle/>
          <a:p>
            <a:r>
              <a:rPr lang="en-US"/>
              <a:t>Drag picture to placeholder or click icon to add</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68143" y="6302515"/>
            <a:ext cx="2318656" cy="368352"/>
          </a:xfrm>
          <a:prstGeom prst="rect">
            <a:avLst/>
          </a:prstGeom>
        </p:spPr>
      </p:pic>
    </p:spTree>
    <p:extLst>
      <p:ext uri="{BB962C8B-B14F-4D97-AF65-F5344CB8AC3E}">
        <p14:creationId xmlns:p14="http://schemas.microsoft.com/office/powerpoint/2010/main" val="526799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C856D804-8CF6-EA41-B37C-AC92A27C33F5}" type="datetime1">
              <a:rPr lang="en-US" smtClean="0"/>
              <a:t>5/19/2022</a:t>
            </a:fld>
            <a:endParaRPr lang="en-US"/>
          </a:p>
        </p:txBody>
      </p:sp>
      <p:sp>
        <p:nvSpPr>
          <p:cNvPr id="5" name="Footer Placeholder 4"/>
          <p:cNvSpPr>
            <a:spLocks noGrp="1"/>
          </p:cNvSpPr>
          <p:nvPr>
            <p:ph type="ftr" sz="quarter" idx="11"/>
          </p:nvPr>
        </p:nvSpPr>
        <p:spPr/>
        <p:txBody>
          <a:bodyPr/>
          <a:lstStyle>
            <a:lvl1pPr>
              <a:defRPr>
                <a:solidFill>
                  <a:srgbClr val="00719F"/>
                </a:solidFill>
              </a:defRPr>
            </a:lvl1pPr>
          </a:lstStyle>
          <a:p>
            <a:pPr>
              <a:defRPr/>
            </a:pPr>
            <a:r>
              <a:rPr lang="tr-TR"/>
              <a:t>seattlecentral.edu</a:t>
            </a:r>
            <a:endParaRPr lang="en-US"/>
          </a:p>
        </p:txBody>
      </p:sp>
    </p:spTree>
    <p:extLst>
      <p:ext uri="{BB962C8B-B14F-4D97-AF65-F5344CB8AC3E}">
        <p14:creationId xmlns:p14="http://schemas.microsoft.com/office/powerpoint/2010/main" val="788444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2228274"/>
            <a:ext cx="8229600" cy="38978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34FF888-CB1A-B549-80E1-2895DE766AE8}" type="datetime1">
              <a:rPr lang="en-US" smtClean="0"/>
              <a:t>5/19/2022</a:t>
            </a:fld>
            <a:endParaRPr lang="en-US"/>
          </a:p>
        </p:txBody>
      </p:sp>
    </p:spTree>
    <p:extLst>
      <p:ext uri="{BB962C8B-B14F-4D97-AF65-F5344CB8AC3E}">
        <p14:creationId xmlns:p14="http://schemas.microsoft.com/office/powerpoint/2010/main" val="425754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104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307989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2DCB506A-1C32-2A4D-8A12-CF0ABE7F8B83}" type="datetime1">
              <a:rPr lang="en-US" smtClean="0"/>
              <a:t>5/19/2022</a:t>
            </a:fld>
            <a:endParaRPr lang="en-US"/>
          </a:p>
        </p:txBody>
      </p:sp>
      <p:sp>
        <p:nvSpPr>
          <p:cNvPr id="5" name="Footer Placeholder 4"/>
          <p:cNvSpPr>
            <a:spLocks noGrp="1"/>
          </p:cNvSpPr>
          <p:nvPr>
            <p:ph type="ftr" sz="quarter" idx="11"/>
          </p:nvPr>
        </p:nvSpPr>
        <p:spPr/>
        <p:txBody>
          <a:bodyPr/>
          <a:lstStyle>
            <a:lvl1pPr marL="0" marR="0" indent="0" algn="ctr" defTabSz="457200" rtl="0" eaLnBrk="1" fontAlgn="auto" latinLnBrk="0" hangingPunct="1">
              <a:lnSpc>
                <a:spcPct val="100000"/>
              </a:lnSpc>
              <a:spcBef>
                <a:spcPts val="0"/>
              </a:spcBef>
              <a:spcAft>
                <a:spcPts val="0"/>
              </a:spcAft>
              <a:buClrTx/>
              <a:buSzTx/>
              <a:buFontTx/>
              <a:buNone/>
              <a:tabLst/>
              <a:defRPr>
                <a:solidFill>
                  <a:srgbClr val="00719F"/>
                </a:solidFill>
              </a:defRPr>
            </a:lvl1pPr>
          </a:lstStyle>
          <a:p>
            <a:pPr>
              <a:defRPr/>
            </a:pPr>
            <a:r>
              <a:rPr lang="tr-TR"/>
              <a:t>seattlecentral.edu</a:t>
            </a:r>
            <a:endParaRPr lang="en-US"/>
          </a:p>
        </p:txBody>
      </p:sp>
    </p:spTree>
    <p:extLst>
      <p:ext uri="{BB962C8B-B14F-4D97-AF65-F5344CB8AC3E}">
        <p14:creationId xmlns:p14="http://schemas.microsoft.com/office/powerpoint/2010/main" val="3944886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68500"/>
            <a:ext cx="4038600" cy="4157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68500"/>
            <a:ext cx="4038600" cy="4157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691A966F-2DBA-1E40-8270-1BB43D57B404}" type="datetime1">
              <a:rPr lang="en-US" smtClean="0"/>
              <a:t>5/19/2022</a:t>
            </a:fld>
            <a:endParaRPr lang="en-US"/>
          </a:p>
        </p:txBody>
      </p:sp>
      <p:sp>
        <p:nvSpPr>
          <p:cNvPr id="6" name="Footer Placeholder 4"/>
          <p:cNvSpPr>
            <a:spLocks noGrp="1"/>
          </p:cNvSpPr>
          <p:nvPr>
            <p:ph type="ftr" sz="quarter" idx="11"/>
          </p:nvPr>
        </p:nvSpPr>
        <p:spPr/>
        <p:txBody>
          <a:bodyPr/>
          <a:lstStyle>
            <a:lvl1pPr>
              <a:defRPr>
                <a:solidFill>
                  <a:srgbClr val="00719F"/>
                </a:solidFill>
              </a:defRPr>
            </a:lvl1pPr>
          </a:lstStyle>
          <a:p>
            <a:pPr>
              <a:defRPr/>
            </a:pPr>
            <a:r>
              <a:rPr lang="tr-TR"/>
              <a:t>seattlecentral.edu</a:t>
            </a:r>
            <a:endParaRPr lang="en-US"/>
          </a:p>
        </p:txBody>
      </p:sp>
    </p:spTree>
    <p:extLst>
      <p:ext uri="{BB962C8B-B14F-4D97-AF65-F5344CB8AC3E}">
        <p14:creationId xmlns:p14="http://schemas.microsoft.com/office/powerpoint/2010/main" val="1785265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900113"/>
            <a:ext cx="8229600" cy="1068387"/>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Headline Line One</a:t>
            </a:r>
            <a:br>
              <a:rPr lang="en-US"/>
            </a:br>
            <a:r>
              <a:rPr lang="en-US"/>
              <a:t>Headline Line Two</a:t>
            </a:r>
          </a:p>
        </p:txBody>
      </p:sp>
      <p:sp>
        <p:nvSpPr>
          <p:cNvPr id="1027" name="Text Placeholder 2"/>
          <p:cNvSpPr>
            <a:spLocks noGrp="1"/>
          </p:cNvSpPr>
          <p:nvPr>
            <p:ph type="body" idx="1"/>
          </p:nvPr>
        </p:nvSpPr>
        <p:spPr bwMode="auto">
          <a:xfrm>
            <a:off x="457200" y="3022600"/>
            <a:ext cx="8229600" cy="3103563"/>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Arial" panose="020B0604020202020204" pitchFamily="34" charset="0"/>
                <a:ea typeface="+mn-ea"/>
                <a:cs typeface="Arial" panose="020B0604020202020204" pitchFamily="34" charset="0"/>
              </a:defRPr>
            </a:lvl1pPr>
          </a:lstStyle>
          <a:p>
            <a:pPr>
              <a:defRPr/>
            </a:pPr>
            <a:fld id="{461E5336-C322-044E-89F1-F25E189CD8F3}" type="datetime1">
              <a:rPr lang="en-US" smtClean="0"/>
              <a:t>5/19/2022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b="1">
                <a:solidFill>
                  <a:schemeClr val="tx1">
                    <a:tint val="75000"/>
                  </a:schemeClr>
                </a:solidFill>
                <a:latin typeface="Arial" panose="020B0604020202020204" pitchFamily="34" charset="0"/>
                <a:ea typeface="+mn-ea"/>
                <a:cs typeface="Arial" panose="020B0604020202020204" pitchFamily="34" charset="0"/>
              </a:defRPr>
            </a:lvl1pPr>
          </a:lstStyle>
          <a:p>
            <a:r>
              <a:rPr lang="tr-TR" spc="50">
                <a:solidFill>
                  <a:srgbClr val="0071A1"/>
                </a:solidFill>
                <a:latin typeface="Arial"/>
              </a:rPr>
              <a:t>seattlecentral.edu </a:t>
            </a:r>
            <a:endParaRPr lang="en-US" spc="50">
              <a:solidFill>
                <a:srgbClr val="0071A1"/>
              </a:solidFill>
              <a:latin typeface="Arial"/>
            </a:endParaRPr>
          </a:p>
        </p:txBody>
      </p:sp>
      <p:sp>
        <p:nvSpPr>
          <p:cNvPr id="2" name="Rectangle 1">
            <a:extLst>
              <a:ext uri="{FF2B5EF4-FFF2-40B4-BE49-F238E27FC236}">
                <a16:creationId xmlns:a16="http://schemas.microsoft.com/office/drawing/2014/main" id="{489391CC-C0BA-704C-8A66-4F48F2809E1B}"/>
              </a:ext>
            </a:extLst>
          </p:cNvPr>
          <p:cNvSpPr/>
          <p:nvPr userDrawn="1"/>
        </p:nvSpPr>
        <p:spPr>
          <a:xfrm>
            <a:off x="0" y="0"/>
            <a:ext cx="9144000" cy="714373"/>
          </a:xfrm>
          <a:prstGeom prst="rect">
            <a:avLst/>
          </a:prstGeom>
          <a:solidFill>
            <a:srgbClr val="00519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 </a:t>
            </a:r>
          </a:p>
        </p:txBody>
      </p:sp>
      <p:pic>
        <p:nvPicPr>
          <p:cNvPr id="6" name="Picture 5">
            <a:extLst>
              <a:ext uri="{FF2B5EF4-FFF2-40B4-BE49-F238E27FC236}">
                <a16:creationId xmlns:a16="http://schemas.microsoft.com/office/drawing/2014/main" id="{C0068184-D20F-C945-95C3-2B7C421B1B94}"/>
              </a:ext>
            </a:extLst>
          </p:cNvPr>
          <p:cNvPicPr>
            <a:picLocks noChangeAspect="1"/>
          </p:cNvPicPr>
          <p:nvPr userDrawn="1"/>
        </p:nvPicPr>
        <p:blipFill>
          <a:blip r:embed="rId14"/>
          <a:stretch>
            <a:fillRect/>
          </a:stretch>
        </p:blipFill>
        <p:spPr>
          <a:xfrm>
            <a:off x="215900" y="156370"/>
            <a:ext cx="2374900" cy="419100"/>
          </a:xfrm>
          <a:prstGeom prst="rect">
            <a:avLst/>
          </a:prstGeom>
        </p:spPr>
      </p:pic>
    </p:spTree>
  </p:cSld>
  <p:clrMap bg1="lt1" tx1="dk1" bg2="lt2" tx2="dk2" accent1="accent1" accent2="accent2" accent3="accent3" accent4="accent4" accent5="accent5" accent6="accent6" hlink="hlink" folHlink="folHlink"/>
  <p:sldLayoutIdLst>
    <p:sldLayoutId id="2147483707" r:id="rId1"/>
    <p:sldLayoutId id="2147483690" r:id="rId2"/>
    <p:sldLayoutId id="2147483676" r:id="rId3"/>
    <p:sldLayoutId id="2147483706" r:id="rId4"/>
    <p:sldLayoutId id="2147483691" r:id="rId5"/>
    <p:sldLayoutId id="2147483678" r:id="rId6"/>
    <p:sldLayoutId id="2147483679" r:id="rId7"/>
    <p:sldLayoutId id="2147483680" r:id="rId8"/>
    <p:sldLayoutId id="2147483681" r:id="rId9"/>
    <p:sldLayoutId id="2147483682" r:id="rId10"/>
    <p:sldLayoutId id="2147483685" r:id="rId11"/>
    <p:sldLayoutId id="2147483686" r:id="rId12"/>
  </p:sldLayoutIdLst>
  <p:hf sldNum="0" hdr="0" dt="0"/>
  <p:txStyles>
    <p:titleStyle>
      <a:lvl1pPr algn="ctr" defTabSz="457200" rtl="0" eaLnBrk="1" fontAlgn="base" hangingPunct="1">
        <a:spcBef>
          <a:spcPct val="0"/>
        </a:spcBef>
        <a:spcAft>
          <a:spcPct val="0"/>
        </a:spcAft>
        <a:defRPr sz="3200" b="1" kern="1200">
          <a:solidFill>
            <a:schemeClr val="tx1"/>
          </a:solidFill>
          <a:latin typeface="Arial"/>
          <a:ea typeface="ＭＳ Ｐゴシック" charset="0"/>
          <a:cs typeface="Arial"/>
        </a:defRPr>
      </a:lvl1pPr>
      <a:lvl2pPr algn="ctr" defTabSz="457200" rtl="0" eaLnBrk="1" fontAlgn="base" hangingPunct="1">
        <a:spcBef>
          <a:spcPct val="0"/>
        </a:spcBef>
        <a:spcAft>
          <a:spcPct val="0"/>
        </a:spcAft>
        <a:defRPr sz="3200" b="1">
          <a:solidFill>
            <a:schemeClr val="tx1"/>
          </a:solidFill>
          <a:latin typeface="Arial" charset="0"/>
          <a:ea typeface="ＭＳ Ｐゴシック" charset="0"/>
        </a:defRPr>
      </a:lvl2pPr>
      <a:lvl3pPr algn="ctr" defTabSz="457200" rtl="0" eaLnBrk="1" fontAlgn="base" hangingPunct="1">
        <a:spcBef>
          <a:spcPct val="0"/>
        </a:spcBef>
        <a:spcAft>
          <a:spcPct val="0"/>
        </a:spcAft>
        <a:defRPr sz="3200" b="1">
          <a:solidFill>
            <a:schemeClr val="tx1"/>
          </a:solidFill>
          <a:latin typeface="Arial" charset="0"/>
          <a:ea typeface="ＭＳ Ｐゴシック" charset="0"/>
        </a:defRPr>
      </a:lvl3pPr>
      <a:lvl4pPr algn="ctr" defTabSz="457200" rtl="0" eaLnBrk="1" fontAlgn="base" hangingPunct="1">
        <a:spcBef>
          <a:spcPct val="0"/>
        </a:spcBef>
        <a:spcAft>
          <a:spcPct val="0"/>
        </a:spcAft>
        <a:defRPr sz="3200" b="1">
          <a:solidFill>
            <a:schemeClr val="tx1"/>
          </a:solidFill>
          <a:latin typeface="Arial" charset="0"/>
          <a:ea typeface="ＭＳ Ｐゴシック" charset="0"/>
        </a:defRPr>
      </a:lvl4pPr>
      <a:lvl5pPr algn="ctr" defTabSz="457200" rtl="0" eaLnBrk="1" fontAlgn="base" hangingPunct="1">
        <a:spcBef>
          <a:spcPct val="0"/>
        </a:spcBef>
        <a:spcAft>
          <a:spcPct val="0"/>
        </a:spcAft>
        <a:defRPr sz="3200" b="1">
          <a:solidFill>
            <a:schemeClr val="tx1"/>
          </a:solidFill>
          <a:latin typeface="Arial" charset="0"/>
          <a:ea typeface="ＭＳ Ｐゴシック" charset="0"/>
        </a:defRPr>
      </a:lvl5pPr>
      <a:lvl6pPr marL="457200" algn="ctr" defTabSz="457200" rtl="0" eaLnBrk="1" fontAlgn="base" hangingPunct="1">
        <a:spcBef>
          <a:spcPct val="0"/>
        </a:spcBef>
        <a:spcAft>
          <a:spcPct val="0"/>
        </a:spcAft>
        <a:defRPr sz="3200" b="1">
          <a:solidFill>
            <a:schemeClr val="tx1"/>
          </a:solidFill>
          <a:latin typeface="Arial" charset="0"/>
          <a:ea typeface="ＭＳ Ｐゴシック" charset="0"/>
        </a:defRPr>
      </a:lvl6pPr>
      <a:lvl7pPr marL="914400" algn="ctr" defTabSz="457200" rtl="0" eaLnBrk="1" fontAlgn="base" hangingPunct="1">
        <a:spcBef>
          <a:spcPct val="0"/>
        </a:spcBef>
        <a:spcAft>
          <a:spcPct val="0"/>
        </a:spcAft>
        <a:defRPr sz="3200" b="1">
          <a:solidFill>
            <a:schemeClr val="tx1"/>
          </a:solidFill>
          <a:latin typeface="Arial" charset="0"/>
          <a:ea typeface="ＭＳ Ｐゴシック" charset="0"/>
        </a:defRPr>
      </a:lvl7pPr>
      <a:lvl8pPr marL="1371600" algn="ctr" defTabSz="457200" rtl="0" eaLnBrk="1" fontAlgn="base" hangingPunct="1">
        <a:spcBef>
          <a:spcPct val="0"/>
        </a:spcBef>
        <a:spcAft>
          <a:spcPct val="0"/>
        </a:spcAft>
        <a:defRPr sz="3200" b="1">
          <a:solidFill>
            <a:schemeClr val="tx1"/>
          </a:solidFill>
          <a:latin typeface="Arial" charset="0"/>
          <a:ea typeface="ＭＳ Ｐゴシック" charset="0"/>
        </a:defRPr>
      </a:lvl8pPr>
      <a:lvl9pPr marL="1828800" algn="ctr" defTabSz="457200" rtl="0" eaLnBrk="1" fontAlgn="base" hangingPunct="1">
        <a:spcBef>
          <a:spcPct val="0"/>
        </a:spcBef>
        <a:spcAft>
          <a:spcPct val="0"/>
        </a:spcAft>
        <a:defRPr sz="3200" b="1">
          <a:solidFill>
            <a:schemeClr val="tx1"/>
          </a:solidFill>
          <a:latin typeface="Arial" charset="0"/>
          <a:ea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2400" kern="1200">
          <a:solidFill>
            <a:schemeClr val="tx1"/>
          </a:solidFill>
          <a:latin typeface="Arial"/>
          <a:ea typeface="ＭＳ Ｐゴシック" charset="0"/>
          <a:cs typeface="Arial"/>
        </a:defRPr>
      </a:lvl1pPr>
      <a:lvl2pPr marL="742950" indent="-285750" algn="l" defTabSz="457200" rtl="0" eaLnBrk="1" fontAlgn="base" hangingPunct="1">
        <a:spcBef>
          <a:spcPct val="20000"/>
        </a:spcBef>
        <a:spcAft>
          <a:spcPct val="0"/>
        </a:spcAft>
        <a:buFont typeface="Arial" charset="0"/>
        <a:buChar char="–"/>
        <a:defRPr sz="2400" kern="1200">
          <a:solidFill>
            <a:schemeClr val="tx1"/>
          </a:solidFill>
          <a:latin typeface="Arial"/>
          <a:ea typeface="ＭＳ Ｐゴシック" charset="0"/>
          <a:cs typeface="Arial"/>
        </a:defRPr>
      </a:lvl2pPr>
      <a:lvl3pPr marL="1143000" indent="-228600" algn="l" defTabSz="457200" rtl="0" eaLnBrk="1" fontAlgn="base" hangingPunct="1">
        <a:spcBef>
          <a:spcPct val="20000"/>
        </a:spcBef>
        <a:spcAft>
          <a:spcPct val="0"/>
        </a:spcAft>
        <a:buFont typeface="Arial" charset="0"/>
        <a:buChar char="•"/>
        <a:defRPr kern="1200">
          <a:solidFill>
            <a:schemeClr val="tx1"/>
          </a:solidFill>
          <a:latin typeface="Arial"/>
          <a:ea typeface="ＭＳ Ｐゴシック" charset="0"/>
          <a:cs typeface="Arial"/>
        </a:defRPr>
      </a:lvl3pPr>
      <a:lvl4pPr marL="1600200" indent="-228600" algn="l" defTabSz="457200" rtl="0" eaLnBrk="1" fontAlgn="base" hangingPunct="1">
        <a:spcBef>
          <a:spcPct val="20000"/>
        </a:spcBef>
        <a:spcAft>
          <a:spcPct val="0"/>
        </a:spcAft>
        <a:buFont typeface="Arial" charset="0"/>
        <a:buChar char="–"/>
        <a:defRPr sz="1400" kern="1200">
          <a:solidFill>
            <a:schemeClr val="tx1"/>
          </a:solidFill>
          <a:latin typeface="Arial"/>
          <a:ea typeface="ＭＳ Ｐゴシック" charset="0"/>
          <a:cs typeface="Arial"/>
        </a:defRPr>
      </a:lvl4pPr>
      <a:lvl5pPr marL="2057400" indent="-228600" algn="l" defTabSz="457200" rtl="0" eaLnBrk="1" fontAlgn="base" hangingPunct="1">
        <a:spcBef>
          <a:spcPct val="20000"/>
        </a:spcBef>
        <a:spcAft>
          <a:spcPct val="0"/>
        </a:spcAft>
        <a:buFont typeface="Arial" charset="0"/>
        <a:buChar char="»"/>
        <a:defRPr sz="1000" kern="1200">
          <a:solidFill>
            <a:schemeClr val="tx1"/>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seattlecentral.edu/current-students/virtual-assistance-students"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sz="quarter"/>
          </p:nvPr>
        </p:nvSpPr>
        <p:spPr>
          <a:xfrm>
            <a:off x="409458" y="2139206"/>
            <a:ext cx="8499158" cy="776287"/>
          </a:xfrm>
        </p:spPr>
        <p:txBody>
          <a:bodyPr/>
          <a:lstStyle/>
          <a:p>
            <a:r>
              <a:rPr lang="en-US" sz="4400"/>
              <a:t>2021-2022</a:t>
            </a:r>
            <a:br>
              <a:rPr lang="en-US" sz="4400"/>
            </a:br>
            <a:r>
              <a:rPr lang="en-US" sz="4400"/>
              <a:t>Town Hall Meeting </a:t>
            </a:r>
            <a:br>
              <a:rPr lang="en-US" sz="4400"/>
            </a:br>
            <a:r>
              <a:rPr lang="en-US" sz="4400"/>
              <a:t>for Faculty &amp; Staff</a:t>
            </a:r>
            <a:br>
              <a:rPr lang="en-US" sz="4400"/>
            </a:br>
            <a:endParaRPr lang="en-US"/>
          </a:p>
        </p:txBody>
      </p:sp>
      <p:sp>
        <p:nvSpPr>
          <p:cNvPr id="4" name="TextBox 3"/>
          <p:cNvSpPr txBox="1"/>
          <p:nvPr/>
        </p:nvSpPr>
        <p:spPr>
          <a:xfrm>
            <a:off x="622997" y="5466303"/>
            <a:ext cx="4374005" cy="584775"/>
          </a:xfrm>
          <a:prstGeom prst="rect">
            <a:avLst/>
          </a:prstGeom>
          <a:noFill/>
        </p:spPr>
        <p:txBody>
          <a:bodyPr wrap="square" lIns="91440" tIns="45720" rIns="91440" bIns="45720" rtlCol="0" anchor="t">
            <a:spAutoFit/>
          </a:bodyPr>
          <a:lstStyle/>
          <a:p>
            <a:r>
              <a:rPr lang="en-US" sz="3200" b="1">
                <a:latin typeface="Arial"/>
                <a:ea typeface="ＭＳ Ｐゴシック"/>
                <a:cs typeface="Arial"/>
              </a:rPr>
              <a:t>May 19, 2022</a:t>
            </a:r>
          </a:p>
        </p:txBody>
      </p:sp>
      <p:pic>
        <p:nvPicPr>
          <p:cNvPr id="5" name="Picture 4">
            <a:extLst>
              <a:ext uri="{FF2B5EF4-FFF2-40B4-BE49-F238E27FC236}">
                <a16:creationId xmlns:a16="http://schemas.microsoft.com/office/drawing/2014/main" id="{6EB93589-B2D1-4449-9DCC-EF84C6614326}"/>
              </a:ext>
            </a:extLst>
          </p:cNvPr>
          <p:cNvPicPr>
            <a:picLocks noChangeAspect="1"/>
          </p:cNvPicPr>
          <p:nvPr/>
        </p:nvPicPr>
        <p:blipFill>
          <a:blip r:embed="rId3"/>
          <a:stretch>
            <a:fillRect/>
          </a:stretch>
        </p:blipFill>
        <p:spPr>
          <a:xfrm>
            <a:off x="6737941" y="6126359"/>
            <a:ext cx="2170675" cy="383060"/>
          </a:xfrm>
          <a:prstGeom prst="rect">
            <a:avLst/>
          </a:prstGeom>
        </p:spPr>
      </p:pic>
    </p:spTree>
    <p:extLst>
      <p:ext uri="{BB962C8B-B14F-4D97-AF65-F5344CB8AC3E}">
        <p14:creationId xmlns:p14="http://schemas.microsoft.com/office/powerpoint/2010/main" val="417174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04C15-6D19-4C36-834D-D79AAF7B6DFF}"/>
              </a:ext>
            </a:extLst>
          </p:cNvPr>
          <p:cNvSpPr>
            <a:spLocks noGrp="1"/>
          </p:cNvSpPr>
          <p:nvPr>
            <p:ph type="title"/>
          </p:nvPr>
        </p:nvSpPr>
        <p:spPr>
          <a:xfrm>
            <a:off x="457200" y="627329"/>
            <a:ext cx="8229600" cy="1733188"/>
          </a:xfrm>
        </p:spPr>
        <p:txBody>
          <a:bodyPr wrap="square" anchor="ctr">
            <a:normAutofit/>
          </a:bodyPr>
          <a:lstStyle/>
          <a:p>
            <a:r>
              <a:rPr lang="en-US"/>
              <a:t>Budget Update</a:t>
            </a:r>
          </a:p>
        </p:txBody>
      </p:sp>
      <p:sp>
        <p:nvSpPr>
          <p:cNvPr id="3" name="TextBox 2">
            <a:extLst>
              <a:ext uri="{FF2B5EF4-FFF2-40B4-BE49-F238E27FC236}">
                <a16:creationId xmlns:a16="http://schemas.microsoft.com/office/drawing/2014/main" id="{6FE31B67-70AC-CEA2-8B94-F54AF05737F7}"/>
              </a:ext>
            </a:extLst>
          </p:cNvPr>
          <p:cNvSpPr txBox="1"/>
          <p:nvPr/>
        </p:nvSpPr>
        <p:spPr>
          <a:xfrm>
            <a:off x="3200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graphicFrame>
        <p:nvGraphicFramePr>
          <p:cNvPr id="5" name="Table 5">
            <a:extLst>
              <a:ext uri="{FF2B5EF4-FFF2-40B4-BE49-F238E27FC236}">
                <a16:creationId xmlns:a16="http://schemas.microsoft.com/office/drawing/2014/main" id="{572A61FA-0595-0562-2FC1-5CC2F12C4029}"/>
              </a:ext>
            </a:extLst>
          </p:cNvPr>
          <p:cNvGraphicFramePr>
            <a:graphicFrameLocks noGrp="1"/>
          </p:cNvGraphicFramePr>
          <p:nvPr>
            <p:extLst>
              <p:ext uri="{D42A27DB-BD31-4B8C-83A1-F6EECF244321}">
                <p14:modId xmlns:p14="http://schemas.microsoft.com/office/powerpoint/2010/main" val="1884796362"/>
              </p:ext>
            </p:extLst>
          </p:nvPr>
        </p:nvGraphicFramePr>
        <p:xfrm>
          <a:off x="544285" y="1995714"/>
          <a:ext cx="8217390" cy="3428111"/>
        </p:xfrm>
        <a:graphic>
          <a:graphicData uri="http://schemas.openxmlformats.org/drawingml/2006/table">
            <a:tbl>
              <a:tblPr firstRow="1" bandRow="1">
                <a:tableStyleId>{5FD0F851-EC5A-4D38-B0AD-8093EC10F338}</a:tableStyleId>
              </a:tblPr>
              <a:tblGrid>
                <a:gridCol w="2842381">
                  <a:extLst>
                    <a:ext uri="{9D8B030D-6E8A-4147-A177-3AD203B41FA5}">
                      <a16:colId xmlns:a16="http://schemas.microsoft.com/office/drawing/2014/main" val="2557328015"/>
                    </a:ext>
                  </a:extLst>
                </a:gridCol>
                <a:gridCol w="1504741">
                  <a:extLst>
                    <a:ext uri="{9D8B030D-6E8A-4147-A177-3AD203B41FA5}">
                      <a16:colId xmlns:a16="http://schemas.microsoft.com/office/drawing/2014/main" val="565802642"/>
                    </a:ext>
                  </a:extLst>
                </a:gridCol>
                <a:gridCol w="1546586">
                  <a:extLst>
                    <a:ext uri="{9D8B030D-6E8A-4147-A177-3AD203B41FA5}">
                      <a16:colId xmlns:a16="http://schemas.microsoft.com/office/drawing/2014/main" val="2701096971"/>
                    </a:ext>
                  </a:extLst>
                </a:gridCol>
                <a:gridCol w="1350488">
                  <a:extLst>
                    <a:ext uri="{9D8B030D-6E8A-4147-A177-3AD203B41FA5}">
                      <a16:colId xmlns:a16="http://schemas.microsoft.com/office/drawing/2014/main" val="1654657956"/>
                    </a:ext>
                  </a:extLst>
                </a:gridCol>
                <a:gridCol w="973194">
                  <a:extLst>
                    <a:ext uri="{9D8B030D-6E8A-4147-A177-3AD203B41FA5}">
                      <a16:colId xmlns:a16="http://schemas.microsoft.com/office/drawing/2014/main" val="2619573321"/>
                    </a:ext>
                  </a:extLst>
                </a:gridCol>
              </a:tblGrid>
              <a:tr h="880616">
                <a:tc>
                  <a:txBody>
                    <a:bodyPr/>
                    <a:lstStyle/>
                    <a:p>
                      <a:r>
                        <a:rPr lang="en-US"/>
                        <a:t>Operating Budget Summary</a:t>
                      </a:r>
                    </a:p>
                  </a:txBody>
                  <a:tcPr/>
                </a:tc>
                <a:tc>
                  <a:txBody>
                    <a:bodyPr/>
                    <a:lstStyle/>
                    <a:p>
                      <a:r>
                        <a:rPr lang="en-US"/>
                        <a:t>21-22 Budget</a:t>
                      </a:r>
                    </a:p>
                  </a:txBody>
                  <a:tcPr/>
                </a:tc>
                <a:tc>
                  <a:txBody>
                    <a:bodyPr/>
                    <a:lstStyle/>
                    <a:p>
                      <a:r>
                        <a:rPr lang="en-US"/>
                        <a:t>22-23 Budget</a:t>
                      </a:r>
                    </a:p>
                  </a:txBody>
                  <a:tcPr/>
                </a:tc>
                <a:tc>
                  <a:txBody>
                    <a:bodyPr/>
                    <a:lstStyle/>
                    <a:p>
                      <a:r>
                        <a:rPr lang="en-US"/>
                        <a:t>Change</a:t>
                      </a:r>
                    </a:p>
                  </a:txBody>
                  <a:tcPr/>
                </a:tc>
                <a:tc>
                  <a:txBody>
                    <a:bodyPr/>
                    <a:lstStyle/>
                    <a:p>
                      <a:pPr lvl="0">
                        <a:buNone/>
                      </a:pPr>
                      <a:r>
                        <a:rPr lang="en-US"/>
                        <a:t>%</a:t>
                      </a:r>
                    </a:p>
                  </a:txBody>
                  <a:tcPr/>
                </a:tc>
                <a:extLst>
                  <a:ext uri="{0D108BD9-81ED-4DB2-BD59-A6C34878D82A}">
                    <a16:rowId xmlns:a16="http://schemas.microsoft.com/office/drawing/2014/main" val="1010591861"/>
                  </a:ext>
                </a:extLst>
              </a:tr>
              <a:tr h="849165">
                <a:tc>
                  <a:txBody>
                    <a:bodyPr/>
                    <a:lstStyle/>
                    <a:p>
                      <a:r>
                        <a:rPr lang="en-US"/>
                        <a:t>Revenue</a:t>
                      </a:r>
                    </a:p>
                  </a:txBody>
                  <a:tcPr/>
                </a:tc>
                <a:tc>
                  <a:txBody>
                    <a:bodyPr/>
                    <a:lstStyle/>
                    <a:p>
                      <a:r>
                        <a:rPr lang="en-US"/>
                        <a:t>53,532,732</a:t>
                      </a:r>
                    </a:p>
                  </a:txBody>
                  <a:tcPr/>
                </a:tc>
                <a:tc>
                  <a:txBody>
                    <a:bodyPr/>
                    <a:lstStyle/>
                    <a:p>
                      <a:r>
                        <a:rPr lang="en-US"/>
                        <a:t>56,415,277</a:t>
                      </a:r>
                    </a:p>
                  </a:txBody>
                  <a:tcPr/>
                </a:tc>
                <a:tc>
                  <a:txBody>
                    <a:bodyPr/>
                    <a:lstStyle/>
                    <a:p>
                      <a:r>
                        <a:rPr lang="en-US"/>
                        <a:t>2,882,545</a:t>
                      </a:r>
                    </a:p>
                  </a:txBody>
                  <a:tcPr/>
                </a:tc>
                <a:tc>
                  <a:txBody>
                    <a:bodyPr/>
                    <a:lstStyle/>
                    <a:p>
                      <a:pPr lvl="0">
                        <a:buNone/>
                      </a:pPr>
                      <a:r>
                        <a:rPr lang="en-US"/>
                        <a:t>5.4%</a:t>
                      </a:r>
                    </a:p>
                  </a:txBody>
                  <a:tcPr/>
                </a:tc>
                <a:extLst>
                  <a:ext uri="{0D108BD9-81ED-4DB2-BD59-A6C34878D82A}">
                    <a16:rowId xmlns:a16="http://schemas.microsoft.com/office/drawing/2014/main" val="2079118691"/>
                  </a:ext>
                </a:extLst>
              </a:tr>
              <a:tr h="849165">
                <a:tc>
                  <a:txBody>
                    <a:bodyPr/>
                    <a:lstStyle/>
                    <a:p>
                      <a:r>
                        <a:rPr lang="en-US"/>
                        <a:t>Expense</a:t>
                      </a:r>
                    </a:p>
                  </a:txBody>
                  <a:tcPr>
                    <a:lnB w="12700">
                      <a:solidFill>
                        <a:schemeClr val="tx1"/>
                      </a:solidFill>
                    </a:lnB>
                  </a:tcPr>
                </a:tc>
                <a:tc>
                  <a:txBody>
                    <a:bodyPr/>
                    <a:lstStyle/>
                    <a:p>
                      <a:r>
                        <a:rPr lang="en-US"/>
                        <a:t>66,222,587</a:t>
                      </a:r>
                    </a:p>
                  </a:txBody>
                  <a:tcPr>
                    <a:lnB w="12700">
                      <a:solidFill>
                        <a:schemeClr val="tx1"/>
                      </a:solidFill>
                    </a:lnB>
                  </a:tcPr>
                </a:tc>
                <a:tc>
                  <a:txBody>
                    <a:bodyPr/>
                    <a:lstStyle/>
                    <a:p>
                      <a:r>
                        <a:rPr lang="en-US"/>
                        <a:t>60,581,548</a:t>
                      </a:r>
                    </a:p>
                  </a:txBody>
                  <a:tcPr>
                    <a:lnB w="12700">
                      <a:solidFill>
                        <a:schemeClr val="tx1"/>
                      </a:solidFill>
                    </a:lnB>
                  </a:tcPr>
                </a:tc>
                <a:tc>
                  <a:txBody>
                    <a:bodyPr/>
                    <a:lstStyle/>
                    <a:p>
                      <a:r>
                        <a:rPr lang="en-US"/>
                        <a:t>(5,641,039)</a:t>
                      </a:r>
                    </a:p>
                  </a:txBody>
                  <a:tcPr>
                    <a:lnB w="12700">
                      <a:solidFill>
                        <a:schemeClr val="tx1"/>
                      </a:solidFill>
                    </a:lnB>
                  </a:tcPr>
                </a:tc>
                <a:tc>
                  <a:txBody>
                    <a:bodyPr/>
                    <a:lstStyle/>
                    <a:p>
                      <a:pPr lvl="0">
                        <a:buNone/>
                      </a:pPr>
                      <a:r>
                        <a:rPr lang="en-US"/>
                        <a:t>-8.5%</a:t>
                      </a:r>
                    </a:p>
                  </a:txBody>
                  <a:tcPr>
                    <a:lnB w="12700">
                      <a:solidFill>
                        <a:schemeClr val="tx1"/>
                      </a:solidFill>
                    </a:lnB>
                  </a:tcPr>
                </a:tc>
                <a:extLst>
                  <a:ext uri="{0D108BD9-81ED-4DB2-BD59-A6C34878D82A}">
                    <a16:rowId xmlns:a16="http://schemas.microsoft.com/office/drawing/2014/main" val="3004891778"/>
                  </a:ext>
                </a:extLst>
              </a:tr>
              <a:tr h="849165">
                <a:tc>
                  <a:txBody>
                    <a:bodyPr/>
                    <a:lstStyle/>
                    <a:p>
                      <a:r>
                        <a:rPr lang="en-US"/>
                        <a:t>Net Revenue (Loss)</a:t>
                      </a:r>
                    </a:p>
                  </a:txBody>
                  <a:tcPr>
                    <a:lnT w="12700">
                      <a:solidFill>
                        <a:schemeClr val="tx1"/>
                      </a:solidFill>
                    </a:lnT>
                    <a:lnB w="0">
                      <a:noFill/>
                    </a:lnB>
                  </a:tcPr>
                </a:tc>
                <a:tc>
                  <a:txBody>
                    <a:bodyPr/>
                    <a:lstStyle/>
                    <a:p>
                      <a:r>
                        <a:rPr lang="en-US"/>
                        <a:t>(12,689,855)</a:t>
                      </a:r>
                    </a:p>
                  </a:txBody>
                  <a:tcPr>
                    <a:lnT w="12700">
                      <a:solidFill>
                        <a:schemeClr val="tx1"/>
                      </a:solidFill>
                    </a:lnT>
                    <a:lnB w="0">
                      <a:noFill/>
                    </a:lnB>
                  </a:tcPr>
                </a:tc>
                <a:tc>
                  <a:txBody>
                    <a:bodyPr/>
                    <a:lstStyle/>
                    <a:p>
                      <a:r>
                        <a:rPr lang="en-US"/>
                        <a:t>(4,166,271)</a:t>
                      </a:r>
                    </a:p>
                  </a:txBody>
                  <a:tcPr>
                    <a:lnT w="12700">
                      <a:solidFill>
                        <a:schemeClr val="tx1"/>
                      </a:solidFill>
                    </a:lnT>
                    <a:lnB w="0">
                      <a:noFill/>
                    </a:lnB>
                  </a:tcPr>
                </a:tc>
                <a:tc>
                  <a:txBody>
                    <a:bodyPr/>
                    <a:lstStyle/>
                    <a:p>
                      <a:r>
                        <a:rPr lang="en-US"/>
                        <a:t>8,523,584</a:t>
                      </a:r>
                    </a:p>
                  </a:txBody>
                  <a:tcPr>
                    <a:lnT w="12700">
                      <a:solidFill>
                        <a:schemeClr val="tx1"/>
                      </a:solidFill>
                    </a:lnT>
                    <a:lnB w="0">
                      <a:noFill/>
                    </a:lnB>
                  </a:tcPr>
                </a:tc>
                <a:tc>
                  <a:txBody>
                    <a:bodyPr/>
                    <a:lstStyle/>
                    <a:p>
                      <a:pPr lvl="0">
                        <a:buNone/>
                      </a:pPr>
                      <a:r>
                        <a:rPr lang="en-US"/>
                        <a:t>-67.2%</a:t>
                      </a:r>
                    </a:p>
                  </a:txBody>
                  <a:tcPr>
                    <a:lnT w="12700">
                      <a:solidFill>
                        <a:schemeClr val="tx1"/>
                      </a:solidFill>
                    </a:lnT>
                    <a:lnB w="0">
                      <a:noFill/>
                    </a:lnB>
                  </a:tcPr>
                </a:tc>
                <a:extLst>
                  <a:ext uri="{0D108BD9-81ED-4DB2-BD59-A6C34878D82A}">
                    <a16:rowId xmlns:a16="http://schemas.microsoft.com/office/drawing/2014/main" val="1336887999"/>
                  </a:ext>
                </a:extLst>
              </a:tr>
            </a:tbl>
          </a:graphicData>
        </a:graphic>
      </p:graphicFrame>
    </p:spTree>
    <p:extLst>
      <p:ext uri="{BB962C8B-B14F-4D97-AF65-F5344CB8AC3E}">
        <p14:creationId xmlns:p14="http://schemas.microsoft.com/office/powerpoint/2010/main" val="2542914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1A4A2-1A1D-6DE5-791B-EBB3CD8B9012}"/>
              </a:ext>
            </a:extLst>
          </p:cNvPr>
          <p:cNvSpPr>
            <a:spLocks noGrp="1"/>
          </p:cNvSpPr>
          <p:nvPr>
            <p:ph type="title"/>
          </p:nvPr>
        </p:nvSpPr>
        <p:spPr/>
        <p:txBody>
          <a:bodyPr/>
          <a:lstStyle/>
          <a:p>
            <a:r>
              <a:rPr lang="en-US">
                <a:ea typeface="ＭＳ Ｐゴシック"/>
              </a:rPr>
              <a:t>Budget Update</a:t>
            </a:r>
            <a:endParaRPr lang="en-US"/>
          </a:p>
        </p:txBody>
      </p:sp>
      <p:graphicFrame>
        <p:nvGraphicFramePr>
          <p:cNvPr id="3" name="Table 5">
            <a:extLst>
              <a:ext uri="{FF2B5EF4-FFF2-40B4-BE49-F238E27FC236}">
                <a16:creationId xmlns:a16="http://schemas.microsoft.com/office/drawing/2014/main" id="{30C58EFD-A784-D919-E85D-D6F34296AE42}"/>
              </a:ext>
            </a:extLst>
          </p:cNvPr>
          <p:cNvGraphicFramePr>
            <a:graphicFrameLocks noGrp="1"/>
          </p:cNvGraphicFramePr>
          <p:nvPr>
            <p:extLst>
              <p:ext uri="{D42A27DB-BD31-4B8C-83A1-F6EECF244321}">
                <p14:modId xmlns:p14="http://schemas.microsoft.com/office/powerpoint/2010/main" val="885810255"/>
              </p:ext>
            </p:extLst>
          </p:nvPr>
        </p:nvGraphicFramePr>
        <p:xfrm>
          <a:off x="374951" y="1753809"/>
          <a:ext cx="8495591" cy="3023819"/>
        </p:xfrm>
        <a:graphic>
          <a:graphicData uri="http://schemas.openxmlformats.org/drawingml/2006/table">
            <a:tbl>
              <a:tblPr firstRow="1" bandRow="1">
                <a:tableStyleId>{5FD0F851-EC5A-4D38-B0AD-8093EC10F338}</a:tableStyleId>
              </a:tblPr>
              <a:tblGrid>
                <a:gridCol w="2938611">
                  <a:extLst>
                    <a:ext uri="{9D8B030D-6E8A-4147-A177-3AD203B41FA5}">
                      <a16:colId xmlns:a16="http://schemas.microsoft.com/office/drawing/2014/main" val="2557328015"/>
                    </a:ext>
                  </a:extLst>
                </a:gridCol>
                <a:gridCol w="1555684">
                  <a:extLst>
                    <a:ext uri="{9D8B030D-6E8A-4147-A177-3AD203B41FA5}">
                      <a16:colId xmlns:a16="http://schemas.microsoft.com/office/drawing/2014/main" val="565802642"/>
                    </a:ext>
                  </a:extLst>
                </a:gridCol>
                <a:gridCol w="1598946">
                  <a:extLst>
                    <a:ext uri="{9D8B030D-6E8A-4147-A177-3AD203B41FA5}">
                      <a16:colId xmlns:a16="http://schemas.microsoft.com/office/drawing/2014/main" val="2701096971"/>
                    </a:ext>
                  </a:extLst>
                </a:gridCol>
                <a:gridCol w="1396209">
                  <a:extLst>
                    <a:ext uri="{9D8B030D-6E8A-4147-A177-3AD203B41FA5}">
                      <a16:colId xmlns:a16="http://schemas.microsoft.com/office/drawing/2014/main" val="1654657956"/>
                    </a:ext>
                  </a:extLst>
                </a:gridCol>
                <a:gridCol w="1006141">
                  <a:extLst>
                    <a:ext uri="{9D8B030D-6E8A-4147-A177-3AD203B41FA5}">
                      <a16:colId xmlns:a16="http://schemas.microsoft.com/office/drawing/2014/main" val="2619573321"/>
                    </a:ext>
                  </a:extLst>
                </a:gridCol>
              </a:tblGrid>
              <a:tr h="416234">
                <a:tc>
                  <a:txBody>
                    <a:bodyPr/>
                    <a:lstStyle/>
                    <a:p>
                      <a:endParaRPr lang="en-US"/>
                    </a:p>
                  </a:txBody>
                  <a:tcPr/>
                </a:tc>
                <a:tc>
                  <a:txBody>
                    <a:bodyPr/>
                    <a:lstStyle/>
                    <a:p>
                      <a:r>
                        <a:rPr lang="en-US"/>
                        <a:t>Central</a:t>
                      </a:r>
                    </a:p>
                  </a:txBody>
                  <a:tcPr/>
                </a:tc>
                <a:tc>
                  <a:txBody>
                    <a:bodyPr/>
                    <a:lstStyle/>
                    <a:p>
                      <a:r>
                        <a:rPr lang="en-US"/>
                        <a:t>North</a:t>
                      </a:r>
                    </a:p>
                  </a:txBody>
                  <a:tcPr/>
                </a:tc>
                <a:tc>
                  <a:txBody>
                    <a:bodyPr/>
                    <a:lstStyle/>
                    <a:p>
                      <a:r>
                        <a:rPr lang="en-US"/>
                        <a:t>South</a:t>
                      </a:r>
                    </a:p>
                  </a:txBody>
                  <a:tcPr/>
                </a:tc>
                <a:tc>
                  <a:txBody>
                    <a:bodyPr/>
                    <a:lstStyle/>
                    <a:p>
                      <a:pPr lvl="0">
                        <a:buNone/>
                      </a:pPr>
                      <a:r>
                        <a:rPr lang="en-US"/>
                        <a:t>District</a:t>
                      </a:r>
                    </a:p>
                  </a:txBody>
                  <a:tcPr/>
                </a:tc>
                <a:extLst>
                  <a:ext uri="{0D108BD9-81ED-4DB2-BD59-A6C34878D82A}">
                    <a16:rowId xmlns:a16="http://schemas.microsoft.com/office/drawing/2014/main" val="1010591861"/>
                  </a:ext>
                </a:extLst>
              </a:tr>
              <a:tr h="685562">
                <a:tc>
                  <a:txBody>
                    <a:bodyPr/>
                    <a:lstStyle/>
                    <a:p>
                      <a:r>
                        <a:rPr lang="en-US"/>
                        <a:t>20-21 Enrollment Revenue Change</a:t>
                      </a:r>
                    </a:p>
                  </a:txBody>
                  <a:tcPr/>
                </a:tc>
                <a:tc>
                  <a:txBody>
                    <a:bodyPr/>
                    <a:lstStyle/>
                    <a:p>
                      <a:r>
                        <a:rPr lang="en-US"/>
                        <a:t>-17%</a:t>
                      </a:r>
                    </a:p>
                  </a:txBody>
                  <a:tcPr/>
                </a:tc>
                <a:tc>
                  <a:txBody>
                    <a:bodyPr/>
                    <a:lstStyle/>
                    <a:p>
                      <a:r>
                        <a:rPr lang="en-US"/>
                        <a:t>-7%</a:t>
                      </a:r>
                    </a:p>
                  </a:txBody>
                  <a:tcPr/>
                </a:tc>
                <a:tc>
                  <a:txBody>
                    <a:bodyPr/>
                    <a:lstStyle/>
                    <a:p>
                      <a:pPr lvl="0">
                        <a:buNone/>
                      </a:pPr>
                      <a:r>
                        <a:rPr lang="en-US"/>
                        <a:t>-16%</a:t>
                      </a:r>
                    </a:p>
                  </a:txBody>
                  <a:tcPr/>
                </a:tc>
                <a:tc>
                  <a:txBody>
                    <a:bodyPr/>
                    <a:lstStyle/>
                    <a:p>
                      <a:pPr lvl="0">
                        <a:buNone/>
                      </a:pPr>
                      <a:r>
                        <a:rPr lang="en-US"/>
                        <a:t>N/A</a:t>
                      </a:r>
                    </a:p>
                  </a:txBody>
                  <a:tcPr/>
                </a:tc>
                <a:extLst>
                  <a:ext uri="{0D108BD9-81ED-4DB2-BD59-A6C34878D82A}">
                    <a16:rowId xmlns:a16="http://schemas.microsoft.com/office/drawing/2014/main" val="2079118691"/>
                  </a:ext>
                </a:extLst>
              </a:tr>
              <a:tr h="661078">
                <a:tc>
                  <a:txBody>
                    <a:bodyPr/>
                    <a:lstStyle/>
                    <a:p>
                      <a:pPr lvl="0">
                        <a:buNone/>
                      </a:pPr>
                      <a:r>
                        <a:rPr lang="en-US" sz="1800" b="0" i="0" u="none" strike="noStrike" noProof="0">
                          <a:latin typeface="Calibri"/>
                        </a:rPr>
                        <a:t>20-21 Employee Headcount Change</a:t>
                      </a:r>
                      <a:endParaRPr lang="en-US"/>
                    </a:p>
                  </a:txBody>
                  <a:tcPr/>
                </a:tc>
                <a:tc>
                  <a:txBody>
                    <a:bodyPr/>
                    <a:lstStyle/>
                    <a:p>
                      <a:r>
                        <a:rPr lang="en-US"/>
                        <a:t>-7%</a:t>
                      </a:r>
                    </a:p>
                  </a:txBody>
                  <a:tcPr/>
                </a:tc>
                <a:tc>
                  <a:txBody>
                    <a:bodyPr/>
                    <a:lstStyle/>
                    <a:p>
                      <a:r>
                        <a:rPr lang="en-US"/>
                        <a:t>-16%</a:t>
                      </a:r>
                    </a:p>
                  </a:txBody>
                  <a:tcPr/>
                </a:tc>
                <a:tc>
                  <a:txBody>
                    <a:bodyPr/>
                    <a:lstStyle/>
                    <a:p>
                      <a:r>
                        <a:rPr lang="en-US"/>
                        <a:t>-11%</a:t>
                      </a:r>
                    </a:p>
                  </a:txBody>
                  <a:tcPr/>
                </a:tc>
                <a:tc>
                  <a:txBody>
                    <a:bodyPr/>
                    <a:lstStyle/>
                    <a:p>
                      <a:pPr lvl="0">
                        <a:buNone/>
                      </a:pPr>
                      <a:r>
                        <a:rPr lang="en-US"/>
                        <a:t>-14%</a:t>
                      </a:r>
                    </a:p>
                  </a:txBody>
                  <a:tcPr/>
                </a:tc>
                <a:extLst>
                  <a:ext uri="{0D108BD9-81ED-4DB2-BD59-A6C34878D82A}">
                    <a16:rowId xmlns:a16="http://schemas.microsoft.com/office/drawing/2014/main" val="3004891778"/>
                  </a:ext>
                </a:extLst>
              </a:tr>
              <a:tr h="550898">
                <a:tc>
                  <a:txBody>
                    <a:bodyPr/>
                    <a:lstStyle/>
                    <a:p>
                      <a:r>
                        <a:rPr lang="en-US"/>
                        <a:t>20-21 S/F Ratio</a:t>
                      </a:r>
                    </a:p>
                  </a:txBody>
                  <a:tcPr>
                    <a:lnB w="12700">
                      <a:solidFill>
                        <a:schemeClr val="tx1"/>
                      </a:solidFill>
                    </a:lnB>
                  </a:tcPr>
                </a:tc>
                <a:tc>
                  <a:txBody>
                    <a:bodyPr/>
                    <a:lstStyle/>
                    <a:p>
                      <a:r>
                        <a:rPr lang="en-US"/>
                        <a:t>15.16</a:t>
                      </a:r>
                    </a:p>
                  </a:txBody>
                  <a:tcPr>
                    <a:lnB w="12700">
                      <a:solidFill>
                        <a:schemeClr val="tx1"/>
                      </a:solidFill>
                    </a:lnB>
                  </a:tcPr>
                </a:tc>
                <a:tc>
                  <a:txBody>
                    <a:bodyPr/>
                    <a:lstStyle/>
                    <a:p>
                      <a:r>
                        <a:rPr lang="en-US"/>
                        <a:t>17.72</a:t>
                      </a:r>
                    </a:p>
                  </a:txBody>
                  <a:tcPr>
                    <a:lnB w="12700">
                      <a:solidFill>
                        <a:schemeClr val="tx1"/>
                      </a:solidFill>
                    </a:lnB>
                  </a:tcPr>
                </a:tc>
                <a:tc>
                  <a:txBody>
                    <a:bodyPr/>
                    <a:lstStyle/>
                    <a:p>
                      <a:r>
                        <a:rPr lang="en-US"/>
                        <a:t>20.66</a:t>
                      </a:r>
                    </a:p>
                  </a:txBody>
                  <a:tcPr>
                    <a:lnB w="12700">
                      <a:solidFill>
                        <a:schemeClr val="tx1"/>
                      </a:solidFill>
                    </a:lnB>
                  </a:tcPr>
                </a:tc>
                <a:tc>
                  <a:txBody>
                    <a:bodyPr/>
                    <a:lstStyle/>
                    <a:p>
                      <a:pPr lvl="0">
                        <a:buNone/>
                      </a:pPr>
                      <a:r>
                        <a:rPr lang="en-US" sz="1800" b="0" i="0" u="none" strike="noStrike" noProof="0">
                          <a:latin typeface="Calibri"/>
                        </a:rPr>
                        <a:t>N/A</a:t>
                      </a:r>
                      <a:endParaRPr lang="en-US"/>
                    </a:p>
                  </a:txBody>
                  <a:tcPr>
                    <a:lnB w="12700">
                      <a:solidFill>
                        <a:schemeClr val="tx1"/>
                      </a:solidFill>
                    </a:lnB>
                  </a:tcPr>
                </a:tc>
                <a:extLst>
                  <a:ext uri="{0D108BD9-81ED-4DB2-BD59-A6C34878D82A}">
                    <a16:rowId xmlns:a16="http://schemas.microsoft.com/office/drawing/2014/main" val="1336887999"/>
                  </a:ext>
                </a:extLst>
              </a:tr>
              <a:tr h="710047">
                <a:tc>
                  <a:txBody>
                    <a:bodyPr/>
                    <a:lstStyle/>
                    <a:p>
                      <a:pPr lvl="0">
                        <a:buNone/>
                      </a:pPr>
                      <a:r>
                        <a:rPr lang="en-US"/>
                        <a:t>21-22 Projected Net Revenue (Loss)</a:t>
                      </a:r>
                    </a:p>
                  </a:txBody>
                  <a:tcPr>
                    <a:lnT w="12700">
                      <a:solidFill>
                        <a:schemeClr val="tx1"/>
                      </a:solidFill>
                    </a:lnT>
                  </a:tcPr>
                </a:tc>
                <a:tc>
                  <a:txBody>
                    <a:bodyPr/>
                    <a:lstStyle/>
                    <a:p>
                      <a:pPr lvl="0">
                        <a:buNone/>
                      </a:pPr>
                      <a:r>
                        <a:rPr lang="en-US"/>
                        <a:t>(9,227,697)</a:t>
                      </a:r>
                    </a:p>
                  </a:txBody>
                  <a:tcPr>
                    <a:lnT w="12700">
                      <a:solidFill>
                        <a:schemeClr val="tx1"/>
                      </a:solidFill>
                    </a:lnT>
                  </a:tcPr>
                </a:tc>
                <a:tc>
                  <a:txBody>
                    <a:bodyPr/>
                    <a:lstStyle/>
                    <a:p>
                      <a:pPr lvl="0">
                        <a:buNone/>
                      </a:pPr>
                      <a:r>
                        <a:rPr lang="en-US"/>
                        <a:t>(3,935,559)</a:t>
                      </a:r>
                    </a:p>
                  </a:txBody>
                  <a:tcPr>
                    <a:lnT w="12700">
                      <a:solidFill>
                        <a:schemeClr val="tx1"/>
                      </a:solidFill>
                    </a:lnT>
                  </a:tcPr>
                </a:tc>
                <a:tc>
                  <a:txBody>
                    <a:bodyPr/>
                    <a:lstStyle/>
                    <a:p>
                      <a:pPr lvl="0">
                        <a:buNone/>
                      </a:pPr>
                      <a:r>
                        <a:rPr lang="en-US"/>
                        <a:t>230,023</a:t>
                      </a:r>
                    </a:p>
                  </a:txBody>
                  <a:tcPr>
                    <a:lnT w="12700">
                      <a:solidFill>
                        <a:schemeClr val="tx1"/>
                      </a:solidFill>
                    </a:lnT>
                  </a:tcPr>
                </a:tc>
                <a:tc>
                  <a:txBody>
                    <a:bodyPr/>
                    <a:lstStyle/>
                    <a:p>
                      <a:pPr lvl="0">
                        <a:buNone/>
                      </a:pPr>
                      <a:r>
                        <a:rPr lang="en-US" sz="1800" b="0" i="0" u="none" strike="noStrike" noProof="0">
                          <a:latin typeface="Calibri"/>
                        </a:rPr>
                        <a:t>N/A</a:t>
                      </a:r>
                      <a:endParaRPr lang="en-US"/>
                    </a:p>
                  </a:txBody>
                  <a:tcPr>
                    <a:lnT w="12700">
                      <a:solidFill>
                        <a:schemeClr val="tx1"/>
                      </a:solidFill>
                    </a:lnT>
                  </a:tcPr>
                </a:tc>
                <a:extLst>
                  <a:ext uri="{0D108BD9-81ED-4DB2-BD59-A6C34878D82A}">
                    <a16:rowId xmlns:a16="http://schemas.microsoft.com/office/drawing/2014/main" val="2267575488"/>
                  </a:ext>
                </a:extLst>
              </a:tr>
            </a:tbl>
          </a:graphicData>
        </a:graphic>
      </p:graphicFrame>
    </p:spTree>
    <p:extLst>
      <p:ext uri="{BB962C8B-B14F-4D97-AF65-F5344CB8AC3E}">
        <p14:creationId xmlns:p14="http://schemas.microsoft.com/office/powerpoint/2010/main" val="2034275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3FDB9-61C1-4620-B815-4075DDE1612A}"/>
              </a:ext>
            </a:extLst>
          </p:cNvPr>
          <p:cNvSpPr>
            <a:spLocks noGrp="1"/>
          </p:cNvSpPr>
          <p:nvPr>
            <p:ph type="title"/>
          </p:nvPr>
        </p:nvSpPr>
        <p:spPr/>
        <p:txBody>
          <a:bodyPr/>
          <a:lstStyle/>
          <a:p>
            <a:r>
              <a:rPr lang="en-US">
                <a:ea typeface="ＭＳ Ｐゴシック"/>
              </a:rPr>
              <a:t>Summer 2022 Student Services </a:t>
            </a:r>
            <a:br>
              <a:rPr lang="en-US">
                <a:ea typeface="ＭＳ Ｐゴシック"/>
              </a:rPr>
            </a:br>
            <a:r>
              <a:rPr lang="en-US">
                <a:ea typeface="ＭＳ Ｐゴシック"/>
              </a:rPr>
              <a:t>Hours of Operation</a:t>
            </a:r>
            <a:endParaRPr lang="en-US"/>
          </a:p>
        </p:txBody>
      </p:sp>
      <p:sp>
        <p:nvSpPr>
          <p:cNvPr id="3" name="Content Placeholder 2">
            <a:extLst>
              <a:ext uri="{FF2B5EF4-FFF2-40B4-BE49-F238E27FC236}">
                <a16:creationId xmlns:a16="http://schemas.microsoft.com/office/drawing/2014/main" id="{98DE8E4F-6896-4176-BFE1-277869191B2E}"/>
              </a:ext>
            </a:extLst>
          </p:cNvPr>
          <p:cNvSpPr>
            <a:spLocks noGrp="1"/>
          </p:cNvSpPr>
          <p:nvPr>
            <p:ph idx="1"/>
          </p:nvPr>
        </p:nvSpPr>
        <p:spPr>
          <a:xfrm>
            <a:off x="457200" y="2345274"/>
            <a:ext cx="8229600" cy="3897890"/>
          </a:xfrm>
        </p:spPr>
        <p:txBody>
          <a:bodyPr/>
          <a:lstStyle/>
          <a:p>
            <a:r>
              <a:rPr lang="en-US">
                <a:ea typeface="ＭＳ Ｐゴシック"/>
              </a:rPr>
              <a:t>Student Services will be open to the public for in-person services from 8:00am-5:30pm, Monday - Thursday.</a:t>
            </a:r>
          </a:p>
          <a:p>
            <a:r>
              <a:rPr lang="en-US">
                <a:ea typeface="ＭＳ Ｐゴシック"/>
              </a:rPr>
              <a:t>On Fridays, all services will be offered virtually from 8am-12pm with the exception of Financial Aid, Testing, and Accessibility Resource Services.</a:t>
            </a:r>
            <a:endParaRPr lang="en-US"/>
          </a:p>
          <a:p>
            <a:r>
              <a:rPr lang="en-US">
                <a:ea typeface="ＭＳ Ｐゴシック"/>
              </a:rPr>
              <a:t>Certain departments may have limited staffing, so please check department </a:t>
            </a:r>
            <a:r>
              <a:rPr lang="en-US">
                <a:ea typeface="ＭＳ Ｐゴシック"/>
                <a:hlinkClick r:id="rId2"/>
              </a:rPr>
              <a:t>websites</a:t>
            </a:r>
            <a:r>
              <a:rPr lang="en-US">
                <a:ea typeface="ＭＳ Ｐゴシック"/>
              </a:rPr>
              <a:t> for specific in-person and virtual services. Note: due to staffing shortage, Counseling Center will be fully virtual until further notice.</a:t>
            </a:r>
            <a:endParaRPr lang="en-US"/>
          </a:p>
          <a:p>
            <a:endParaRPr lang="en-US"/>
          </a:p>
          <a:p>
            <a:endParaRPr lang="en-US"/>
          </a:p>
          <a:p>
            <a:endParaRPr lang="en-US"/>
          </a:p>
          <a:p>
            <a:endParaRPr lang="en-US">
              <a:ea typeface="ＭＳ Ｐゴシック"/>
            </a:endParaRPr>
          </a:p>
        </p:txBody>
      </p:sp>
    </p:spTree>
    <p:extLst>
      <p:ext uri="{BB962C8B-B14F-4D97-AF65-F5344CB8AC3E}">
        <p14:creationId xmlns:p14="http://schemas.microsoft.com/office/powerpoint/2010/main" val="22302896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07979-5531-4C3C-A907-F013D3D81940}"/>
              </a:ext>
            </a:extLst>
          </p:cNvPr>
          <p:cNvSpPr>
            <a:spLocks noGrp="1"/>
          </p:cNvSpPr>
          <p:nvPr>
            <p:ph type="title"/>
          </p:nvPr>
        </p:nvSpPr>
        <p:spPr>
          <a:xfrm>
            <a:off x="1817580" y="900113"/>
            <a:ext cx="5214325" cy="3747073"/>
          </a:xfrm>
        </p:spPr>
        <p:txBody>
          <a:bodyPr/>
          <a:lstStyle/>
          <a:p>
            <a:r>
              <a:rPr lang="en-US">
                <a:ea typeface="ＭＳ Ｐゴシック"/>
              </a:rPr>
              <a:t>Instruction Update:</a:t>
            </a:r>
            <a:br>
              <a:rPr lang="en-US">
                <a:ea typeface="ＭＳ Ｐゴシック"/>
              </a:rPr>
            </a:br>
            <a:r>
              <a:rPr lang="en-US">
                <a:ea typeface="ＭＳ Ｐゴシック"/>
              </a:rPr>
              <a:t>Enrollment Trends</a:t>
            </a:r>
            <a:br>
              <a:rPr lang="en-US">
                <a:ea typeface="ＭＳ Ｐゴシック"/>
              </a:rPr>
            </a:br>
            <a:r>
              <a:rPr lang="en-US">
                <a:ea typeface="ＭＳ Ｐゴシック"/>
              </a:rPr>
              <a:t>Summer and Fall Student Enrollment starts May 16</a:t>
            </a:r>
            <a:endParaRPr lang="en-US"/>
          </a:p>
        </p:txBody>
      </p:sp>
      <p:sp>
        <p:nvSpPr>
          <p:cNvPr id="3" name="Content Placeholder 2">
            <a:extLst>
              <a:ext uri="{FF2B5EF4-FFF2-40B4-BE49-F238E27FC236}">
                <a16:creationId xmlns:a16="http://schemas.microsoft.com/office/drawing/2014/main" id="{C3FB1A14-370C-4545-AD55-616202F8BE99}"/>
              </a:ext>
            </a:extLst>
          </p:cNvPr>
          <p:cNvSpPr>
            <a:spLocks noGrp="1"/>
          </p:cNvSpPr>
          <p:nvPr>
            <p:ph idx="1"/>
          </p:nvPr>
        </p:nvSpPr>
        <p:spPr>
          <a:xfrm>
            <a:off x="409147" y="1286121"/>
            <a:ext cx="8193506" cy="4475405"/>
          </a:xfrm>
        </p:spPr>
        <p:txBody>
          <a:bodyPr/>
          <a:lstStyle/>
          <a:p>
            <a:endParaRPr lang="en-US"/>
          </a:p>
          <a:p>
            <a:endParaRPr lang="en-US"/>
          </a:p>
        </p:txBody>
      </p:sp>
    </p:spTree>
    <p:extLst>
      <p:ext uri="{BB962C8B-B14F-4D97-AF65-F5344CB8AC3E}">
        <p14:creationId xmlns:p14="http://schemas.microsoft.com/office/powerpoint/2010/main" val="27049473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0922C-94B2-4E64-9A87-B87A2BAC2E61}"/>
              </a:ext>
            </a:extLst>
          </p:cNvPr>
          <p:cNvSpPr>
            <a:spLocks noGrp="1"/>
          </p:cNvSpPr>
          <p:nvPr>
            <p:ph type="title"/>
          </p:nvPr>
        </p:nvSpPr>
        <p:spPr/>
        <p:txBody>
          <a:bodyPr/>
          <a:lstStyle/>
          <a:p>
            <a:r>
              <a:rPr lang="en-US"/>
              <a:t>Enrollment (FTEs)</a:t>
            </a:r>
          </a:p>
        </p:txBody>
      </p:sp>
      <p:graphicFrame>
        <p:nvGraphicFramePr>
          <p:cNvPr id="4" name="Table 4">
            <a:extLst>
              <a:ext uri="{FF2B5EF4-FFF2-40B4-BE49-F238E27FC236}">
                <a16:creationId xmlns:a16="http://schemas.microsoft.com/office/drawing/2014/main" id="{2798AB83-4807-4523-B267-3BF73E79A3F8}"/>
              </a:ext>
            </a:extLst>
          </p:cNvPr>
          <p:cNvGraphicFramePr>
            <a:graphicFrameLocks noGrp="1"/>
          </p:cNvGraphicFramePr>
          <p:nvPr>
            <p:ph idx="1"/>
            <p:extLst>
              <p:ext uri="{D42A27DB-BD31-4B8C-83A1-F6EECF244321}">
                <p14:modId xmlns:p14="http://schemas.microsoft.com/office/powerpoint/2010/main" val="1067474910"/>
              </p:ext>
            </p:extLst>
          </p:nvPr>
        </p:nvGraphicFramePr>
        <p:xfrm>
          <a:off x="457200" y="2228850"/>
          <a:ext cx="8229600" cy="2575560"/>
        </p:xfrm>
        <a:graphic>
          <a:graphicData uri="http://schemas.openxmlformats.org/drawingml/2006/table">
            <a:tbl>
              <a:tblPr firstRow="1" bandRow="1">
                <a:tableStyleId>{3B4B98B0-60AC-42C2-AFA5-B58CD77FA1E5}</a:tableStyleId>
              </a:tblPr>
              <a:tblGrid>
                <a:gridCol w="2057400">
                  <a:extLst>
                    <a:ext uri="{9D8B030D-6E8A-4147-A177-3AD203B41FA5}">
                      <a16:colId xmlns:a16="http://schemas.microsoft.com/office/drawing/2014/main" val="836565640"/>
                    </a:ext>
                  </a:extLst>
                </a:gridCol>
                <a:gridCol w="2057400">
                  <a:extLst>
                    <a:ext uri="{9D8B030D-6E8A-4147-A177-3AD203B41FA5}">
                      <a16:colId xmlns:a16="http://schemas.microsoft.com/office/drawing/2014/main" val="1523002968"/>
                    </a:ext>
                  </a:extLst>
                </a:gridCol>
                <a:gridCol w="2057400">
                  <a:extLst>
                    <a:ext uri="{9D8B030D-6E8A-4147-A177-3AD203B41FA5}">
                      <a16:colId xmlns:a16="http://schemas.microsoft.com/office/drawing/2014/main" val="2280380140"/>
                    </a:ext>
                  </a:extLst>
                </a:gridCol>
                <a:gridCol w="2057400">
                  <a:extLst>
                    <a:ext uri="{9D8B030D-6E8A-4147-A177-3AD203B41FA5}">
                      <a16:colId xmlns:a16="http://schemas.microsoft.com/office/drawing/2014/main" val="2450186213"/>
                    </a:ext>
                  </a:extLst>
                </a:gridCol>
              </a:tblGrid>
              <a:tr h="370840">
                <a:tc>
                  <a:txBody>
                    <a:bodyPr/>
                    <a:lstStyle/>
                    <a:p>
                      <a:r>
                        <a:rPr lang="en-US" sz="2400">
                          <a:latin typeface="Arial"/>
                        </a:rPr>
                        <a:t>Students</a:t>
                      </a:r>
                    </a:p>
                  </a:txBody>
                  <a:tcPr/>
                </a:tc>
                <a:tc>
                  <a:txBody>
                    <a:bodyPr/>
                    <a:lstStyle/>
                    <a:p>
                      <a:r>
                        <a:rPr lang="en-US" sz="2400">
                          <a:latin typeface="Arial"/>
                        </a:rPr>
                        <a:t>Spring 2022</a:t>
                      </a:r>
                    </a:p>
                  </a:txBody>
                  <a:tcPr/>
                </a:tc>
                <a:tc>
                  <a:txBody>
                    <a:bodyPr/>
                    <a:lstStyle/>
                    <a:p>
                      <a:r>
                        <a:rPr lang="en-US" sz="2400">
                          <a:latin typeface="Arial"/>
                        </a:rPr>
                        <a:t>Winter 2022</a:t>
                      </a:r>
                    </a:p>
                  </a:txBody>
                  <a:tcPr/>
                </a:tc>
                <a:tc>
                  <a:txBody>
                    <a:bodyPr/>
                    <a:lstStyle/>
                    <a:p>
                      <a:pPr lvl="0">
                        <a:buNone/>
                      </a:pPr>
                      <a:r>
                        <a:rPr lang="en-US" sz="2400">
                          <a:latin typeface="Arial"/>
                        </a:rPr>
                        <a:t>Spring 2021</a:t>
                      </a:r>
                    </a:p>
                  </a:txBody>
                  <a:tcPr/>
                </a:tc>
                <a:extLst>
                  <a:ext uri="{0D108BD9-81ED-4DB2-BD59-A6C34878D82A}">
                    <a16:rowId xmlns:a16="http://schemas.microsoft.com/office/drawing/2014/main" val="2656595647"/>
                  </a:ext>
                </a:extLst>
              </a:tr>
              <a:tr h="370840">
                <a:tc>
                  <a:txBody>
                    <a:bodyPr/>
                    <a:lstStyle/>
                    <a:p>
                      <a:r>
                        <a:rPr lang="en-US" sz="2300">
                          <a:latin typeface="Arial"/>
                        </a:rPr>
                        <a:t>Total FTEs:</a:t>
                      </a:r>
                    </a:p>
                  </a:txBody>
                  <a:tcPr/>
                </a:tc>
                <a:tc>
                  <a:txBody>
                    <a:bodyPr/>
                    <a:lstStyle/>
                    <a:p>
                      <a:r>
                        <a:rPr lang="en-US" sz="2300">
                          <a:latin typeface="Arial"/>
                        </a:rPr>
                        <a:t>4,009</a:t>
                      </a:r>
                      <a:endParaRPr lang="en-US" sz="2300"/>
                    </a:p>
                  </a:txBody>
                  <a:tcPr/>
                </a:tc>
                <a:tc>
                  <a:txBody>
                    <a:bodyPr/>
                    <a:lstStyle/>
                    <a:p>
                      <a:r>
                        <a:rPr lang="en-US" sz="2300">
                          <a:latin typeface="Arial"/>
                        </a:rPr>
                        <a:t>3,954 (+1%)</a:t>
                      </a:r>
                    </a:p>
                  </a:txBody>
                  <a:tcPr/>
                </a:tc>
                <a:tc>
                  <a:txBody>
                    <a:bodyPr/>
                    <a:lstStyle/>
                    <a:p>
                      <a:pPr lvl="0">
                        <a:buNone/>
                      </a:pPr>
                      <a:r>
                        <a:rPr lang="en-US" sz="2300">
                          <a:latin typeface="Arial"/>
                        </a:rPr>
                        <a:t>4,229 (-5%)</a:t>
                      </a:r>
                    </a:p>
                  </a:txBody>
                  <a:tcPr/>
                </a:tc>
                <a:extLst>
                  <a:ext uri="{0D108BD9-81ED-4DB2-BD59-A6C34878D82A}">
                    <a16:rowId xmlns:a16="http://schemas.microsoft.com/office/drawing/2014/main" val="1722554516"/>
                  </a:ext>
                </a:extLst>
              </a:tr>
              <a:tr h="370840">
                <a:tc>
                  <a:txBody>
                    <a:bodyPr/>
                    <a:lstStyle/>
                    <a:p>
                      <a:r>
                        <a:rPr lang="en-US" sz="2300">
                          <a:latin typeface="Arial"/>
                        </a:rPr>
                        <a:t>State funded:</a:t>
                      </a:r>
                    </a:p>
                  </a:txBody>
                  <a:tcPr/>
                </a:tc>
                <a:tc>
                  <a:txBody>
                    <a:bodyPr/>
                    <a:lstStyle/>
                    <a:p>
                      <a:r>
                        <a:rPr lang="en-US" sz="2300">
                          <a:latin typeface="Arial"/>
                        </a:rPr>
                        <a:t>3,026</a:t>
                      </a:r>
                    </a:p>
                  </a:txBody>
                  <a:tcPr/>
                </a:tc>
                <a:tc>
                  <a:txBody>
                    <a:bodyPr/>
                    <a:lstStyle/>
                    <a:p>
                      <a:r>
                        <a:rPr lang="en-US" sz="2300">
                          <a:latin typeface="Arial"/>
                        </a:rPr>
                        <a:t>3,018 (+0%)</a:t>
                      </a:r>
                    </a:p>
                  </a:txBody>
                  <a:tcPr/>
                </a:tc>
                <a:tc>
                  <a:txBody>
                    <a:bodyPr/>
                    <a:lstStyle/>
                    <a:p>
                      <a:pPr lvl="0">
                        <a:buNone/>
                      </a:pPr>
                      <a:r>
                        <a:rPr lang="en-US" sz="2300">
                          <a:latin typeface="Arial"/>
                        </a:rPr>
                        <a:t>3,208 (-6%)</a:t>
                      </a:r>
                    </a:p>
                  </a:txBody>
                  <a:tcPr/>
                </a:tc>
                <a:extLst>
                  <a:ext uri="{0D108BD9-81ED-4DB2-BD59-A6C34878D82A}">
                    <a16:rowId xmlns:a16="http://schemas.microsoft.com/office/drawing/2014/main" val="1120588034"/>
                  </a:ext>
                </a:extLst>
              </a:tr>
              <a:tr h="370840">
                <a:tc>
                  <a:txBody>
                    <a:bodyPr/>
                    <a:lstStyle/>
                    <a:p>
                      <a:r>
                        <a:rPr lang="en-US" sz="2300">
                          <a:latin typeface="Arial"/>
                        </a:rPr>
                        <a:t>International:</a:t>
                      </a:r>
                    </a:p>
                  </a:txBody>
                  <a:tcPr/>
                </a:tc>
                <a:tc>
                  <a:txBody>
                    <a:bodyPr/>
                    <a:lstStyle/>
                    <a:p>
                      <a:r>
                        <a:rPr lang="en-US" sz="2300">
                          <a:latin typeface="Arial"/>
                        </a:rPr>
                        <a:t>344</a:t>
                      </a:r>
                    </a:p>
                  </a:txBody>
                  <a:tcPr/>
                </a:tc>
                <a:tc>
                  <a:txBody>
                    <a:bodyPr/>
                    <a:lstStyle/>
                    <a:p>
                      <a:r>
                        <a:rPr lang="en-US" sz="2300">
                          <a:latin typeface="Arial"/>
                        </a:rPr>
                        <a:t>331(+4%)</a:t>
                      </a:r>
                    </a:p>
                  </a:txBody>
                  <a:tcPr/>
                </a:tc>
                <a:tc>
                  <a:txBody>
                    <a:bodyPr/>
                    <a:lstStyle/>
                    <a:p>
                      <a:pPr lvl="0">
                        <a:buNone/>
                      </a:pPr>
                      <a:r>
                        <a:rPr lang="en-US" sz="2300">
                          <a:latin typeface="Arial"/>
                        </a:rPr>
                        <a:t>410 (-16%)</a:t>
                      </a:r>
                    </a:p>
                  </a:txBody>
                  <a:tcPr/>
                </a:tc>
                <a:extLst>
                  <a:ext uri="{0D108BD9-81ED-4DB2-BD59-A6C34878D82A}">
                    <a16:rowId xmlns:a16="http://schemas.microsoft.com/office/drawing/2014/main" val="3635645501"/>
                  </a:ext>
                </a:extLst>
              </a:tr>
              <a:tr h="370840">
                <a:tc>
                  <a:txBody>
                    <a:bodyPr/>
                    <a:lstStyle/>
                    <a:p>
                      <a:r>
                        <a:rPr lang="en-US" sz="2300">
                          <a:latin typeface="Arial"/>
                        </a:rPr>
                        <a:t>Running Start: </a:t>
                      </a:r>
                    </a:p>
                  </a:txBody>
                  <a:tcPr/>
                </a:tc>
                <a:tc>
                  <a:txBody>
                    <a:bodyPr/>
                    <a:lstStyle/>
                    <a:p>
                      <a:r>
                        <a:rPr lang="en-US" sz="2300">
                          <a:latin typeface="Arial"/>
                        </a:rPr>
                        <a:t>375</a:t>
                      </a:r>
                    </a:p>
                  </a:txBody>
                  <a:tcPr/>
                </a:tc>
                <a:tc>
                  <a:txBody>
                    <a:bodyPr/>
                    <a:lstStyle/>
                    <a:p>
                      <a:r>
                        <a:rPr lang="en-US" sz="2300">
                          <a:latin typeface="Arial"/>
                        </a:rPr>
                        <a:t>423 (-11%)</a:t>
                      </a:r>
                    </a:p>
                  </a:txBody>
                  <a:tcPr/>
                </a:tc>
                <a:tc>
                  <a:txBody>
                    <a:bodyPr/>
                    <a:lstStyle/>
                    <a:p>
                      <a:pPr lvl="0">
                        <a:buNone/>
                      </a:pPr>
                      <a:r>
                        <a:rPr lang="en-US" sz="2300">
                          <a:latin typeface="Arial"/>
                        </a:rPr>
                        <a:t>463 (-19%)</a:t>
                      </a:r>
                    </a:p>
                  </a:txBody>
                  <a:tcPr/>
                </a:tc>
                <a:extLst>
                  <a:ext uri="{0D108BD9-81ED-4DB2-BD59-A6C34878D82A}">
                    <a16:rowId xmlns:a16="http://schemas.microsoft.com/office/drawing/2014/main" val="840881230"/>
                  </a:ext>
                </a:extLst>
              </a:tr>
            </a:tbl>
          </a:graphicData>
        </a:graphic>
      </p:graphicFrame>
      <p:sp>
        <p:nvSpPr>
          <p:cNvPr id="5" name="TextBox 4">
            <a:extLst>
              <a:ext uri="{FF2B5EF4-FFF2-40B4-BE49-F238E27FC236}">
                <a16:creationId xmlns:a16="http://schemas.microsoft.com/office/drawing/2014/main" id="{D2423568-3015-44AE-9ECD-8D31A6B47F8A}"/>
              </a:ext>
            </a:extLst>
          </p:cNvPr>
          <p:cNvSpPr txBox="1"/>
          <p:nvPr/>
        </p:nvSpPr>
        <p:spPr>
          <a:xfrm>
            <a:off x="292115" y="6374828"/>
            <a:ext cx="4885199"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a:latin typeface="Arial"/>
                <a:ea typeface="ＭＳ Ｐゴシック"/>
                <a:cs typeface="Arial"/>
              </a:rPr>
              <a:t>*Updated 17 May 2022</a:t>
            </a:r>
            <a:endParaRPr lang="en-US"/>
          </a:p>
        </p:txBody>
      </p:sp>
    </p:spTree>
    <p:extLst>
      <p:ext uri="{BB962C8B-B14F-4D97-AF65-F5344CB8AC3E}">
        <p14:creationId xmlns:p14="http://schemas.microsoft.com/office/powerpoint/2010/main" val="9659176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descr="Chart, line chart&#10;&#10;Description automatically generated">
            <a:extLst>
              <a:ext uri="{FF2B5EF4-FFF2-40B4-BE49-F238E27FC236}">
                <a16:creationId xmlns:a16="http://schemas.microsoft.com/office/drawing/2014/main" id="{EF5D0640-C403-D771-43F3-15A0754BAAC5}"/>
              </a:ext>
            </a:extLst>
          </p:cNvPr>
          <p:cNvPicPr>
            <a:picLocks noChangeAspect="1"/>
          </p:cNvPicPr>
          <p:nvPr/>
        </p:nvPicPr>
        <p:blipFill>
          <a:blip r:embed="rId2"/>
          <a:stretch>
            <a:fillRect/>
          </a:stretch>
        </p:blipFill>
        <p:spPr>
          <a:xfrm>
            <a:off x="692823" y="869141"/>
            <a:ext cx="7749878" cy="5798036"/>
          </a:xfrm>
          <a:prstGeom prst="rect">
            <a:avLst/>
          </a:prstGeom>
        </p:spPr>
      </p:pic>
      <p:sp>
        <p:nvSpPr>
          <p:cNvPr id="4" name="TextBox 3">
            <a:extLst>
              <a:ext uri="{FF2B5EF4-FFF2-40B4-BE49-F238E27FC236}">
                <a16:creationId xmlns:a16="http://schemas.microsoft.com/office/drawing/2014/main" id="{1ED5D751-B5B6-5848-3340-B7D592F5AF36}"/>
              </a:ext>
            </a:extLst>
          </p:cNvPr>
          <p:cNvSpPr txBox="1"/>
          <p:nvPr/>
        </p:nvSpPr>
        <p:spPr>
          <a:xfrm>
            <a:off x="3558798" y="2764510"/>
            <a:ext cx="902777" cy="369332"/>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latin typeface="Calibri"/>
                <a:ea typeface="ＭＳ Ｐゴシック"/>
              </a:rPr>
              <a:t>1,761</a:t>
            </a:r>
            <a:endParaRPr lang="en-US"/>
          </a:p>
        </p:txBody>
      </p:sp>
      <p:sp>
        <p:nvSpPr>
          <p:cNvPr id="5" name="TextBox 4">
            <a:extLst>
              <a:ext uri="{FF2B5EF4-FFF2-40B4-BE49-F238E27FC236}">
                <a16:creationId xmlns:a16="http://schemas.microsoft.com/office/drawing/2014/main" id="{6395EA26-CFFC-B480-1017-B1AD3AAECCE9}"/>
              </a:ext>
            </a:extLst>
          </p:cNvPr>
          <p:cNvSpPr txBox="1"/>
          <p:nvPr/>
        </p:nvSpPr>
        <p:spPr>
          <a:xfrm>
            <a:off x="6038527" y="3762212"/>
            <a:ext cx="815599" cy="369332"/>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latin typeface="Calibri"/>
                <a:ea typeface="ＭＳ Ｐゴシック"/>
              </a:rPr>
              <a:t>4,427</a:t>
            </a:r>
            <a:endParaRPr lang="en-US"/>
          </a:p>
        </p:txBody>
      </p:sp>
    </p:spTree>
    <p:extLst>
      <p:ext uri="{BB962C8B-B14F-4D97-AF65-F5344CB8AC3E}">
        <p14:creationId xmlns:p14="http://schemas.microsoft.com/office/powerpoint/2010/main" val="4528736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Thank You</a:t>
            </a:r>
          </a:p>
        </p:txBody>
      </p:sp>
      <p:sp>
        <p:nvSpPr>
          <p:cNvPr id="3" name="Content Placeholder 2"/>
          <p:cNvSpPr>
            <a:spLocks noGrp="1"/>
          </p:cNvSpPr>
          <p:nvPr>
            <p:ph idx="1"/>
          </p:nvPr>
        </p:nvSpPr>
        <p:spPr/>
        <p:txBody>
          <a:bodyPr/>
          <a:lstStyle/>
          <a:p>
            <a:pPr>
              <a:spcAft>
                <a:spcPts val="600"/>
              </a:spcAft>
            </a:pPr>
            <a:r>
              <a:rPr lang="en-US">
                <a:ea typeface="ＭＳ Ｐゴシック"/>
              </a:rPr>
              <a:t>Q &amp; A</a:t>
            </a:r>
          </a:p>
          <a:p>
            <a:pPr>
              <a:spcAft>
                <a:spcPts val="600"/>
              </a:spcAft>
            </a:pPr>
            <a:r>
              <a:rPr lang="en-US">
                <a:ea typeface="ＭＳ Ｐゴシック"/>
              </a:rPr>
              <a:t>This is being recorded and will be available on our website within 4 business days</a:t>
            </a:r>
            <a:endParaRPr lang="en-US"/>
          </a:p>
        </p:txBody>
      </p:sp>
    </p:spTree>
    <p:extLst>
      <p:ext uri="{BB962C8B-B14F-4D97-AF65-F5344CB8AC3E}">
        <p14:creationId xmlns:p14="http://schemas.microsoft.com/office/powerpoint/2010/main" val="1759973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6AF7F-3F5D-4762-AED4-A7888376E028}"/>
              </a:ext>
            </a:extLst>
          </p:cNvPr>
          <p:cNvSpPr>
            <a:spLocks noGrp="1"/>
          </p:cNvSpPr>
          <p:nvPr>
            <p:ph type="title"/>
          </p:nvPr>
        </p:nvSpPr>
        <p:spPr>
          <a:xfrm>
            <a:off x="457200" y="710445"/>
            <a:ext cx="8229600" cy="1068387"/>
          </a:xfrm>
        </p:spPr>
        <p:txBody>
          <a:bodyPr/>
          <a:lstStyle/>
          <a:p>
            <a:r>
              <a:rPr lang="en-US" sz="2800">
                <a:ea typeface="ＭＳ Ｐゴシック"/>
              </a:rPr>
              <a:t>Land Acknowledgment</a:t>
            </a:r>
            <a:endParaRPr lang="en-US" sz="2800"/>
          </a:p>
        </p:txBody>
      </p:sp>
      <p:sp>
        <p:nvSpPr>
          <p:cNvPr id="3" name="Content Placeholder 2">
            <a:extLst>
              <a:ext uri="{FF2B5EF4-FFF2-40B4-BE49-F238E27FC236}">
                <a16:creationId xmlns:a16="http://schemas.microsoft.com/office/drawing/2014/main" id="{9EB1F6DC-432E-4BEF-8313-E0D403DD28DC}"/>
              </a:ext>
            </a:extLst>
          </p:cNvPr>
          <p:cNvSpPr>
            <a:spLocks noGrp="1"/>
          </p:cNvSpPr>
          <p:nvPr>
            <p:ph idx="1"/>
          </p:nvPr>
        </p:nvSpPr>
        <p:spPr>
          <a:xfrm>
            <a:off x="427253" y="2138432"/>
            <a:ext cx="8229599" cy="3887907"/>
          </a:xfrm>
        </p:spPr>
        <p:txBody>
          <a:bodyPr/>
          <a:lstStyle/>
          <a:p>
            <a:pPr algn="ctr">
              <a:spcAft>
                <a:spcPts val="500"/>
              </a:spcAft>
              <a:buNone/>
            </a:pPr>
            <a:r>
              <a:rPr lang="en-US" sz="2000">
                <a:ea typeface="ＭＳ Ｐゴシック"/>
              </a:rPr>
              <a:t>On behalf of Seattle Central College, I acknowledge the land on which we stand today as the traditional home of the Coast Salish people, the traditional home of all tribes and bands within the Duwamish, Suquamish, Tulalip and Muckleshoot nations. Without them, we would not have access to this gathering and to this dialogue. I ask that we take this opportunity to thank the original caretakers of this land who are still here.</a:t>
            </a:r>
            <a:endParaRPr lang="en-US"/>
          </a:p>
        </p:txBody>
      </p:sp>
    </p:spTree>
    <p:extLst>
      <p:ext uri="{BB962C8B-B14F-4D97-AF65-F5344CB8AC3E}">
        <p14:creationId xmlns:p14="http://schemas.microsoft.com/office/powerpoint/2010/main" val="263676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63904-BFC7-4658-A210-A6FEB752F4D4}"/>
              </a:ext>
            </a:extLst>
          </p:cNvPr>
          <p:cNvSpPr>
            <a:spLocks noGrp="1"/>
          </p:cNvSpPr>
          <p:nvPr>
            <p:ph type="title"/>
          </p:nvPr>
        </p:nvSpPr>
        <p:spPr>
          <a:xfrm>
            <a:off x="457200" y="530759"/>
            <a:ext cx="8229600" cy="1068387"/>
          </a:xfrm>
        </p:spPr>
        <p:txBody>
          <a:bodyPr/>
          <a:lstStyle/>
          <a:p>
            <a:r>
              <a:rPr lang="en-US">
                <a:ea typeface="ＭＳ Ｐゴシック"/>
              </a:rPr>
              <a:t>Labor Acknowledgement</a:t>
            </a:r>
            <a:endParaRPr lang="en-US"/>
          </a:p>
        </p:txBody>
      </p:sp>
      <p:sp>
        <p:nvSpPr>
          <p:cNvPr id="3" name="Content Placeholder 2">
            <a:extLst>
              <a:ext uri="{FF2B5EF4-FFF2-40B4-BE49-F238E27FC236}">
                <a16:creationId xmlns:a16="http://schemas.microsoft.com/office/drawing/2014/main" id="{EE11A14A-CEF4-4011-BDC6-24AA989D7CF5}"/>
              </a:ext>
            </a:extLst>
          </p:cNvPr>
          <p:cNvSpPr>
            <a:spLocks noGrp="1"/>
          </p:cNvSpPr>
          <p:nvPr>
            <p:ph idx="1"/>
          </p:nvPr>
        </p:nvSpPr>
        <p:spPr>
          <a:xfrm>
            <a:off x="417270" y="1399724"/>
            <a:ext cx="8229600" cy="3897890"/>
          </a:xfrm>
        </p:spPr>
        <p:txBody>
          <a:bodyPr/>
          <a:lstStyle/>
          <a:p>
            <a:pPr marL="0" indent="0" algn="ctr">
              <a:spcAft>
                <a:spcPts val="500"/>
              </a:spcAft>
              <a:buNone/>
            </a:pPr>
            <a:r>
              <a:rPr lang="en-US" sz="2000">
                <a:ea typeface="ＭＳ Ｐゴシック"/>
              </a:rPr>
              <a:t>Today in this Present Moment, we honor the survival, the adaptations, the forced assimilation, and the resilience and creativity of Native peoples – past, present, and future. </a:t>
            </a:r>
            <a:endParaRPr lang="en-US"/>
          </a:p>
          <a:p>
            <a:pPr marL="0" indent="0" algn="ctr">
              <a:spcAft>
                <a:spcPts val="500"/>
              </a:spcAft>
              <a:buNone/>
            </a:pPr>
            <a:r>
              <a:rPr lang="en-US" sz="2000">
                <a:ea typeface="ＭＳ Ｐゴシック"/>
              </a:rPr>
              <a:t>We encourage participants to consider their responsibilities to the people and land, both here and elsewhere, and to stand in solidarity with Native, Indigenous, and First Nations People, and their sovereignty, cultural heritage, and lives. </a:t>
            </a:r>
            <a:endParaRPr lang="en-US"/>
          </a:p>
          <a:p>
            <a:pPr marL="0" indent="0" algn="ctr">
              <a:spcAft>
                <a:spcPts val="500"/>
              </a:spcAft>
              <a:buNone/>
            </a:pPr>
            <a:r>
              <a:rPr lang="en-US" sz="2000">
                <a:ea typeface="ＭＳ Ｐゴシック"/>
              </a:rPr>
              <a:t>We recognize that enslaved and indentured peoples were forced into unpaid and underpaid labor in the construction of this country, state and city. </a:t>
            </a:r>
          </a:p>
          <a:p>
            <a:pPr marL="0" indent="0" algn="ctr">
              <a:spcAft>
                <a:spcPts val="500"/>
              </a:spcAft>
              <a:buNone/>
            </a:pPr>
            <a:r>
              <a:rPr lang="en-US" sz="2000">
                <a:ea typeface="ＭＳ Ｐゴシック"/>
              </a:rPr>
              <a:t>To the people who contributed this immeasurable work and their descendants, we acknowledge our/their indelible mark on the space in which we gather today.  </a:t>
            </a:r>
            <a:endParaRPr lang="en-US"/>
          </a:p>
          <a:p>
            <a:pPr marL="0" indent="0" algn="ctr">
              <a:spcAft>
                <a:spcPts val="500"/>
              </a:spcAft>
              <a:buNone/>
            </a:pPr>
            <a:r>
              <a:rPr lang="en-US" sz="2000">
                <a:ea typeface="ＭＳ Ｐゴシック"/>
              </a:rPr>
              <a:t>It is our collective responsibility to critically interrogate these histories, to repair harm, and to honor, protect, and sustain this land.</a:t>
            </a:r>
            <a:r>
              <a:rPr lang="en-US">
                <a:ea typeface="ＭＳ Ｐゴシック"/>
              </a:rPr>
              <a:t> </a:t>
            </a:r>
            <a:endParaRPr lang="en-US"/>
          </a:p>
          <a:p>
            <a:endParaRPr lang="en-US"/>
          </a:p>
        </p:txBody>
      </p:sp>
    </p:spTree>
    <p:extLst>
      <p:ext uri="{BB962C8B-B14F-4D97-AF65-F5344CB8AC3E}">
        <p14:creationId xmlns:p14="http://schemas.microsoft.com/office/powerpoint/2010/main" val="3447616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21866"/>
            <a:ext cx="8229600" cy="834094"/>
          </a:xfrm>
        </p:spPr>
        <p:txBody>
          <a:bodyPr/>
          <a:lstStyle/>
          <a:p>
            <a:r>
              <a:rPr lang="en-US" sz="3600"/>
              <a:t>Overview</a:t>
            </a:r>
            <a:endParaRPr lang="en-US"/>
          </a:p>
        </p:txBody>
      </p:sp>
      <p:sp>
        <p:nvSpPr>
          <p:cNvPr id="3" name="Content Placeholder 2"/>
          <p:cNvSpPr>
            <a:spLocks noGrp="1"/>
          </p:cNvSpPr>
          <p:nvPr>
            <p:ph idx="1"/>
          </p:nvPr>
        </p:nvSpPr>
        <p:spPr>
          <a:xfrm>
            <a:off x="457199" y="1503218"/>
            <a:ext cx="8421939" cy="5146963"/>
          </a:xfrm>
        </p:spPr>
        <p:txBody>
          <a:bodyPr/>
          <a:lstStyle/>
          <a:p>
            <a:pPr>
              <a:spcBef>
                <a:spcPts val="600"/>
              </a:spcBef>
              <a:spcAft>
                <a:spcPts val="600"/>
              </a:spcAft>
            </a:pPr>
            <a:r>
              <a:rPr lang="en-US" sz="3200">
                <a:ea typeface="ＭＳ Ｐゴシック"/>
              </a:rPr>
              <a:t>Kudos</a:t>
            </a:r>
          </a:p>
          <a:p>
            <a:pPr>
              <a:spcBef>
                <a:spcPts val="600"/>
              </a:spcBef>
              <a:spcAft>
                <a:spcPts val="600"/>
              </a:spcAft>
            </a:pPr>
            <a:r>
              <a:rPr lang="en-US" sz="3200">
                <a:ea typeface="ＭＳ Ｐゴシック"/>
              </a:rPr>
              <a:t>Updates</a:t>
            </a:r>
            <a:endParaRPr lang="en-US" sz="3200"/>
          </a:p>
          <a:p>
            <a:pPr>
              <a:spcBef>
                <a:spcPts val="600"/>
              </a:spcBef>
              <a:spcAft>
                <a:spcPts val="600"/>
              </a:spcAft>
            </a:pPr>
            <a:r>
              <a:rPr lang="en-US" sz="3200">
                <a:ea typeface="ＭＳ Ｐゴシック"/>
              </a:rPr>
              <a:t>Q&amp;A</a:t>
            </a:r>
          </a:p>
          <a:p>
            <a:pPr>
              <a:spcBef>
                <a:spcPts val="600"/>
              </a:spcBef>
              <a:spcAft>
                <a:spcPts val="600"/>
              </a:spcAft>
            </a:pPr>
            <a:endParaRPr lang="en-US"/>
          </a:p>
          <a:p>
            <a:pPr>
              <a:spcBef>
                <a:spcPts val="600"/>
              </a:spcBef>
              <a:spcAft>
                <a:spcPts val="600"/>
              </a:spcAft>
            </a:pPr>
            <a:endParaRPr lang="en-US"/>
          </a:p>
          <a:p>
            <a:pPr>
              <a:spcBef>
                <a:spcPts val="600"/>
              </a:spcBef>
              <a:spcAft>
                <a:spcPts val="600"/>
              </a:spcAft>
            </a:pPr>
            <a:endParaRPr lang="en-US"/>
          </a:p>
        </p:txBody>
      </p:sp>
      <p:pic>
        <p:nvPicPr>
          <p:cNvPr id="4" name="Picture 3">
            <a:extLst>
              <a:ext uri="{FF2B5EF4-FFF2-40B4-BE49-F238E27FC236}">
                <a16:creationId xmlns:a16="http://schemas.microsoft.com/office/drawing/2014/main" id="{6FDC6A0C-85FC-4913-BC1A-0ADBB85BED29}"/>
              </a:ext>
            </a:extLst>
          </p:cNvPr>
          <p:cNvPicPr>
            <a:picLocks noChangeAspect="1"/>
          </p:cNvPicPr>
          <p:nvPr/>
        </p:nvPicPr>
        <p:blipFill>
          <a:blip r:embed="rId3"/>
          <a:stretch>
            <a:fillRect/>
          </a:stretch>
        </p:blipFill>
        <p:spPr>
          <a:xfrm>
            <a:off x="2562029" y="2979611"/>
            <a:ext cx="3820392" cy="2979906"/>
          </a:xfrm>
          <a:prstGeom prst="rect">
            <a:avLst/>
          </a:prstGeom>
          <a:noFill/>
        </p:spPr>
      </p:pic>
    </p:spTree>
    <p:extLst>
      <p:ext uri="{BB962C8B-B14F-4D97-AF65-F5344CB8AC3E}">
        <p14:creationId xmlns:p14="http://schemas.microsoft.com/office/powerpoint/2010/main" val="3167987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885EE-BF0D-9D2C-3D0A-298AB267EAF9}"/>
              </a:ext>
            </a:extLst>
          </p:cNvPr>
          <p:cNvSpPr>
            <a:spLocks noGrp="1"/>
          </p:cNvSpPr>
          <p:nvPr>
            <p:ph type="title"/>
          </p:nvPr>
        </p:nvSpPr>
        <p:spPr/>
        <p:txBody>
          <a:bodyPr/>
          <a:lstStyle/>
          <a:p>
            <a:r>
              <a:rPr lang="en-US">
                <a:ea typeface="ＭＳ Ｐゴシック"/>
              </a:rPr>
              <a:t>Kudos</a:t>
            </a:r>
            <a:endParaRPr lang="en-US"/>
          </a:p>
        </p:txBody>
      </p:sp>
      <p:sp>
        <p:nvSpPr>
          <p:cNvPr id="3" name="Content Placeholder 2">
            <a:extLst>
              <a:ext uri="{FF2B5EF4-FFF2-40B4-BE49-F238E27FC236}">
                <a16:creationId xmlns:a16="http://schemas.microsoft.com/office/drawing/2014/main" id="{653EBE6F-6165-0CCA-6AAB-54FDA465FA17}"/>
              </a:ext>
            </a:extLst>
          </p:cNvPr>
          <p:cNvSpPr>
            <a:spLocks noGrp="1"/>
          </p:cNvSpPr>
          <p:nvPr>
            <p:ph idx="1"/>
          </p:nvPr>
        </p:nvSpPr>
        <p:spPr/>
        <p:txBody>
          <a:bodyPr/>
          <a:lstStyle/>
          <a:p>
            <a:r>
              <a:rPr lang="en-US">
                <a:ea typeface="ＭＳ Ｐゴシック"/>
              </a:rPr>
              <a:t>Congratulations to the Phi Theta Kappa Society 2022 All-Washington Academic Team</a:t>
            </a:r>
            <a:endParaRPr lang="en-US"/>
          </a:p>
          <a:p>
            <a:pPr lvl="1"/>
            <a:r>
              <a:rPr lang="en-US">
                <a:ea typeface="ＭＳ Ｐゴシック"/>
              </a:rPr>
              <a:t>Shane Taylor</a:t>
            </a:r>
          </a:p>
          <a:p>
            <a:pPr lvl="1"/>
            <a:r>
              <a:rPr lang="en-US">
                <a:ea typeface="ＭＳ Ｐゴシック"/>
              </a:rPr>
              <a:t>Helene </a:t>
            </a:r>
            <a:r>
              <a:rPr lang="en-US" err="1">
                <a:ea typeface="ＭＳ Ｐゴシック"/>
              </a:rPr>
              <a:t>Liobard</a:t>
            </a:r>
          </a:p>
          <a:p>
            <a:pPr lvl="1"/>
            <a:r>
              <a:rPr lang="en-US">
                <a:ea typeface="ＭＳ Ｐゴシック"/>
              </a:rPr>
              <a:t>Alice-Marie Van Norman</a:t>
            </a:r>
            <a:endParaRPr lang="en-US"/>
          </a:p>
        </p:txBody>
      </p:sp>
    </p:spTree>
    <p:extLst>
      <p:ext uri="{BB962C8B-B14F-4D97-AF65-F5344CB8AC3E}">
        <p14:creationId xmlns:p14="http://schemas.microsoft.com/office/powerpoint/2010/main" val="4048269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C79B9-6536-4A3C-8B9D-7FFA7A241A00}"/>
              </a:ext>
            </a:extLst>
          </p:cNvPr>
          <p:cNvSpPr>
            <a:spLocks noGrp="1"/>
          </p:cNvSpPr>
          <p:nvPr>
            <p:ph type="title"/>
          </p:nvPr>
        </p:nvSpPr>
        <p:spPr>
          <a:xfrm>
            <a:off x="412200" y="558113"/>
            <a:ext cx="8229600" cy="1068387"/>
          </a:xfrm>
        </p:spPr>
        <p:txBody>
          <a:bodyPr/>
          <a:lstStyle/>
          <a:p>
            <a:r>
              <a:rPr lang="en-US"/>
              <a:t>Campus Events</a:t>
            </a:r>
          </a:p>
        </p:txBody>
      </p:sp>
      <p:sp>
        <p:nvSpPr>
          <p:cNvPr id="3" name="Content Placeholder 2">
            <a:extLst>
              <a:ext uri="{FF2B5EF4-FFF2-40B4-BE49-F238E27FC236}">
                <a16:creationId xmlns:a16="http://schemas.microsoft.com/office/drawing/2014/main" id="{C324B8F9-B84B-4DEB-9668-CCA9F34B2041}"/>
              </a:ext>
            </a:extLst>
          </p:cNvPr>
          <p:cNvSpPr>
            <a:spLocks noGrp="1"/>
          </p:cNvSpPr>
          <p:nvPr>
            <p:ph idx="1"/>
          </p:nvPr>
        </p:nvSpPr>
        <p:spPr>
          <a:xfrm>
            <a:off x="457200" y="1536004"/>
            <a:ext cx="8229600" cy="3897890"/>
          </a:xfrm>
        </p:spPr>
        <p:txBody>
          <a:bodyPr/>
          <a:lstStyle/>
          <a:p>
            <a:pPr marL="0" indent="0">
              <a:buNone/>
            </a:pPr>
            <a:endParaRPr lang="en-US">
              <a:ea typeface="ＭＳ Ｐゴシック"/>
            </a:endParaRPr>
          </a:p>
          <a:p>
            <a:r>
              <a:rPr lang="en-US">
                <a:ea typeface="ＭＳ Ｐゴシック"/>
              </a:rPr>
              <a:t>Faculty Forum on Remote Teaching and Learning Survey – May 25 from 2:00-3:00pm</a:t>
            </a:r>
          </a:p>
          <a:p>
            <a:r>
              <a:rPr lang="en-US">
                <a:ea typeface="ＭＳ Ｐゴシック"/>
              </a:rPr>
              <a:t>District Tenure Reception – May 25 from 4:30pm-6pm</a:t>
            </a:r>
            <a:endParaRPr lang="en-US"/>
          </a:p>
          <a:p>
            <a:pPr lvl="1"/>
            <a:r>
              <a:rPr lang="en-US">
                <a:ea typeface="ＭＳ Ｐゴシック"/>
              </a:rPr>
              <a:t>Location: Georgetown campus</a:t>
            </a:r>
          </a:p>
          <a:p>
            <a:r>
              <a:rPr lang="en-US">
                <a:ea typeface="ＭＳ Ｐゴシック"/>
              </a:rPr>
              <a:t>Employee Service Awards – May 26 from 3pm-4:30pm</a:t>
            </a:r>
          </a:p>
          <a:p>
            <a:r>
              <a:rPr lang="en-US">
                <a:ea typeface="ＭＳ Ｐゴシック"/>
              </a:rPr>
              <a:t>Commencement – June 21 from 5pm-7:15pm </a:t>
            </a:r>
            <a:endParaRPr lang="en-US"/>
          </a:p>
          <a:p>
            <a:pPr lvl="1"/>
            <a:r>
              <a:rPr lang="en-US">
                <a:ea typeface="ＭＳ Ｐゴシック"/>
              </a:rPr>
              <a:t>T-Mobile Park</a:t>
            </a:r>
            <a:endParaRPr lang="en-US"/>
          </a:p>
          <a:p>
            <a:endParaRPr lang="en-US" sz="2000">
              <a:ea typeface="ＭＳ Ｐゴシック"/>
            </a:endParaRPr>
          </a:p>
        </p:txBody>
      </p:sp>
    </p:spTree>
    <p:extLst>
      <p:ext uri="{BB962C8B-B14F-4D97-AF65-F5344CB8AC3E}">
        <p14:creationId xmlns:p14="http://schemas.microsoft.com/office/powerpoint/2010/main" val="1142475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04C15-6D19-4C36-834D-D79AAF7B6DFF}"/>
              </a:ext>
            </a:extLst>
          </p:cNvPr>
          <p:cNvSpPr>
            <a:spLocks noGrp="1"/>
          </p:cNvSpPr>
          <p:nvPr>
            <p:ph type="title"/>
          </p:nvPr>
        </p:nvSpPr>
        <p:spPr/>
        <p:txBody>
          <a:bodyPr/>
          <a:lstStyle/>
          <a:p>
            <a:r>
              <a:rPr lang="en-US">
                <a:ea typeface="ＭＳ Ｐゴシック"/>
              </a:rPr>
              <a:t>New Hires</a:t>
            </a:r>
            <a:endParaRPr lang="en-US"/>
          </a:p>
        </p:txBody>
      </p:sp>
      <p:sp>
        <p:nvSpPr>
          <p:cNvPr id="3" name="Content Placeholder 2">
            <a:extLst>
              <a:ext uri="{FF2B5EF4-FFF2-40B4-BE49-F238E27FC236}">
                <a16:creationId xmlns:a16="http://schemas.microsoft.com/office/drawing/2014/main" id="{00363B60-FE54-4150-8CFA-A3710D0CE33F}"/>
              </a:ext>
            </a:extLst>
          </p:cNvPr>
          <p:cNvSpPr>
            <a:spLocks noGrp="1"/>
          </p:cNvSpPr>
          <p:nvPr>
            <p:ph idx="1"/>
          </p:nvPr>
        </p:nvSpPr>
        <p:spPr/>
        <p:txBody>
          <a:bodyPr/>
          <a:lstStyle/>
          <a:p>
            <a:r>
              <a:rPr lang="en-US">
                <a:ea typeface="ＭＳ Ｐゴシック"/>
              </a:rPr>
              <a:t>Eustace Mazila - Springboard8</a:t>
            </a:r>
          </a:p>
          <a:p>
            <a:r>
              <a:rPr lang="en-US">
                <a:ea typeface="ＭＳ Ｐゴシック"/>
              </a:rPr>
              <a:t>Christy Trimble – Facilities </a:t>
            </a:r>
            <a:endParaRPr lang="en-US"/>
          </a:p>
          <a:p>
            <a:r>
              <a:rPr lang="en-US">
                <a:ea typeface="ＭＳ Ｐゴシック"/>
              </a:rPr>
              <a:t>Reno Zeta – Student Support Services</a:t>
            </a:r>
            <a:endParaRPr lang="en-US"/>
          </a:p>
        </p:txBody>
      </p:sp>
    </p:spTree>
    <p:extLst>
      <p:ext uri="{BB962C8B-B14F-4D97-AF65-F5344CB8AC3E}">
        <p14:creationId xmlns:p14="http://schemas.microsoft.com/office/powerpoint/2010/main" val="2963522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04C15-6D19-4C36-834D-D79AAF7B6DFF}"/>
              </a:ext>
            </a:extLst>
          </p:cNvPr>
          <p:cNvSpPr>
            <a:spLocks noGrp="1"/>
          </p:cNvSpPr>
          <p:nvPr>
            <p:ph type="title"/>
          </p:nvPr>
        </p:nvSpPr>
        <p:spPr/>
        <p:txBody>
          <a:bodyPr/>
          <a:lstStyle/>
          <a:p>
            <a:r>
              <a:rPr lang="en-US">
                <a:ea typeface="ＭＳ Ｐゴシック"/>
              </a:rPr>
              <a:t>Interim President Search Update</a:t>
            </a:r>
            <a:endParaRPr lang="en-US"/>
          </a:p>
        </p:txBody>
      </p:sp>
      <p:sp>
        <p:nvSpPr>
          <p:cNvPr id="3" name="Content Placeholder 2">
            <a:extLst>
              <a:ext uri="{FF2B5EF4-FFF2-40B4-BE49-F238E27FC236}">
                <a16:creationId xmlns:a16="http://schemas.microsoft.com/office/drawing/2014/main" id="{00363B60-FE54-4150-8CFA-A3710D0CE33F}"/>
              </a:ext>
            </a:extLst>
          </p:cNvPr>
          <p:cNvSpPr>
            <a:spLocks noGrp="1"/>
          </p:cNvSpPr>
          <p:nvPr>
            <p:ph idx="1"/>
          </p:nvPr>
        </p:nvSpPr>
        <p:spPr/>
        <p:txBody>
          <a:bodyPr/>
          <a:lstStyle/>
          <a:p>
            <a:r>
              <a:rPr lang="en-US" sz="2000" b="1">
                <a:ea typeface="ＭＳ Ｐゴシック"/>
              </a:rPr>
              <a:t>By May 20:</a:t>
            </a:r>
            <a:r>
              <a:rPr lang="en-US" sz="2000">
                <a:ea typeface="ＭＳ Ｐゴシック"/>
              </a:rPr>
              <a:t>  a) Applications due; b) Search Committee formed  </a:t>
            </a:r>
            <a:endParaRPr lang="en-US" sz="2000"/>
          </a:p>
          <a:p>
            <a:r>
              <a:rPr lang="en-US" sz="2000" b="1">
                <a:ea typeface="ＭＳ Ｐゴシック"/>
              </a:rPr>
              <a:t>By June 10</a:t>
            </a:r>
            <a:r>
              <a:rPr lang="en-US" sz="2000">
                <a:ea typeface="ＭＳ Ｐゴシック"/>
              </a:rPr>
              <a:t>: a) Complete review of applications; b) Semi-finalists selected and interviewed; c) 1-3 finalist(s) identified and announced.  </a:t>
            </a:r>
            <a:endParaRPr lang="en-US" sz="2000"/>
          </a:p>
          <a:p>
            <a:r>
              <a:rPr lang="en-US" sz="2000" b="1">
                <a:ea typeface="ＭＳ Ｐゴシック"/>
              </a:rPr>
              <a:t>By 6/24:</a:t>
            </a:r>
            <a:r>
              <a:rPr lang="en-US" sz="2000">
                <a:ea typeface="ＭＳ Ｐゴシック"/>
              </a:rPr>
              <a:t>  a) finalist(s) interviewed by the Search Committee, Chancellor’s Executive Cabinet, and 1-2 trustees and chancellor b) Finalist(s) Open Forums held, and feedback collected.  </a:t>
            </a:r>
            <a:endParaRPr lang="en-US" sz="2000"/>
          </a:p>
          <a:p>
            <a:r>
              <a:rPr lang="en-US" sz="2000" b="1">
                <a:ea typeface="ＭＳ Ｐゴシック"/>
              </a:rPr>
              <a:t>By June 30</a:t>
            </a:r>
            <a:r>
              <a:rPr lang="en-US" sz="2000">
                <a:ea typeface="ＭＳ Ｐゴシック"/>
              </a:rPr>
              <a:t>:  a) The top candidate’s reference checked; and) Interim President announced.  </a:t>
            </a:r>
            <a:endParaRPr lang="en-US" sz="2000"/>
          </a:p>
          <a:p>
            <a:r>
              <a:rPr lang="en-US" sz="2000" b="1">
                <a:ea typeface="ＭＳ Ｐゴシック"/>
              </a:rPr>
              <a:t>By August 1</a:t>
            </a:r>
            <a:r>
              <a:rPr lang="en-US" sz="2000">
                <a:ea typeface="ＭＳ Ｐゴシック"/>
              </a:rPr>
              <a:t>: Interim President takes office (the length of the Interim President is dependent on negotiation, between 1-2 years).  </a:t>
            </a:r>
            <a:endParaRPr lang="en-US" sz="2000"/>
          </a:p>
          <a:p>
            <a:endParaRPr lang="en-US" sz="2000"/>
          </a:p>
        </p:txBody>
      </p:sp>
    </p:spTree>
    <p:extLst>
      <p:ext uri="{BB962C8B-B14F-4D97-AF65-F5344CB8AC3E}">
        <p14:creationId xmlns:p14="http://schemas.microsoft.com/office/powerpoint/2010/main" val="552600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04C15-6D19-4C36-834D-D79AAF7B6DFF}"/>
              </a:ext>
            </a:extLst>
          </p:cNvPr>
          <p:cNvSpPr>
            <a:spLocks noGrp="1"/>
          </p:cNvSpPr>
          <p:nvPr>
            <p:ph type="title"/>
          </p:nvPr>
        </p:nvSpPr>
        <p:spPr>
          <a:xfrm>
            <a:off x="457200" y="975063"/>
            <a:ext cx="8229600" cy="828546"/>
          </a:xfrm>
        </p:spPr>
        <p:txBody>
          <a:bodyPr/>
          <a:lstStyle/>
          <a:p>
            <a:r>
              <a:rPr lang="en-US">
                <a:ea typeface="ＭＳ Ｐゴシック"/>
              </a:rPr>
              <a:t>Update on status of programs</a:t>
            </a:r>
            <a:endParaRPr lang="en-US"/>
          </a:p>
        </p:txBody>
      </p:sp>
      <p:sp>
        <p:nvSpPr>
          <p:cNvPr id="3" name="Content Placeholder 2">
            <a:extLst>
              <a:ext uri="{FF2B5EF4-FFF2-40B4-BE49-F238E27FC236}">
                <a16:creationId xmlns:a16="http://schemas.microsoft.com/office/drawing/2014/main" id="{00363B60-FE54-4150-8CFA-A3710D0CE33F}"/>
              </a:ext>
            </a:extLst>
          </p:cNvPr>
          <p:cNvSpPr>
            <a:spLocks noGrp="1"/>
          </p:cNvSpPr>
          <p:nvPr>
            <p:ph idx="1"/>
          </p:nvPr>
        </p:nvSpPr>
        <p:spPr>
          <a:xfrm>
            <a:off x="457200" y="1809873"/>
            <a:ext cx="8229600" cy="4316291"/>
          </a:xfrm>
        </p:spPr>
        <p:txBody>
          <a:bodyPr/>
          <a:lstStyle/>
          <a:p>
            <a:r>
              <a:rPr lang="en-US">
                <a:ea typeface="ＭＳ Ｐゴシック"/>
              </a:rPr>
              <a:t>Working with different groups to find long term, sustainable funding</a:t>
            </a:r>
          </a:p>
          <a:p>
            <a:pPr lvl="1"/>
            <a:r>
              <a:rPr lang="en-US">
                <a:ea typeface="ＭＳ Ｐゴシック"/>
              </a:rPr>
              <a:t>Seattle Colleges Foundation  </a:t>
            </a:r>
          </a:p>
          <a:p>
            <a:pPr lvl="1"/>
            <a:r>
              <a:rPr lang="en-US">
                <a:ea typeface="ＭＳ Ｐゴシック"/>
              </a:rPr>
              <a:t>Legislators</a:t>
            </a:r>
          </a:p>
          <a:p>
            <a:pPr lvl="1"/>
            <a:r>
              <a:rPr lang="en-US">
                <a:ea typeface="ＭＳ Ｐゴシック"/>
              </a:rPr>
              <a:t>Local and Regional Leaders – Industry and Government</a:t>
            </a:r>
          </a:p>
          <a:p>
            <a:pPr lvl="1"/>
            <a:r>
              <a:rPr lang="en-US">
                <a:ea typeface="ＭＳ Ｐゴシック"/>
              </a:rPr>
              <a:t>State Board for Community and Technical Colleges: convening a work group</a:t>
            </a:r>
          </a:p>
          <a:p>
            <a:pPr lvl="1"/>
            <a:r>
              <a:rPr lang="en-US">
                <a:ea typeface="ＭＳ Ｐゴシック"/>
              </a:rPr>
              <a:t>Seattle City Council $1M investment for SMA</a:t>
            </a:r>
          </a:p>
          <a:p>
            <a:pPr marL="914400" lvl="2" indent="0">
              <a:buNone/>
            </a:pPr>
            <a:endParaRPr lang="en-US" sz="600">
              <a:ea typeface="ＭＳ Ｐゴシック"/>
            </a:endParaRPr>
          </a:p>
        </p:txBody>
      </p:sp>
    </p:spTree>
    <p:extLst>
      <p:ext uri="{BB962C8B-B14F-4D97-AF65-F5344CB8AC3E}">
        <p14:creationId xmlns:p14="http://schemas.microsoft.com/office/powerpoint/2010/main" val="3998274915"/>
      </p:ext>
    </p:extLst>
  </p:cSld>
  <p:clrMapOvr>
    <a:masterClrMapping/>
  </p:clrMapOvr>
</p:sld>
</file>

<file path=ppt/theme/theme1.xml><?xml version="1.0" encoding="utf-8"?>
<a:theme xmlns:a="http://schemas.openxmlformats.org/drawingml/2006/main" name="SeattleCentral Powerpoint template">
  <a:themeElements>
    <a:clrScheme name="SC Blue">
      <a:dk1>
        <a:sysClr val="windowText" lastClr="000000"/>
      </a:dk1>
      <a:lt1>
        <a:sysClr val="window" lastClr="FFFFFF"/>
      </a:lt1>
      <a:dk2>
        <a:srgbClr val="1F497D"/>
      </a:dk2>
      <a:lt2>
        <a:srgbClr val="EEECE1"/>
      </a:lt2>
      <a:accent1>
        <a:srgbClr val="00719F"/>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SeattleCentral_template" id="{896D173F-A356-A94F-9893-382EFA7609BB}" vid="{E88EAD0F-4850-B64D-8112-09224D7A5D5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29c038ee-fd68-4112-93fb-e49588cd45fb">
      <UserInfo>
        <DisplayName>Harden, Yoshiko</DisplayName>
        <AccountId>19</AccountId>
        <AccountType/>
      </UserInfo>
      <UserInfo>
        <DisplayName>Rixon, Scott</DisplayName>
        <AccountId>22</AccountId>
        <AccountType/>
      </UserInfo>
      <UserInfo>
        <DisplayName>Rockhill, Wendy</DisplayName>
        <AccountId>38</AccountId>
        <AccountType/>
      </UserInfo>
      <UserInfo>
        <DisplayName>Lezheo, Kao</DisplayName>
        <AccountId>35</AccountId>
        <AccountType/>
      </UserInfo>
      <UserInfo>
        <DisplayName>Keever, Jeff</DisplayName>
        <AccountId>55</AccountId>
        <AccountType/>
      </UserInfo>
      <UserInfo>
        <DisplayName>Olsen, Christel</DisplayName>
        <AccountId>18</AccountId>
        <AccountType/>
      </UserInfo>
      <UserInfo>
        <DisplayName>Cahan, Rachel</DisplayName>
        <AccountId>56</AccountId>
        <AccountType/>
      </UserInfo>
      <UserInfo>
        <DisplayName>Church, Heather N</DisplayName>
        <AccountId>31</AccountId>
        <AccountType/>
      </UserInfo>
      <UserInfo>
        <DisplayName>Mostad, Crystina</DisplayName>
        <AccountId>30</AccountId>
        <AccountType/>
      </UserInfo>
      <UserInfo>
        <DisplayName>Branstad, Jennifer</DisplayName>
        <AccountId>49</AccountId>
        <AccountType/>
      </UserInfo>
      <UserInfo>
        <DisplayName>Bonaccorso, Roberto</DisplayName>
        <AccountId>16</AccountId>
        <AccountType/>
      </UserInfo>
      <UserInfo>
        <DisplayName>Sterling, Akinlana</DisplayName>
        <AccountId>61</AccountId>
        <AccountType/>
      </UserInfo>
      <UserInfo>
        <DisplayName>Garrison, Bella</DisplayName>
        <AccountId>67</AccountId>
        <AccountType/>
      </UserInfo>
      <UserInfo>
        <DisplayName>Chen, Rebecca</DisplayName>
        <AccountId>58</AccountId>
        <AccountType/>
      </UserInfo>
      <UserInfo>
        <DisplayName>Russell, Adam</DisplayName>
        <AccountId>68</AccountId>
        <AccountType/>
      </UserInfo>
      <UserInfo>
        <DisplayName>Leyva-puebla, Ricardo</DisplayName>
        <AccountId>69</AccountId>
        <AccountType/>
      </UserInfo>
      <UserInfo>
        <DisplayName>Pan, Shouan</DisplayName>
        <AccountId>70</AccountId>
        <AccountType/>
      </UserInfo>
      <UserInfo>
        <DisplayName>Fomai, Lilia</DisplayName>
        <AccountId>43</AccountId>
        <AccountType/>
      </UserInfo>
      <UserInfo>
        <DisplayName>Valint, Michelle</DisplayName>
        <AccountId>71</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56C930458D0C34D82D1ACA10F9B9B02" ma:contentTypeVersion="8" ma:contentTypeDescription="Create a new document." ma:contentTypeScope="" ma:versionID="1660a52801b884a4c4253438a7384fb1">
  <xsd:schema xmlns:xsd="http://www.w3.org/2001/XMLSchema" xmlns:xs="http://www.w3.org/2001/XMLSchema" xmlns:p="http://schemas.microsoft.com/office/2006/metadata/properties" xmlns:ns2="265692ca-4ffa-4d98-aa7c-c7627a419608" xmlns:ns3="29c038ee-fd68-4112-93fb-e49588cd45fb" targetNamespace="http://schemas.microsoft.com/office/2006/metadata/properties" ma:root="true" ma:fieldsID="dc2afbd318dea45bba57c651fdbd0749" ns2:_="" ns3:_="">
    <xsd:import namespace="265692ca-4ffa-4d98-aa7c-c7627a419608"/>
    <xsd:import namespace="29c038ee-fd68-4112-93fb-e49588cd45f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5692ca-4ffa-4d98-aa7c-c7627a41960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9c038ee-fd68-4112-93fb-e49588cd45f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5425155-5A3F-494E-9194-12CCBD133C86}">
  <ds:schemaRefs>
    <ds:schemaRef ds:uri="http://schemas.microsoft.com/sharepoint/v3/contenttype/forms"/>
  </ds:schemaRefs>
</ds:datastoreItem>
</file>

<file path=customXml/itemProps2.xml><?xml version="1.0" encoding="utf-8"?>
<ds:datastoreItem xmlns:ds="http://schemas.openxmlformats.org/officeDocument/2006/customXml" ds:itemID="{49117140-BC9E-4877-93BE-CE6904E8B5D7}">
  <ds:schemaRefs>
    <ds:schemaRef ds:uri="265692ca-4ffa-4d98-aa7c-c7627a419608"/>
    <ds:schemaRef ds:uri="29c038ee-fd68-4112-93fb-e49588cd45f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7CEE833D-68C8-4A00-BB14-08ED59A8B1AB}">
  <ds:schemaRefs>
    <ds:schemaRef ds:uri="265692ca-4ffa-4d98-aa7c-c7627a419608"/>
    <ds:schemaRef ds:uri="29c038ee-fd68-4112-93fb-e49588cd45f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SeattleCentral_template</Template>
  <Application>Microsoft Office PowerPoint</Application>
  <PresentationFormat>On-screen Show (4:3)</PresentationFormat>
  <Slides>16</Slides>
  <Notes>10</Notes>
  <HiddenSlides>0</HiddenSlide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SeattleCentral Powerpoint template</vt:lpstr>
      <vt:lpstr>2021-2022 Town Hall Meeting  for Faculty &amp; Staff </vt:lpstr>
      <vt:lpstr>Land Acknowledgment</vt:lpstr>
      <vt:lpstr>Labor Acknowledgement</vt:lpstr>
      <vt:lpstr>Overview</vt:lpstr>
      <vt:lpstr>Kudos</vt:lpstr>
      <vt:lpstr>Campus Events</vt:lpstr>
      <vt:lpstr>New Hires</vt:lpstr>
      <vt:lpstr>Interim President Search Update</vt:lpstr>
      <vt:lpstr>Update on status of programs</vt:lpstr>
      <vt:lpstr>Budget Update</vt:lpstr>
      <vt:lpstr>Budget Update</vt:lpstr>
      <vt:lpstr>Summer 2022 Student Services  Hours of Operation</vt:lpstr>
      <vt:lpstr>Instruction Update: Enrollment Trends Summer and Fall Student Enrollment starts May 16</vt:lpstr>
      <vt:lpstr>Enrollment (FTEs)</vt:lpstr>
      <vt:lpstr>PowerPoint Presentation</vt:lpstr>
      <vt:lpstr>Thank You</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Microsoft Office User</dc:creator>
  <cp:keywords/>
  <dc:description/>
  <cp:revision>3</cp:revision>
  <cp:lastPrinted>2020-04-02T17:50:30Z</cp:lastPrinted>
  <dcterms:created xsi:type="dcterms:W3CDTF">2017-02-08T15:51:02Z</dcterms:created>
  <dcterms:modified xsi:type="dcterms:W3CDTF">2022-05-19T19:50:17Z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0x010100B56C930458D0C34D82D1ACA10F9B9B02</vt:lpwstr>
  </property>
</Properties>
</file>